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5f8ChqVL59RyLyNVne3o0VkpZ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44"/>
    <p:restoredTop sz="94708"/>
  </p:normalViewPr>
  <p:slideViewPr>
    <p:cSldViewPr snapToGrid="0">
      <p:cViewPr varScale="1">
        <p:scale>
          <a:sx n="84" d="100"/>
          <a:sy n="84" d="100"/>
        </p:scale>
        <p:origin x="91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41" Type="http://customschemas.google.com/relationships/presentationmetadata" Target="metadata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could bribe you with donuts...</a:t>
            </a: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 candy and flattery… </a:t>
            </a:r>
            <a:endParaRPr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 would could create conditions that make you want to join the party….</a:t>
            </a: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Freeing faculty and students….</a:t>
            </a:r>
            <a:endParaRPr/>
          </a:p>
        </p:txBody>
      </p:sp>
      <p:sp>
        <p:nvSpPr>
          <p:cNvPr id="292" name="Google Shape;29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Michelle</a:t>
            </a:r>
            <a:endParaRPr/>
          </a:p>
        </p:txBody>
      </p:sp>
      <p:sp>
        <p:nvSpPr>
          <p:cNvPr id="317" name="Google Shape;31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We’re creating a web…</a:t>
            </a: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eaf48243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6eaf482431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We’re creating a web…</a:t>
            </a:r>
            <a:endParaRPr/>
          </a:p>
        </p:txBody>
      </p:sp>
      <p:sp>
        <p:nvSpPr>
          <p:cNvPr id="155" name="Google Shape;155;g6eaf482431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could use force to bring faculty and colleges along...</a:t>
            </a: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  <a:defRPr sz="2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p34"/>
          <p:cNvCxnSpPr/>
          <p:nvPr/>
        </p:nvCxnSpPr>
        <p:spPr>
          <a:xfrm>
            <a:off x="1088686" y="1859432"/>
            <a:ext cx="720245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3"/>
          <p:cNvSpPr/>
          <p:nvPr/>
        </p:nvSpPr>
        <p:spPr>
          <a:xfrm>
            <a:off x="0" y="798973"/>
            <a:ext cx="3648174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77" name="Google Shape;77;p43"/>
          <p:cNvCxnSpPr/>
          <p:nvPr/>
        </p:nvCxnSpPr>
        <p:spPr>
          <a:xfrm rot="10800000" flipH="1">
            <a:off x="2" y="3119532"/>
            <a:ext cx="3644507" cy="6261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43"/>
          <p:cNvSpPr txBox="1">
            <a:spLocks noGrp="1"/>
          </p:cNvSpPr>
          <p:nvPr>
            <p:ph type="title"/>
          </p:nvPr>
        </p:nvSpPr>
        <p:spPr>
          <a:xfrm>
            <a:off x="1083504" y="798973"/>
            <a:ext cx="2456260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 txBox="1">
            <a:spLocks noGrp="1"/>
          </p:cNvSpPr>
          <p:nvPr>
            <p:ph type="body" idx="1"/>
          </p:nvPr>
        </p:nvSpPr>
        <p:spPr>
          <a:xfrm>
            <a:off x="3782786" y="798976"/>
            <a:ext cx="4509353" cy="525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body" idx="2"/>
          </p:nvPr>
        </p:nvSpPr>
        <p:spPr>
          <a:xfrm>
            <a:off x="1083504" y="3205494"/>
            <a:ext cx="2456260" cy="284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4"/>
          <p:cNvSpPr/>
          <p:nvPr/>
        </p:nvSpPr>
        <p:spPr>
          <a:xfrm>
            <a:off x="-1" y="798973"/>
            <a:ext cx="5231050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85" name="Google Shape;85;p44"/>
          <p:cNvCxnSpPr/>
          <p:nvPr/>
        </p:nvCxnSpPr>
        <p:spPr>
          <a:xfrm rot="10800000" flipH="1">
            <a:off x="1" y="3116401"/>
            <a:ext cx="5225792" cy="939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44"/>
          <p:cNvSpPr txBox="1"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4"/>
          <p:cNvSpPr>
            <a:spLocks noGrp="1"/>
          </p:cNvSpPr>
          <p:nvPr>
            <p:ph type="pic" idx="2"/>
          </p:nvPr>
        </p:nvSpPr>
        <p:spPr>
          <a:xfrm>
            <a:off x="5449305" y="797578"/>
            <a:ext cx="2841836" cy="524867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8" name="Google Shape;88;p44"/>
          <p:cNvSpPr txBox="1">
            <a:spLocks noGrp="1"/>
          </p:cNvSpPr>
          <p:nvPr>
            <p:ph type="body" idx="1"/>
          </p:nvPr>
        </p:nvSpPr>
        <p:spPr>
          <a:xfrm>
            <a:off x="1087748" y="3145994"/>
            <a:ext cx="4143303" cy="290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44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44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black">
  <p:cSld name="section slide blac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5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45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46"/>
          <p:cNvCxnSpPr/>
          <p:nvPr/>
        </p:nvCxnSpPr>
        <p:spPr>
          <a:xfrm>
            <a:off x="1085500" y="1847088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46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260991" cy="405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6"/>
          <p:cNvSpPr txBox="1">
            <a:spLocks noGrp="1"/>
          </p:cNvSpPr>
          <p:nvPr>
            <p:ph type="body" idx="2"/>
          </p:nvPr>
        </p:nvSpPr>
        <p:spPr>
          <a:xfrm>
            <a:off x="4810328" y="2017342"/>
            <a:ext cx="3483864" cy="405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6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6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46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  <a:defRPr sz="2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Title with Comparis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47"/>
          <p:cNvCxnSpPr/>
          <p:nvPr/>
        </p:nvCxnSpPr>
        <p:spPr>
          <a:xfrm>
            <a:off x="1085395" y="1847088"/>
            <a:ext cx="7205747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47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4" name="Google Shape;104;p47"/>
          <p:cNvSpPr txBox="1">
            <a:spLocks noGrp="1"/>
          </p:cNvSpPr>
          <p:nvPr>
            <p:ph type="body" idx="2"/>
          </p:nvPr>
        </p:nvSpPr>
        <p:spPr>
          <a:xfrm>
            <a:off x="1085393" y="2824272"/>
            <a:ext cx="3483864" cy="32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7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6" name="Google Shape;106;p47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2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47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7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47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  <a:defRPr sz="2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5"/>
          <p:cNvSpPr/>
          <p:nvPr/>
        </p:nvSpPr>
        <p:spPr>
          <a:xfrm>
            <a:off x="0" y="1527142"/>
            <a:ext cx="9144000" cy="365785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Google Shape;22;p35"/>
          <p:cNvSpPr txBox="1">
            <a:spLocks noGrp="1"/>
          </p:cNvSpPr>
          <p:nvPr>
            <p:ph type="ctrTitle"/>
          </p:nvPr>
        </p:nvSpPr>
        <p:spPr>
          <a:xfrm>
            <a:off x="1813336" y="3233396"/>
            <a:ext cx="6477803" cy="176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 sz="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subTitle" idx="1"/>
          </p:nvPr>
        </p:nvSpPr>
        <p:spPr>
          <a:xfrm>
            <a:off x="1813335" y="519032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 b="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24" name="Google Shape;24;p35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Google Shape;2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hoto">
  <p:cSld name="Title Slide with phot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/>
          <p:nvPr/>
        </p:nvSpPr>
        <p:spPr>
          <a:xfrm>
            <a:off x="0" y="1521693"/>
            <a:ext cx="9144000" cy="3661454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Google Shape;32;p37"/>
          <p:cNvSpPr txBox="1">
            <a:spLocks noGrp="1"/>
          </p:cNvSpPr>
          <p:nvPr>
            <p:ph type="ctrTitle"/>
          </p:nvPr>
        </p:nvSpPr>
        <p:spPr>
          <a:xfrm>
            <a:off x="1813336" y="3464560"/>
            <a:ext cx="6477803" cy="153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 sz="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subTitle" idx="1"/>
          </p:nvPr>
        </p:nvSpPr>
        <p:spPr>
          <a:xfrm>
            <a:off x="1813335" y="519032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 b="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34" name="Google Shape;34;p37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" name="Google Shape;3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7"/>
          <p:cNvSpPr>
            <a:spLocks noGrp="1"/>
          </p:cNvSpPr>
          <p:nvPr>
            <p:ph type="pic" idx="2"/>
          </p:nvPr>
        </p:nvSpPr>
        <p:spPr>
          <a:xfrm>
            <a:off x="0" y="1522413"/>
            <a:ext cx="91440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/>
          <p:nvPr/>
        </p:nvSpPr>
        <p:spPr>
          <a:xfrm>
            <a:off x="897905" y="0"/>
            <a:ext cx="6839998" cy="380377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9" name="Google Shape;39;p38"/>
          <p:cNvCxnSpPr/>
          <p:nvPr/>
        </p:nvCxnSpPr>
        <p:spPr>
          <a:xfrm>
            <a:off x="892142" y="3816299"/>
            <a:ext cx="684576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1090680" y="2168168"/>
            <a:ext cx="6482366" cy="14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Gill Sans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1090680" y="3806198"/>
            <a:ext cx="6472835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ntent">
  <p:cSld name="Section Header with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/>
          <p:nvPr/>
        </p:nvSpPr>
        <p:spPr>
          <a:xfrm>
            <a:off x="892142" y="-21176"/>
            <a:ext cx="7606015" cy="1878714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6" name="Google Shape;46;p39"/>
          <p:cNvCxnSpPr/>
          <p:nvPr/>
        </p:nvCxnSpPr>
        <p:spPr>
          <a:xfrm>
            <a:off x="892142" y="1859611"/>
            <a:ext cx="760601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3" name="Google Shape;53;p40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40"/>
          <p:cNvSpPr txBox="1">
            <a:spLocks noGrp="1"/>
          </p:cNvSpPr>
          <p:nvPr>
            <p:ph type="title"/>
          </p:nvPr>
        </p:nvSpPr>
        <p:spPr>
          <a:xfrm>
            <a:off x="1086913" y="804890"/>
            <a:ext cx="7204226" cy="90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483864" cy="404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2"/>
          </p:nvPr>
        </p:nvSpPr>
        <p:spPr>
          <a:xfrm>
            <a:off x="4810328" y="2017345"/>
            <a:ext cx="3483864" cy="40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1"/>
          <p:cNvSpPr/>
          <p:nvPr/>
        </p:nvSpPr>
        <p:spPr>
          <a:xfrm>
            <a:off x="897905" y="0"/>
            <a:ext cx="7557940" cy="1844314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61" name="Google Shape;61;p41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41"/>
          <p:cNvSpPr txBox="1">
            <a:spLocks noGrp="1"/>
          </p:cNvSpPr>
          <p:nvPr>
            <p:ph type="title"/>
          </p:nvPr>
        </p:nvSpPr>
        <p:spPr>
          <a:xfrm>
            <a:off x="1085394" y="804167"/>
            <a:ext cx="7205746" cy="87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body" idx="2"/>
          </p:nvPr>
        </p:nvSpPr>
        <p:spPr>
          <a:xfrm>
            <a:off x="1085393" y="2824270"/>
            <a:ext cx="3483864" cy="323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3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2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71" name="Google Shape;71;p42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42"/>
          <p:cNvSpPr txBox="1">
            <a:spLocks noGrp="1"/>
          </p:cNvSpPr>
          <p:nvPr>
            <p:ph type="title"/>
          </p:nvPr>
        </p:nvSpPr>
        <p:spPr>
          <a:xfrm>
            <a:off x="1088686" y="810377"/>
            <a:ext cx="7202456" cy="94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8891A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ccutcheon?utm_content=attributionCopyText&amp;utm_medium=referral&amp;utm_source=pexels" TargetMode="External"/><Relationship Id="rId4" Type="http://schemas.openxmlformats.org/officeDocument/2006/relationships/hyperlink" Target="https://www.pexels.com/photo/pile-of-doughnuts-1407346/?utm_content=attributionCopyText&amp;utm_medium=referral&amp;utm_source=pexels" TargetMode="External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ile-of-doughnuts-1407346/?utm_content=attributionCopyText&amp;utm_medium=referral&amp;utm_source=pexels" TargetMode="Externa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linda-eller-shein-605670?utm_content=attributionCopyText&amp;utm_medium=referral&amp;utm_source=pexels" TargetMode="External"/><Relationship Id="rId4" Type="http://schemas.openxmlformats.org/officeDocument/2006/relationships/hyperlink" Target="https://www.pexels.com/photo/join-us-scrabbles-letters-3127880/?utm_content=attributionCopyText&amp;utm_medium=referral&amp;utm_source=pexels" TargetMode="External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cc.org/signup-newsletters" TargetMode="External"/><Relationship Id="rId4" Type="http://schemas.openxmlformats.org/officeDocument/2006/relationships/hyperlink" Target="http://www.asccc.org/signup-newsletter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tinyurl.com/Spring2020OER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OERI-TMCResources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tinyurl.com/ASCCC-Open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s://www.pexels.com/@goumbik?utm_content=attributionCopyText&amp;utm_medium=referral&amp;utm_source=pexels" TargetMode="External"/><Relationship Id="rId5" Type="http://schemas.openxmlformats.org/officeDocument/2006/relationships/hyperlink" Target="https://www.pexels.com/photo/men-s-black-blazer-652348/?utm_content=attributionCopyText&amp;utm_medium=referral&amp;utm_source=pexel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>
            <a:spLocks noGrp="1"/>
          </p:cNvSpPr>
          <p:nvPr>
            <p:ph type="ctrTitle"/>
          </p:nvPr>
        </p:nvSpPr>
        <p:spPr>
          <a:xfrm>
            <a:off x="1127044" y="3098946"/>
            <a:ext cx="6477803" cy="176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ill Sans"/>
              <a:buNone/>
            </a:pPr>
            <a:r>
              <a:rPr lang="en-US" sz="4800" b="1">
                <a:latin typeface="Gill Sans"/>
                <a:ea typeface="Gill Sans"/>
                <a:cs typeface="Gill Sans"/>
                <a:sym typeface="Gill Sans"/>
              </a:rPr>
              <a:t>2020 Spring OER Liaisons Orientation</a:t>
            </a:r>
            <a:endParaRPr sz="4800" b="1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3"/>
          <p:cNvSpPr txBox="1">
            <a:spLocks noGrp="1"/>
          </p:cNvSpPr>
          <p:nvPr>
            <p:ph type="subTitle" idx="1"/>
          </p:nvPr>
        </p:nvSpPr>
        <p:spPr>
          <a:xfrm>
            <a:off x="1244191" y="5494239"/>
            <a:ext cx="7690337" cy="95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i="1" cap="none">
                <a:solidFill>
                  <a:schemeClr val="dk1"/>
                </a:solidFill>
              </a:rPr>
              <a:t>February 2020</a:t>
            </a:r>
            <a:endParaRPr sz="2400" b="1" i="1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2381402" y="6359494"/>
            <a:ext cx="45361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Photo by </a:t>
            </a:r>
            <a:r>
              <a:rPr lang="en-US" sz="1800" b="1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Sharon McCutcheon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from </a:t>
            </a:r>
            <a:r>
              <a:rPr lang="en-US" sz="1800" b="1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Pexels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1" name="Google Shape;19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/>
          <p:nvPr/>
        </p:nvSpPr>
        <p:spPr>
          <a:xfrm>
            <a:off x="2830853" y="6235507"/>
            <a:ext cx="22670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Photo by from </a:t>
            </a:r>
            <a:r>
              <a:rPr lang="en-US" sz="1800" b="1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Pexels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7" name="Google Shape;19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/>
          <p:nvPr/>
        </p:nvSpPr>
        <p:spPr>
          <a:xfrm>
            <a:off x="125897" y="2825880"/>
            <a:ext cx="41497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Photo by </a:t>
            </a:r>
            <a:r>
              <a:rPr lang="en-US" sz="1800" b="1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Linda Eller-Shein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from </a:t>
            </a:r>
            <a:r>
              <a:rPr lang="en-US" sz="1800" b="1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Pexels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3" name="Google Shape;20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75623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/>
              <a:t>Increase OER Use By…</a:t>
            </a:r>
            <a:endParaRPr sz="4400"/>
          </a:p>
        </p:txBody>
      </p:sp>
      <p:sp>
        <p:nvSpPr>
          <p:cNvPr id="209" name="Google Shape;209;p14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46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Increasing awareness.</a:t>
            </a:r>
            <a:endParaRPr/>
          </a:p>
          <a:p>
            <a:pPr marL="171446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Increasing the availability of high-quality OER.</a:t>
            </a:r>
            <a:endParaRPr/>
          </a:p>
          <a:p>
            <a:pPr marL="171446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Making the adoption of OER easier.</a:t>
            </a:r>
            <a:endParaRPr/>
          </a:p>
          <a:p>
            <a:pPr marL="171446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Supporting you to help your faculty join us…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ill Sans"/>
              <a:buNone/>
            </a:pPr>
            <a:r>
              <a:rPr lang="en-US" sz="4800"/>
              <a:t>Spring 2020 – New/Renewed Emphases</a:t>
            </a:r>
            <a:endParaRPr sz="4800"/>
          </a:p>
        </p:txBody>
      </p:sp>
      <p:sp>
        <p:nvSpPr>
          <p:cNvPr id="215" name="Google Shape;215;p15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46" lvl="0" indent="-203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Academic Freedom</a:t>
            </a:r>
            <a:endParaRPr/>
          </a:p>
          <a:p>
            <a:pPr marL="171446" lvl="0" indent="-203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Accessibility</a:t>
            </a:r>
            <a:endParaRPr/>
          </a:p>
          <a:p>
            <a:pPr marL="171446" lvl="0" indent="-203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Attributions</a:t>
            </a:r>
            <a:endParaRPr/>
          </a:p>
          <a:p>
            <a:pPr marL="171446" lvl="0" indent="-203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Students</a:t>
            </a:r>
            <a:endParaRPr/>
          </a:p>
          <a:p>
            <a:pPr marL="171446" lvl="0" indent="-203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Recognizing users of OER and local efforts</a:t>
            </a:r>
            <a:endParaRPr/>
          </a:p>
          <a:p>
            <a:pPr marL="171446" lvl="0" indent="-203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Use of Canvas discussions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>
            <a:spLocks noGrp="1"/>
          </p:cNvSpPr>
          <p:nvPr>
            <p:ph type="title"/>
          </p:nvPr>
        </p:nvSpPr>
        <p:spPr>
          <a:xfrm>
            <a:off x="903335" y="69331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/>
              <a:t>Spring 2020 OERL Expectations</a:t>
            </a:r>
            <a:endParaRPr sz="4400"/>
          </a:p>
        </p:txBody>
      </p:sp>
      <p:sp>
        <p:nvSpPr>
          <p:cNvPr id="221" name="Google Shape;221;p16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Sign up for the ASCCC OER listserv by selecting “ASCCC OER Initiative”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https://www.asccc.org/signup-newsletters</a:t>
            </a:r>
            <a:r>
              <a:rPr lang="en-US" u="sng">
                <a:solidFill>
                  <a:schemeClr val="hlink"/>
                </a:solidFill>
                <a:hlinkClick r:id="rId4"/>
              </a:rPr>
              <a:t>.</a:t>
            </a:r>
            <a:endParaRPr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Complete – and document – your Spring 2020 OER Liaison “attendance” activities by May 15. Activities should be tracked throughout the term via the Spring 2020 Liaison Tracking Spreadsheet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3540" y="2242647"/>
            <a:ext cx="8346828" cy="415707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7"/>
          <p:cNvSpPr txBox="1">
            <a:spLocks noGrp="1"/>
          </p:cNvSpPr>
          <p:nvPr>
            <p:ph type="title"/>
          </p:nvPr>
        </p:nvSpPr>
        <p:spPr>
          <a:xfrm>
            <a:off x="1088686" y="869106"/>
            <a:ext cx="763215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tinyurl.com/Spring2020OERL</a:t>
            </a: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>
            <a:spLocks noGrp="1"/>
          </p:cNvSpPr>
          <p:nvPr>
            <p:ph type="title"/>
          </p:nvPr>
        </p:nvSpPr>
        <p:spPr>
          <a:xfrm>
            <a:off x="903335" y="69331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/>
              <a:t>Spring 2020 OERL Expectations</a:t>
            </a:r>
            <a:endParaRPr sz="4400"/>
          </a:p>
        </p:txBody>
      </p:sp>
      <p:sp>
        <p:nvSpPr>
          <p:cNvPr id="233" name="Google Shape;233;p18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Attend two additional OERI Webinars or OERL Conversations during the spring term. Selected from:</a:t>
            </a:r>
            <a:endParaRPr/>
          </a:p>
          <a:p>
            <a:pPr marL="800091" lvl="1" indent="-4572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Font typeface="Gill Sans"/>
              <a:buAutoNum type="arabicPeriod"/>
            </a:pPr>
            <a:r>
              <a:rPr lang="en-US"/>
              <a:t>Monthly OER Liaison Webinars (varied times)</a:t>
            </a:r>
            <a:endParaRPr/>
          </a:p>
          <a:p>
            <a:pPr marL="800091" lvl="1" indent="-4572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Font typeface="Gill Sans"/>
              <a:buAutoNum type="arabicPeriod"/>
            </a:pPr>
            <a:r>
              <a:rPr lang="en-US"/>
              <a:t>Weekly OERI Webinars (Thursdays at 1:00), or </a:t>
            </a:r>
            <a:endParaRPr/>
          </a:p>
          <a:p>
            <a:pPr marL="800091" lvl="1" indent="-4572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Font typeface="Gill Sans"/>
              <a:buAutoNum type="arabicPeriod"/>
            </a:pPr>
            <a:r>
              <a:rPr lang="en-US"/>
              <a:t>“OER Liaison Conversations”</a:t>
            </a:r>
            <a:endParaRPr/>
          </a:p>
          <a:p>
            <a:pPr marL="857228" lvl="2" indent="-17144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NEW</a:t>
            </a:r>
            <a:r>
              <a:rPr lang="en-US"/>
              <a:t> – informal conversations regarding a selected topic. </a:t>
            </a:r>
            <a:endParaRPr/>
          </a:p>
          <a:p>
            <a:pPr marL="857228" lvl="2" indent="-17144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Not archived.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 txBox="1">
            <a:spLocks noGrp="1"/>
          </p:cNvSpPr>
          <p:nvPr>
            <p:ph type="title"/>
          </p:nvPr>
        </p:nvSpPr>
        <p:spPr>
          <a:xfrm>
            <a:off x="903335" y="69331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/>
              <a:t>Spring 2020 OERL Expectations</a:t>
            </a:r>
            <a:endParaRPr sz="4400"/>
          </a:p>
        </p:txBody>
      </p:sp>
      <p:sp>
        <p:nvSpPr>
          <p:cNvPr id="239" name="Google Shape;239;p19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 addition to forwarding OERI’s messages to appropriate faculty, communicate with your local senate and campus faculty regarding the work of the OERI.</a:t>
            </a:r>
            <a:endParaRPr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Check-in at least twice with an OERI representative to share local needs and issues.</a:t>
            </a:r>
            <a:endParaRPr/>
          </a:p>
          <a:p>
            <a:pPr marL="171446" lvl="0" indent="-190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"/>
          <p:cNvSpPr txBox="1">
            <a:spLocks noGrp="1"/>
          </p:cNvSpPr>
          <p:nvPr>
            <p:ph type="ctrTitle"/>
          </p:nvPr>
        </p:nvSpPr>
        <p:spPr>
          <a:xfrm>
            <a:off x="1813336" y="3233396"/>
            <a:ext cx="6477803" cy="176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ill Sans"/>
              <a:buNone/>
            </a:pPr>
            <a:r>
              <a:rPr lang="en-US" sz="5400"/>
              <a:t>Resources Developed - Resources Recently Funded </a:t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ill Sans"/>
              <a:buNone/>
            </a:pPr>
            <a:r>
              <a:rPr lang="en-US" sz="4800"/>
              <a:t>Overview</a:t>
            </a:r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46" lvl="0" indent="-19431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60"/>
              <a:buChar char="•"/>
            </a:pPr>
            <a:r>
              <a:rPr lang="en-US" sz="3060"/>
              <a:t>Introduction to the ASCCC OERI</a:t>
            </a:r>
            <a:endParaRPr sz="3060"/>
          </a:p>
          <a:p>
            <a:pPr marL="171446" lvl="0" indent="-19431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3060"/>
              <a:buChar char="•"/>
            </a:pPr>
            <a:r>
              <a:rPr lang="en-US" sz="3060"/>
              <a:t>Spring 2020 Liaison Expectations</a:t>
            </a:r>
            <a:endParaRPr sz="3060"/>
          </a:p>
          <a:p>
            <a:pPr marL="171446" lvl="0" indent="-19431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3060"/>
              <a:buChar char="•"/>
            </a:pPr>
            <a:r>
              <a:rPr lang="en-US" sz="3060"/>
              <a:t>Resources Developed - Resources Recently Funded</a:t>
            </a:r>
            <a:endParaRPr/>
          </a:p>
          <a:p>
            <a:pPr marL="171446" lvl="0" indent="-19431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3060"/>
              <a:buChar char="•"/>
            </a:pPr>
            <a:r>
              <a:rPr lang="en-US" sz="3060"/>
              <a:t>OER “Collections”</a:t>
            </a:r>
            <a:endParaRPr sz="3060"/>
          </a:p>
          <a:p>
            <a:pPr marL="171446" lvl="0" indent="-19431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3060"/>
              <a:buChar char="•"/>
            </a:pPr>
            <a:r>
              <a:rPr lang="en-US" sz="3060"/>
              <a:t>Website – coming soon!</a:t>
            </a:r>
            <a:endParaRPr sz="3060"/>
          </a:p>
          <a:p>
            <a:pPr marL="171446" lvl="0" indent="-19431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3060"/>
              <a:buChar char="•"/>
            </a:pPr>
            <a:r>
              <a:rPr lang="en-US" sz="3060"/>
              <a:t>Your needs?</a:t>
            </a:r>
            <a:endParaRPr sz="3060"/>
          </a:p>
          <a:p>
            <a:pPr marL="171446" lvl="0" indent="-171446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040"/>
              <a:buNone/>
            </a:pPr>
            <a:endParaRPr sz="204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Gill Sans"/>
              <a:buNone/>
            </a:pPr>
            <a:r>
              <a:rPr lang="en-US" sz="3959"/>
              <a:t>Examples of Recently Completed Projects</a:t>
            </a:r>
            <a:endParaRPr sz="3959"/>
          </a:p>
        </p:txBody>
      </p:sp>
      <p:pic>
        <p:nvPicPr>
          <p:cNvPr id="250" name="Google Shape;250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00801" y="2016125"/>
            <a:ext cx="7178936" cy="404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Gill Sans"/>
              <a:buNone/>
            </a:pPr>
            <a:r>
              <a:rPr lang="en-US" sz="3959"/>
              <a:t>Examples of Recently Completed Projects</a:t>
            </a:r>
            <a:endParaRPr/>
          </a:p>
        </p:txBody>
      </p:sp>
      <p:pic>
        <p:nvPicPr>
          <p:cNvPr id="256" name="Google Shape;256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39275" y="2016125"/>
            <a:ext cx="6901987" cy="404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Gill Sans"/>
              <a:buNone/>
            </a:pPr>
            <a:r>
              <a:rPr lang="en-US" sz="3959"/>
              <a:t>Examples of Recently Completed Projects</a:t>
            </a:r>
            <a:endParaRPr/>
          </a:p>
        </p:txBody>
      </p:sp>
      <p:pic>
        <p:nvPicPr>
          <p:cNvPr id="262" name="Google Shape;262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87815" y="2016125"/>
            <a:ext cx="6204907" cy="404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/>
              <a:t>2020 RFP</a:t>
            </a:r>
            <a:endParaRPr sz="4400"/>
          </a:p>
        </p:txBody>
      </p:sp>
      <p:sp>
        <p:nvSpPr>
          <p:cNvPr id="268" name="Google Shape;268;p24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46" lvl="0" indent="-17144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Focus on resources that ultimately lead to savings for students – proposals must be tied to a specific course or courses, as opposed to general resources that support student success.</a:t>
            </a:r>
            <a:endParaRPr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Collaboration required</a:t>
            </a:r>
            <a:endParaRPr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Interim product required</a:t>
            </a:r>
            <a:endParaRPr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~ Eleven months to complete</a:t>
            </a:r>
            <a:endParaRPr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Selected projects announced last week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Gill Sans"/>
              <a:buNone/>
            </a:pPr>
            <a:r>
              <a:rPr lang="en-US" sz="3959"/>
              <a:t>2020 RFP – Examples of Funded Projects </a:t>
            </a:r>
            <a:endParaRPr/>
          </a:p>
        </p:txBody>
      </p:sp>
      <p:sp>
        <p:nvSpPr>
          <p:cNvPr id="274" name="Google Shape;274;p25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Funding levels separated </a:t>
            </a:r>
            <a:endParaRPr/>
          </a:p>
          <a:p>
            <a:pPr marL="514337" lvl="1" indent="-171446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Up to $10,000</a:t>
            </a:r>
            <a:endParaRPr/>
          </a:p>
          <a:p>
            <a:pPr marL="514337" lvl="1" indent="-171446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$10,001 to $20,000</a:t>
            </a:r>
            <a:endParaRPr/>
          </a:p>
          <a:p>
            <a:pPr marL="514337" lvl="1" indent="-171446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$20,001 to $30,000</a:t>
            </a:r>
            <a:endParaRPr/>
          </a:p>
          <a:p>
            <a:pPr marL="514337" lvl="1" indent="-171446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Justification for why cost is what it is must be delineated – the focus is on the cost of the work, not the impact of the product</a:t>
            </a:r>
            <a:endParaRPr/>
          </a:p>
          <a:p>
            <a:pPr marL="171446" lvl="0" indent="-171446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More guidance with respect to budget</a:t>
            </a:r>
            <a:endParaRPr/>
          </a:p>
          <a:p>
            <a:pPr marL="171446" lvl="0" indent="-171446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More guidance with respect to documenting impact</a:t>
            </a:r>
            <a:endParaRPr/>
          </a:p>
          <a:p>
            <a:pPr marL="514337" lvl="1" indent="-171446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SzPts val="2220"/>
              <a:buNone/>
            </a:pPr>
            <a:endParaRPr sz="2220"/>
          </a:p>
        </p:txBody>
      </p:sp>
      <p:pic>
        <p:nvPicPr>
          <p:cNvPr id="275" name="Google Shape;2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31638"/>
            <a:ext cx="9144000" cy="512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Gill Sans"/>
              <a:buNone/>
            </a:pPr>
            <a:r>
              <a:rPr lang="en-US" sz="3959"/>
              <a:t>2020 RFP – Examples of Funded Projects </a:t>
            </a:r>
            <a:endParaRPr/>
          </a:p>
        </p:txBody>
      </p:sp>
      <p:sp>
        <p:nvSpPr>
          <p:cNvPr id="281" name="Google Shape;281;p26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Training provided – possibly required – up-front:</a:t>
            </a:r>
            <a:endParaRPr/>
          </a:p>
          <a:p>
            <a:pPr marL="514337" lvl="1" indent="-17144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Creative commons licensing</a:t>
            </a:r>
            <a:endParaRPr/>
          </a:p>
          <a:p>
            <a:pPr marL="514337" lvl="1" indent="-17144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Accessibility</a:t>
            </a:r>
            <a:endParaRPr/>
          </a:p>
          <a:p>
            <a:pPr marL="514337" lvl="1" indent="-17144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Attributions</a:t>
            </a:r>
            <a:endParaRPr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Expectations clearly communicated at the outset:</a:t>
            </a:r>
            <a:endParaRPr/>
          </a:p>
          <a:p>
            <a:pPr marL="514337" lvl="1" indent="-17144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Specifications of final product(s)</a:t>
            </a:r>
            <a:endParaRPr/>
          </a:p>
          <a:p>
            <a:pPr marL="514337" lvl="1" indent="-17144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Identified check-in points</a:t>
            </a:r>
            <a:endParaRPr/>
          </a:p>
          <a:p>
            <a:pPr marL="514337" lvl="1" indent="-17144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282" name="Google Shape;28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63634"/>
            <a:ext cx="9144000" cy="5194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/>
              <a:t>2020 RFP</a:t>
            </a:r>
            <a:endParaRPr sz="4400"/>
          </a:p>
        </p:txBody>
      </p:sp>
      <p:sp>
        <p:nvSpPr>
          <p:cNvPr id="288" name="Google Shape;288;p27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“Letter of Intent to Submit” – Required</a:t>
            </a:r>
            <a:endParaRPr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Collaboration – Required</a:t>
            </a:r>
            <a:endParaRPr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Approximately 162 unique letters received</a:t>
            </a:r>
            <a:endParaRPr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All submitters were contacted to provide feedback and assistance</a:t>
            </a:r>
            <a:endParaRPr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Over 60 proposals were reviewed</a:t>
            </a:r>
            <a:endParaRPr/>
          </a:p>
          <a:p>
            <a:pPr marL="171446" lvl="0" indent="-1714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Approximately 24 were funded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ill Sans"/>
              <a:buNone/>
            </a:pPr>
            <a:r>
              <a:rPr lang="en-US" sz="4800"/>
              <a:t>OER Collections</a:t>
            </a:r>
            <a:endParaRPr sz="4800"/>
          </a:p>
        </p:txBody>
      </p:sp>
      <p:sp>
        <p:nvSpPr>
          <p:cNvPr id="295" name="Google Shape;295;p28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Courses &gt;&gt; Degrees</a:t>
            </a:r>
            <a:endParaRPr/>
          </a:p>
          <a:p>
            <a:pPr marL="171446" lvl="0" indent="-1778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Creating OER pathways that are also ZTC</a:t>
            </a:r>
            <a:endParaRPr sz="2800"/>
          </a:p>
        </p:txBody>
      </p:sp>
      <p:pic>
        <p:nvPicPr>
          <p:cNvPr id="296" name="Google Shape;2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2271" y="3525084"/>
            <a:ext cx="5253925" cy="298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 txBox="1">
            <a:spLocks noGrp="1"/>
          </p:cNvSpPr>
          <p:nvPr>
            <p:ph type="title"/>
          </p:nvPr>
        </p:nvSpPr>
        <p:spPr>
          <a:xfrm>
            <a:off x="1088686" y="742527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</a:pPr>
            <a:r>
              <a:rPr lang="en-US" sz="4000" u="sng">
                <a:solidFill>
                  <a:schemeClr val="hlink"/>
                </a:solidFill>
                <a:hlinkClick r:id="rId3"/>
              </a:rPr>
              <a:t>Available at tinyurl.com/OERI-TMCResources</a:t>
            </a:r>
            <a:endParaRPr sz="4000"/>
          </a:p>
        </p:txBody>
      </p:sp>
      <p:pic>
        <p:nvPicPr>
          <p:cNvPr id="302" name="Google Shape;302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208868" y="2016124"/>
            <a:ext cx="6927742" cy="4486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 sz="3600"/>
              <a:t>OERI Website – Coming soon!</a:t>
            </a:r>
            <a:endParaRPr sz="3600"/>
          </a:p>
        </p:txBody>
      </p:sp>
      <p:pic>
        <p:nvPicPr>
          <p:cNvPr id="308" name="Google Shape;3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50" y="1762034"/>
            <a:ext cx="8802282" cy="485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/>
              <a:t>ASCCC OERI</a:t>
            </a: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46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 5-year project to implement OER systemwide by coordinating state level activities to </a:t>
            </a:r>
            <a:r>
              <a:rPr lang="en-US" sz="3200">
                <a:solidFill>
                  <a:srgbClr val="FF0000"/>
                </a:solidFill>
              </a:rPr>
              <a:t>increase OER availability</a:t>
            </a:r>
            <a:r>
              <a:rPr lang="en-US" sz="3200"/>
              <a:t> and </a:t>
            </a:r>
            <a:r>
              <a:rPr lang="en-US" sz="3200">
                <a:solidFill>
                  <a:srgbClr val="FF0000"/>
                </a:solidFill>
              </a:rPr>
              <a:t>supporting local OER implementation</a:t>
            </a:r>
            <a:r>
              <a:rPr lang="en-US" sz="3200"/>
              <a:t>. </a:t>
            </a:r>
            <a:endParaRPr/>
          </a:p>
          <a:p>
            <a:pPr marL="171446" lvl="0" indent="-203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At the end of the initial project period, </a:t>
            </a:r>
            <a:r>
              <a:rPr lang="en-US" sz="3200">
                <a:solidFill>
                  <a:srgbClr val="FF0000"/>
                </a:solidFill>
              </a:rPr>
              <a:t>the structure</a:t>
            </a:r>
            <a:r>
              <a:rPr lang="en-US" sz="3200"/>
              <a:t> and accomplishments of the OERI would be evaluated and future funding needs identified.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1813336" y="3233396"/>
            <a:ext cx="6477803" cy="176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ill Sans"/>
              <a:buNone/>
            </a:pPr>
            <a:r>
              <a:rPr lang="en-US" sz="6000"/>
              <a:t>How can OERI help you?</a:t>
            </a:r>
            <a:endParaRPr sz="6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/>
              <a:t>For More Information…</a:t>
            </a:r>
            <a:endParaRPr sz="4400"/>
          </a:p>
        </p:txBody>
      </p:sp>
      <p:sp>
        <p:nvSpPr>
          <p:cNvPr id="320" name="Google Shape;320;p32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Canvas Site - </a:t>
            </a:r>
            <a:r>
              <a:rPr lang="en-US" sz="3600" b="1" u="sng">
                <a:solidFill>
                  <a:schemeClr val="hlink"/>
                </a:solidFill>
                <a:hlinkClick r:id="rId3"/>
              </a:rPr>
              <a:t>tinyurl.com/ASCCC-OpenEd</a:t>
            </a:r>
            <a:endParaRPr b="1"/>
          </a:p>
          <a:p>
            <a:pPr marL="171446" lvl="0" indent="-19046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/>
              <a:t>OERI Structure</a:t>
            </a:r>
            <a:endParaRPr/>
          </a:p>
        </p:txBody>
      </p:sp>
      <p:pic>
        <p:nvPicPr>
          <p:cNvPr id="151" name="Google Shape;151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85808" y="2107565"/>
            <a:ext cx="6264672" cy="404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eaf482431_1_1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/>
              <a:t>OERI Faculty Coordinator</a:t>
            </a:r>
            <a:endParaRPr/>
          </a:p>
        </p:txBody>
      </p:sp>
      <p:sp>
        <p:nvSpPr>
          <p:cNvPr id="158" name="Google Shape;158;g6eaf482431_1_1"/>
          <p:cNvSpPr txBox="1"/>
          <p:nvPr/>
        </p:nvSpPr>
        <p:spPr>
          <a:xfrm>
            <a:off x="1088675" y="2317400"/>
            <a:ext cx="6579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46" lvl="0" indent="-17144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•"/>
            </a:pPr>
            <a:r>
              <a:rPr lang="en-US" sz="204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Michelle Pilati</a:t>
            </a:r>
            <a:endParaRPr sz="24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514337" lvl="1" indent="-171446" algn="l" rtl="0"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•"/>
            </a:pPr>
            <a:r>
              <a:rPr lang="en-US" sz="204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Psychology, Rio Hondo</a:t>
            </a:r>
            <a:endParaRPr sz="204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/>
              <a:t>OERI Regional Leads</a:t>
            </a:r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sz="2040"/>
              <a:t>Dave Dillon</a:t>
            </a:r>
            <a:endParaRPr/>
          </a:p>
          <a:p>
            <a:pPr marL="514337" lvl="1" indent="-171446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040"/>
              <a:buChar char="•"/>
            </a:pPr>
            <a:r>
              <a:rPr lang="en-US" sz="2040"/>
              <a:t>Counseling, Grossmont</a:t>
            </a:r>
            <a:endParaRPr sz="2040"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40"/>
              <a:buChar char="•"/>
            </a:pPr>
            <a:r>
              <a:rPr lang="en-US" sz="2040"/>
              <a:t>Shagun Kaur</a:t>
            </a:r>
            <a:endParaRPr sz="2040"/>
          </a:p>
          <a:p>
            <a:pPr marL="514337" lvl="1" indent="-171446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040"/>
              <a:buChar char="•"/>
            </a:pPr>
            <a:r>
              <a:rPr lang="en-US" sz="2040"/>
              <a:t>Communication Studies, DeAnza</a:t>
            </a:r>
            <a:endParaRPr sz="2040"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40"/>
              <a:buChar char="•"/>
            </a:pPr>
            <a:r>
              <a:rPr lang="en-US" sz="2040"/>
              <a:t>Jennifer Paris</a:t>
            </a:r>
            <a:endParaRPr/>
          </a:p>
          <a:p>
            <a:pPr marL="514337" lvl="1" indent="-171446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040"/>
              <a:buChar char="•"/>
            </a:pPr>
            <a:r>
              <a:rPr lang="en-US" sz="2040"/>
              <a:t>ECE/CD, College of the Canyons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40"/>
              <a:buChar char="•"/>
            </a:pPr>
            <a:r>
              <a:rPr lang="en-US" sz="2040"/>
              <a:t>Amanda Taintor</a:t>
            </a:r>
            <a:endParaRPr sz="2040"/>
          </a:p>
          <a:p>
            <a:pPr marL="514337" lvl="1" indent="-171446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040"/>
              <a:buChar char="•"/>
            </a:pPr>
            <a:r>
              <a:rPr lang="en-US" sz="2040"/>
              <a:t>ECE/CD/ID, Reedley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40"/>
              <a:buChar char="•"/>
            </a:pPr>
            <a:r>
              <a:rPr lang="en-US" sz="2040"/>
              <a:t>Suzanne Wakim</a:t>
            </a:r>
            <a:endParaRPr sz="2040"/>
          </a:p>
          <a:p>
            <a:pPr marL="514337" lvl="1" indent="-171446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040"/>
              <a:buChar char="•"/>
            </a:pPr>
            <a:r>
              <a:rPr lang="en-US" sz="2040"/>
              <a:t>Biology, Butte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/>
              <a:t>OERI Structure</a:t>
            </a:r>
            <a:endParaRPr sz="4400"/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Regional Leads</a:t>
            </a:r>
            <a:endParaRPr/>
          </a:p>
          <a:p>
            <a:pPr marL="514337" lvl="1" indent="-171446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Discipline Leads </a:t>
            </a:r>
            <a:endParaRPr/>
          </a:p>
          <a:p>
            <a:pPr marL="514337" lvl="1" indent="-171446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OER Liaisons </a:t>
            </a:r>
            <a:endParaRPr/>
          </a:p>
          <a:p>
            <a:pPr marL="171446" lvl="0" indent="-171446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Communication</a:t>
            </a:r>
            <a:endParaRPr/>
          </a:p>
          <a:p>
            <a:pPr marL="514337" lvl="1" indent="-171446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List-servs </a:t>
            </a:r>
            <a:endParaRPr/>
          </a:p>
          <a:p>
            <a:pPr marL="514337" lvl="1" indent="-171446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Webinars</a:t>
            </a:r>
            <a:endParaRPr/>
          </a:p>
          <a:p>
            <a:pPr marL="514337" lvl="1" indent="-171446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Canvas space</a:t>
            </a:r>
            <a:endParaRPr/>
          </a:p>
          <a:p>
            <a:pPr marL="514337" lvl="1" indent="-171446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Surveys</a:t>
            </a:r>
            <a:endParaRPr/>
          </a:p>
          <a:p>
            <a:pPr marL="514337" lvl="1" indent="-171446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Coming soon - Website</a:t>
            </a:r>
            <a:endParaRPr sz="2220"/>
          </a:p>
        </p:txBody>
      </p:sp>
      <p:pic>
        <p:nvPicPr>
          <p:cNvPr id="172" name="Google Shape;172;p8" descr="marketing-man-person-communication-36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8258" y="2571384"/>
            <a:ext cx="3675680" cy="2450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/>
              <a:t>OERI’s Goal?</a:t>
            </a:r>
            <a:endParaRPr sz="4400"/>
          </a:p>
        </p:txBody>
      </p:sp>
      <p:sp>
        <p:nvSpPr>
          <p:cNvPr id="179" name="Google Shape;179;p9"/>
          <p:cNvSpPr txBox="1">
            <a:spLocks noGrp="1"/>
          </p:cNvSpPr>
          <p:nvPr>
            <p:ph type="body" idx="1"/>
          </p:nvPr>
        </p:nvSpPr>
        <p:spPr>
          <a:xfrm>
            <a:off x="628650" y="2160180"/>
            <a:ext cx="7905750" cy="45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46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en-US" sz="4800"/>
              <a:t>Increase the use of open educational resources in lieu of commercial texts by all reasonable means available.</a:t>
            </a:r>
            <a:endParaRPr/>
          </a:p>
          <a:p>
            <a:pPr marL="171446" lvl="0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4800"/>
              <a:buChar char="•"/>
            </a:pPr>
            <a:r>
              <a:rPr lang="en-US" sz="4800"/>
              <a:t>What does that mean?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2728"/>
            <a:ext cx="9144000" cy="625507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0"/>
          <p:cNvSpPr/>
          <p:nvPr/>
        </p:nvSpPr>
        <p:spPr>
          <a:xfrm>
            <a:off x="2846667" y="6251005"/>
            <a:ext cx="29547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Photo by </a:t>
            </a:r>
            <a:r>
              <a:rPr lang="en-US" sz="1800" b="1" i="0" u="sng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Lukas</a:t>
            </a: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from </a:t>
            </a:r>
            <a:r>
              <a:rPr lang="en-US" sz="1800" b="1" i="0" u="sng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Pexels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Macintosh PowerPoint</Application>
  <PresentationFormat>On-screen Show (4:3)</PresentationFormat>
  <Paragraphs>126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Gill Sans</vt:lpstr>
      <vt:lpstr>Arial</vt:lpstr>
      <vt:lpstr>Calibri</vt:lpstr>
      <vt:lpstr>Gallery</vt:lpstr>
      <vt:lpstr>2020 Spring OER Liaisons Orientation</vt:lpstr>
      <vt:lpstr>Overview</vt:lpstr>
      <vt:lpstr>ASCCC OERI</vt:lpstr>
      <vt:lpstr>OERI Structure</vt:lpstr>
      <vt:lpstr>OERI Faculty Coordinator</vt:lpstr>
      <vt:lpstr>OERI Regional Leads</vt:lpstr>
      <vt:lpstr>OERI Structure</vt:lpstr>
      <vt:lpstr>OERI’s Goal?</vt:lpstr>
      <vt:lpstr>PowerPoint Presentation</vt:lpstr>
      <vt:lpstr>PowerPoint Presentation</vt:lpstr>
      <vt:lpstr>PowerPoint Presentation</vt:lpstr>
      <vt:lpstr>PowerPoint Presentation</vt:lpstr>
      <vt:lpstr>Increase OER Use By…</vt:lpstr>
      <vt:lpstr>Spring 2020 – New/Renewed Emphases</vt:lpstr>
      <vt:lpstr>Spring 2020 OERL Expectations</vt:lpstr>
      <vt:lpstr>tinyurl.com/Spring2020OERL </vt:lpstr>
      <vt:lpstr>Spring 2020 OERL Expectations</vt:lpstr>
      <vt:lpstr>Spring 2020 OERL Expectations</vt:lpstr>
      <vt:lpstr>Resources Developed - Resources Recently Funded </vt:lpstr>
      <vt:lpstr>Examples of Recently Completed Projects</vt:lpstr>
      <vt:lpstr>Examples of Recently Completed Projects</vt:lpstr>
      <vt:lpstr>Examples of Recently Completed Projects</vt:lpstr>
      <vt:lpstr>2020 RFP</vt:lpstr>
      <vt:lpstr>2020 RFP – Examples of Funded Projects </vt:lpstr>
      <vt:lpstr>2020 RFP – Examples of Funded Projects </vt:lpstr>
      <vt:lpstr>2020 RFP</vt:lpstr>
      <vt:lpstr>OER Collections</vt:lpstr>
      <vt:lpstr>Available at tinyurl.com/OERI-TMCResources</vt:lpstr>
      <vt:lpstr>OERI Website – Coming soon!</vt:lpstr>
      <vt:lpstr>How can OERI help you?</vt:lpstr>
      <vt:lpstr>For More Information…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Spring OER Liaisons Orientation</dc:title>
  <dc:creator>Katie Nash</dc:creator>
  <cp:lastModifiedBy>Michelle Pilati</cp:lastModifiedBy>
  <cp:revision>1</cp:revision>
  <dcterms:created xsi:type="dcterms:W3CDTF">2019-11-21T17:05:59Z</dcterms:created>
  <dcterms:modified xsi:type="dcterms:W3CDTF">2020-02-25T22:36:50Z</dcterms:modified>
</cp:coreProperties>
</file>