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4" r:id="rId2"/>
  </p:sldMasterIdLst>
  <p:notesMasterIdLst>
    <p:notesMasterId r:id="rId48"/>
  </p:notesMasterIdLst>
  <p:sldIdLst>
    <p:sldId id="257" r:id="rId3"/>
    <p:sldId id="258" r:id="rId4"/>
    <p:sldId id="259" r:id="rId5"/>
    <p:sldId id="260" r:id="rId6"/>
    <p:sldId id="261" r:id="rId7"/>
    <p:sldId id="262" r:id="rId8"/>
    <p:sldId id="263" r:id="rId9"/>
    <p:sldId id="265" r:id="rId10"/>
    <p:sldId id="266" r:id="rId11"/>
    <p:sldId id="267" r:id="rId12"/>
    <p:sldId id="291" r:id="rId13"/>
    <p:sldId id="293" r:id="rId14"/>
    <p:sldId id="294" r:id="rId15"/>
    <p:sldId id="295" r:id="rId16"/>
    <p:sldId id="297" r:id="rId17"/>
    <p:sldId id="301" r:id="rId18"/>
    <p:sldId id="299" r:id="rId19"/>
    <p:sldId id="303" r:id="rId20"/>
    <p:sldId id="305" r:id="rId21"/>
    <p:sldId id="306" r:id="rId22"/>
    <p:sldId id="307" r:id="rId23"/>
    <p:sldId id="311" r:id="rId24"/>
    <p:sldId id="323" r:id="rId25"/>
    <p:sldId id="324" r:id="rId26"/>
    <p:sldId id="325" r:id="rId27"/>
    <p:sldId id="315" r:id="rId28"/>
    <p:sldId id="317" r:id="rId29"/>
    <p:sldId id="328" r:id="rId30"/>
    <p:sldId id="329" r:id="rId31"/>
    <p:sldId id="330" r:id="rId32"/>
    <p:sldId id="277" r:id="rId33"/>
    <p:sldId id="278" r:id="rId34"/>
    <p:sldId id="332" r:id="rId35"/>
    <p:sldId id="334" r:id="rId36"/>
    <p:sldId id="335" r:id="rId37"/>
    <p:sldId id="336" r:id="rId38"/>
    <p:sldId id="337" r:id="rId39"/>
    <p:sldId id="280" r:id="rId40"/>
    <p:sldId id="281" r:id="rId41"/>
    <p:sldId id="282" r:id="rId42"/>
    <p:sldId id="283" r:id="rId43"/>
    <p:sldId id="287" r:id="rId44"/>
    <p:sldId id="288" r:id="rId45"/>
    <p:sldId id="338" r:id="rId46"/>
    <p:sldId id="290"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1" roundtripDataSignature="AMtx7mjxRgeB/6xsW39Mt6u/UU8DMUrUY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20461"/>
    <p:restoredTop sz="94781"/>
  </p:normalViewPr>
  <p:slideViewPr>
    <p:cSldViewPr snapToGrid="0">
      <p:cViewPr varScale="1">
        <p:scale>
          <a:sx n="67" d="100"/>
          <a:sy n="67" d="100"/>
        </p:scale>
        <p:origin x="192" y="53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1" Type="http://customschemas.google.com/relationships/presentationmetadata" Target="metadata"/><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smtClean="0"/>
              <a:t>OER </a:t>
            </a:r>
            <a:r>
              <a:rPr lang="en-US" dirty="0"/>
              <a:t>as “low cost”, not ZTC</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339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 name="Google Shape;2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M</a:t>
            </a:r>
          </a:p>
          <a:p>
            <a:pPr marL="0" lvl="0" indent="0" algn="l" rtl="0">
              <a:spcBef>
                <a:spcPts val="0"/>
              </a:spcBef>
              <a:spcAft>
                <a:spcPts val="0"/>
              </a:spcAft>
              <a:buNone/>
            </a:pPr>
            <a:r>
              <a:rPr lang="en-US" dirty="0" smtClean="0"/>
              <a:t>J - Consistent </a:t>
            </a:r>
            <a:r>
              <a:rPr lang="en-US" dirty="0"/>
              <a:t>with SB 1359..</a:t>
            </a:r>
            <a:endParaRPr dirty="0"/>
          </a:p>
        </p:txBody>
      </p:sp>
      <p:sp>
        <p:nvSpPr>
          <p:cNvPr id="260" name="Google Shape;2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 name="Google Shape;26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M - Potential </a:t>
            </a:r>
            <a:r>
              <a:rPr lang="en-US" dirty="0"/>
              <a:t>discussion – does it matter, should it matter, and/or is a strict interpretation of SB 1359 necessary? Should the CCCs be using the same definitions/interpretations?</a:t>
            </a:r>
            <a:endParaRPr dirty="0"/>
          </a:p>
        </p:txBody>
      </p:sp>
      <p:sp>
        <p:nvSpPr>
          <p:cNvPr id="268" name="Google Shape;26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smtClean="0"/>
              <a:t>J</a:t>
            </a:r>
            <a:endParaRPr dirty="0"/>
          </a:p>
        </p:txBody>
      </p:sp>
      <p:sp>
        <p:nvSpPr>
          <p:cNvPr id="286" name="Google Shape;2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smtClean="0"/>
              <a:t>J</a:t>
            </a:r>
            <a:endParaRPr dirty="0"/>
          </a:p>
        </p:txBody>
      </p:sp>
      <p:sp>
        <p:nvSpPr>
          <p:cNvPr id="294" name="Google Shape;29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smtClean="0"/>
              <a:t>J</a:t>
            </a:r>
            <a:endParaRPr dirty="0"/>
          </a:p>
        </p:txBody>
      </p:sp>
      <p:sp>
        <p:nvSpPr>
          <p:cNvPr id="302" name="Google Shape;30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Jennifer</a:t>
            </a:r>
            <a:endParaRPr/>
          </a:p>
        </p:txBody>
      </p:sp>
      <p:sp>
        <p:nvSpPr>
          <p:cNvPr id="309" name="Google Shape;30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J</a:t>
            </a:r>
            <a:endParaRPr dirty="0"/>
          </a:p>
        </p:txBody>
      </p:sp>
      <p:sp>
        <p:nvSpPr>
          <p:cNvPr id="338" name="Google Shape;338;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smtClean="0"/>
              <a:t>J</a:t>
            </a:r>
            <a:endParaRPr dirty="0"/>
          </a:p>
        </p:txBody>
      </p:sp>
      <p:sp>
        <p:nvSpPr>
          <p:cNvPr id="345" name="Google Shape;34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Michelle</a:t>
            </a:r>
            <a:endParaRPr/>
          </a:p>
        </p:txBody>
      </p:sp>
      <p:sp>
        <p:nvSpPr>
          <p:cNvPr id="358" name="Google Shape;35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7999"/>
              </a:lnSpc>
              <a:spcBef>
                <a:spcPts val="0"/>
              </a:spcBef>
              <a:spcAft>
                <a:spcPts val="0"/>
              </a:spcAft>
              <a:buNone/>
            </a:pPr>
            <a:r>
              <a:rPr lang="en-US" sz="839" dirty="0" smtClean="0"/>
              <a:t>(a</a:t>
            </a:r>
            <a:r>
              <a:rPr lang="en-US" sz="839" dirty="0"/>
              <a:t>) Each campus of the CCC and the CSU shall, and each campus of the UC is requested to, do both of the following:</a:t>
            </a:r>
            <a:endParaRPr dirty="0"/>
          </a:p>
          <a:p>
            <a:pPr marL="0" lvl="0" indent="0" algn="l" rtl="0">
              <a:lnSpc>
                <a:spcPct val="80000"/>
              </a:lnSpc>
              <a:spcBef>
                <a:spcPts val="0"/>
              </a:spcBef>
              <a:spcAft>
                <a:spcPts val="0"/>
              </a:spcAft>
              <a:buNone/>
            </a:pPr>
            <a:endParaRPr sz="839" dirty="0"/>
          </a:p>
          <a:p>
            <a:pPr marL="0" lvl="0" indent="0" algn="l" rtl="0">
              <a:lnSpc>
                <a:spcPct val="80000"/>
              </a:lnSpc>
              <a:spcBef>
                <a:spcPts val="0"/>
              </a:spcBef>
              <a:spcAft>
                <a:spcPts val="0"/>
              </a:spcAft>
              <a:buNone/>
            </a:pPr>
            <a:endParaRPr sz="839" dirty="0"/>
          </a:p>
          <a:p>
            <a:pPr marL="0" lvl="0" indent="0" algn="l" rtl="0">
              <a:lnSpc>
                <a:spcPct val="80000"/>
              </a:lnSpc>
              <a:spcBef>
                <a:spcPts val="0"/>
              </a:spcBef>
              <a:spcAft>
                <a:spcPts val="0"/>
              </a:spcAft>
              <a:buNone/>
            </a:pPr>
            <a:r>
              <a:rPr lang="en-US" sz="839" dirty="0"/>
              <a:t>(b) For purposes of this section, the following terms have the following meanings:</a:t>
            </a:r>
            <a:endParaRPr dirty="0"/>
          </a:p>
          <a:p>
            <a:pPr marL="0" lvl="0" indent="0" algn="l" rtl="0">
              <a:lnSpc>
                <a:spcPct val="80000"/>
              </a:lnSpc>
              <a:spcBef>
                <a:spcPts val="0"/>
              </a:spcBef>
              <a:spcAft>
                <a:spcPts val="0"/>
              </a:spcAft>
              <a:buNone/>
            </a:pPr>
            <a:r>
              <a:rPr lang="en-US" sz="839" dirty="0"/>
              <a:t>(1) “Course schedule” is a collection of available classes, course sections, or both, published electronically, before the start of an academic term.</a:t>
            </a:r>
            <a:endParaRPr dirty="0"/>
          </a:p>
          <a:p>
            <a:pPr marL="0" lvl="0" indent="0" algn="l" rtl="0">
              <a:lnSpc>
                <a:spcPct val="80000"/>
              </a:lnSpc>
              <a:spcBef>
                <a:spcPts val="0"/>
              </a:spcBef>
              <a:spcAft>
                <a:spcPts val="0"/>
              </a:spcAft>
              <a:buNone/>
            </a:pPr>
            <a:r>
              <a:rPr lang="en-US" sz="839" dirty="0"/>
              <a:t>(2) “Open educational resources” are high-quality teaching, learning, and research resources that reside in the public domain or have been released under an intellectual property license, such as a Creative Commons license, that permits their free use and repurposing by others, and may include other resources that are legally available and free of cost to students. “Open educational resources” include, but are not limited to, full courses, course materials, modules, textbooks, faculty-created content, streaming videos, tests, software, and any other tools, materials, or techniques used to support access to knowledge.</a:t>
            </a:r>
            <a:endParaRPr dirty="0"/>
          </a:p>
          <a:p>
            <a:pPr marL="0" lvl="0" indent="0" algn="l" rtl="0">
              <a:lnSpc>
                <a:spcPct val="80000"/>
              </a:lnSpc>
              <a:spcBef>
                <a:spcPts val="0"/>
              </a:spcBef>
              <a:spcAft>
                <a:spcPts val="0"/>
              </a:spcAft>
              <a:buNone/>
            </a:pPr>
            <a:endParaRPr sz="839"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7999"/>
              </a:lnSpc>
              <a:spcBef>
                <a:spcPts val="0"/>
              </a:spcBef>
              <a:spcAft>
                <a:spcPts val="0"/>
              </a:spcAft>
              <a:buNone/>
            </a:pPr>
            <a:r>
              <a:rPr lang="en-US" sz="839" dirty="0" smtClean="0"/>
              <a:t> (a</a:t>
            </a:r>
            <a:r>
              <a:rPr lang="en-US" sz="839" dirty="0"/>
              <a:t>) Each campus of the CCC and the CSU shall, and each campus of the UC is requested to, do both of the following:</a:t>
            </a:r>
            <a:endParaRPr dirty="0"/>
          </a:p>
          <a:p>
            <a:pPr marL="0" lvl="0" indent="0" algn="l" rtl="0">
              <a:lnSpc>
                <a:spcPct val="80000"/>
              </a:lnSpc>
              <a:spcBef>
                <a:spcPts val="0"/>
              </a:spcBef>
              <a:spcAft>
                <a:spcPts val="0"/>
              </a:spcAft>
              <a:buNone/>
            </a:pPr>
            <a:endParaRPr sz="839" dirty="0"/>
          </a:p>
          <a:p>
            <a:pPr marL="0" lvl="0" indent="0" algn="l" rtl="0">
              <a:lnSpc>
                <a:spcPct val="80000"/>
              </a:lnSpc>
              <a:spcBef>
                <a:spcPts val="0"/>
              </a:spcBef>
              <a:spcAft>
                <a:spcPts val="0"/>
              </a:spcAft>
              <a:buNone/>
            </a:pPr>
            <a:endParaRPr sz="839" dirty="0"/>
          </a:p>
          <a:p>
            <a:pPr marL="0" lvl="0" indent="0" algn="l" rtl="0">
              <a:lnSpc>
                <a:spcPct val="80000"/>
              </a:lnSpc>
              <a:spcBef>
                <a:spcPts val="0"/>
              </a:spcBef>
              <a:spcAft>
                <a:spcPts val="0"/>
              </a:spcAft>
              <a:buNone/>
            </a:pPr>
            <a:r>
              <a:rPr lang="en-US" sz="839" dirty="0"/>
              <a:t>(b) For purposes of this section, the following terms have the following meanings:</a:t>
            </a:r>
            <a:endParaRPr dirty="0"/>
          </a:p>
          <a:p>
            <a:pPr marL="0" lvl="0" indent="0" algn="l" rtl="0">
              <a:lnSpc>
                <a:spcPct val="80000"/>
              </a:lnSpc>
              <a:spcBef>
                <a:spcPts val="0"/>
              </a:spcBef>
              <a:spcAft>
                <a:spcPts val="0"/>
              </a:spcAft>
              <a:buNone/>
            </a:pPr>
            <a:r>
              <a:rPr lang="en-US" sz="839" dirty="0"/>
              <a:t>(1) “Course schedule” is a collection of available classes, course sections, or both, published electronically, before the start of an academic term.</a:t>
            </a:r>
            <a:endParaRPr dirty="0"/>
          </a:p>
          <a:p>
            <a:pPr marL="0" lvl="0" indent="0" algn="l" rtl="0">
              <a:lnSpc>
                <a:spcPct val="80000"/>
              </a:lnSpc>
              <a:spcBef>
                <a:spcPts val="0"/>
              </a:spcBef>
              <a:spcAft>
                <a:spcPts val="0"/>
              </a:spcAft>
              <a:buNone/>
            </a:pPr>
            <a:r>
              <a:rPr lang="en-US" sz="839" dirty="0"/>
              <a:t>(2) “Open educational resources” are high-quality teaching, learning, and research resources that reside in the public domain or have been released under an intellectual property license, such as a Creative Commons license, that permits their free use and repurposing by others, and may include other resources that are legally available and free of cost to students. “Open educational resources” include, but are not limited to, full courses, course materials, modules, textbooks, faculty-created content, streaming videos, tests, software, and any other tools, materials, or techniques used to support access to knowledge.</a:t>
            </a:r>
            <a:endParaRPr dirty="0"/>
          </a:p>
          <a:p>
            <a:pPr marL="0" lvl="0" indent="0" algn="l" rtl="0">
              <a:lnSpc>
                <a:spcPct val="80000"/>
              </a:lnSpc>
              <a:spcBef>
                <a:spcPts val="0"/>
              </a:spcBef>
              <a:spcAft>
                <a:spcPts val="0"/>
              </a:spcAft>
              <a:buNone/>
            </a:pPr>
            <a:endParaRPr sz="839"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163" name="Google Shape;16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3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100"/>
              <a:buFont typeface="Gill Sans"/>
              <a:buNone/>
              <a:defRPr sz="21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7"/>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7" name="Google Shape;17;p3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9" name="Google Shape;19;p37"/>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105"/>
        <p:cNvGrpSpPr/>
        <p:nvPr/>
      </p:nvGrpSpPr>
      <p:grpSpPr>
        <a:xfrm>
          <a:off x="0" y="0"/>
          <a:ext cx="0" cy="0"/>
          <a:chOff x="0" y="0"/>
          <a:chExt cx="0" cy="0"/>
        </a:xfrm>
      </p:grpSpPr>
      <p:cxnSp>
        <p:nvCxnSpPr>
          <p:cNvPr id="106" name="Google Shape;106;p51"/>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7" name="Google Shape;107;p51"/>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650"/>
              <a:buNone/>
              <a:defRPr sz="165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8" name="Google Shape;108;p51"/>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9" name="Google Shape;109;p51"/>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650"/>
              <a:buNone/>
              <a:defRPr sz="165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10" name="Google Shape;110;p51"/>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11" name="Google Shape;111;p5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3" name="Google Shape;113;p51"/>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100"/>
              <a:buFont typeface="Gill Sans"/>
              <a:buNone/>
              <a:defRPr sz="21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511802-2A3D-6F4C-A127-A22E4779BAFC}" type="datetimeFigureOut">
              <a:rPr lang="en-US" smtClean="0"/>
              <a:t>4/12/20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1555440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11802-2A3D-6F4C-A127-A22E4779BAFC}" type="datetimeFigureOut">
              <a:rPr lang="en-US" smtClean="0"/>
              <a:t>4/12/20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97746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511802-2A3D-6F4C-A127-A22E4779BAFC}" type="datetimeFigureOut">
              <a:rPr lang="en-US" smtClean="0"/>
              <a:t>4/12/20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207546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511802-2A3D-6F4C-A127-A22E4779BAFC}" type="datetimeFigureOut">
              <a:rPr lang="en-US" smtClean="0"/>
              <a:t>4/12/20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815293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511802-2A3D-6F4C-A127-A22E4779BAFC}" type="datetimeFigureOut">
              <a:rPr lang="en-US" smtClean="0"/>
              <a:t>4/12/20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1693900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11802-2A3D-6F4C-A127-A22E4779BAFC}" type="datetimeFigureOut">
              <a:rPr lang="en-US" smtClean="0"/>
              <a:t>4/12/20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202625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11802-2A3D-6F4C-A127-A22E4779BAFC}" type="datetimeFigureOut">
              <a:rPr lang="en-US" smtClean="0"/>
              <a:t>4/12/20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176686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11802-2A3D-6F4C-A127-A22E4779BAFC}" type="datetimeFigureOut">
              <a:rPr lang="en-US" smtClean="0"/>
              <a:t>4/12/20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244048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11802-2A3D-6F4C-A127-A22E4779BAFC}" type="datetimeFigureOut">
              <a:rPr lang="en-US" smtClean="0"/>
              <a:t>4/12/20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372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38"/>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Gill Sans"/>
              <a:ea typeface="Gill Sans"/>
              <a:cs typeface="Gill Sans"/>
              <a:sym typeface="Gill Sans"/>
            </a:endParaRPr>
          </a:p>
        </p:txBody>
      </p:sp>
      <p:sp>
        <p:nvSpPr>
          <p:cNvPr id="22" name="Google Shape;22;p38"/>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300"/>
              <a:buFont typeface="Gill Sans"/>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38"/>
          <p:cNvSpPr txBox="1">
            <a:spLocks noGrp="1"/>
          </p:cNvSpPr>
          <p:nvPr>
            <p:ph type="subTitle" idx="1"/>
          </p:nvPr>
        </p:nvSpPr>
        <p:spPr>
          <a:xfrm>
            <a:off x="1813335" y="5184998"/>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350"/>
              <a:buNone/>
              <a:defRPr sz="135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dirty="0"/>
          </a:p>
        </p:txBody>
      </p:sp>
      <p:cxnSp>
        <p:nvCxnSpPr>
          <p:cNvPr id="24" name="Google Shape;24;p38"/>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25" name="Google Shape;25;p38"/>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11802-2A3D-6F4C-A127-A22E4779BAFC}" type="datetimeFigureOut">
              <a:rPr lang="en-US" smtClean="0"/>
              <a:t>4/12/20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152990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511802-2A3D-6F4C-A127-A22E4779BAFC}" type="datetimeFigureOut">
              <a:rPr lang="en-US" smtClean="0"/>
              <a:t>4/12/20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DA08B-BC84-C549-A647-C94778B24BB1}" type="slidenum">
              <a:rPr lang="en-US" smtClean="0"/>
              <a:t>‹#›</a:t>
            </a:fld>
            <a:endParaRPr lang="en-US"/>
          </a:p>
        </p:txBody>
      </p:sp>
    </p:spTree>
    <p:extLst>
      <p:ext uri="{BB962C8B-B14F-4D97-AF65-F5344CB8AC3E}">
        <p14:creationId xmlns:p14="http://schemas.microsoft.com/office/powerpoint/2010/main" val="1306133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3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9"/>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9" name="Google Shape;29;p3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40"/>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Gill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4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20000"/>
              </a:lnSpc>
              <a:spcBef>
                <a:spcPts val="0"/>
              </a:spcBef>
              <a:spcAft>
                <a:spcPts val="0"/>
              </a:spcAft>
              <a:buSzPts val="1800"/>
              <a:buChar char="●"/>
              <a:defRPr/>
            </a:lvl1pPr>
            <a:lvl2pPr marL="914400" lvl="1" indent="-317500" algn="l">
              <a:lnSpc>
                <a:spcPct val="120000"/>
              </a:lnSpc>
              <a:spcBef>
                <a:spcPts val="1600"/>
              </a:spcBef>
              <a:spcAft>
                <a:spcPts val="0"/>
              </a:spcAft>
              <a:buSzPts val="1400"/>
              <a:buChar char="○"/>
              <a:defRPr/>
            </a:lvl2pPr>
            <a:lvl3pPr marL="1371600" lvl="2" indent="-317500" algn="l">
              <a:lnSpc>
                <a:spcPct val="120000"/>
              </a:lnSpc>
              <a:spcBef>
                <a:spcPts val="1600"/>
              </a:spcBef>
              <a:spcAft>
                <a:spcPts val="0"/>
              </a:spcAft>
              <a:buSzPts val="1400"/>
              <a:buChar char="■"/>
              <a:defRPr/>
            </a:lvl3pPr>
            <a:lvl4pPr marL="1828800" lvl="3" indent="-317500" algn="l">
              <a:lnSpc>
                <a:spcPct val="120000"/>
              </a:lnSpc>
              <a:spcBef>
                <a:spcPts val="1600"/>
              </a:spcBef>
              <a:spcAft>
                <a:spcPts val="0"/>
              </a:spcAft>
              <a:buSzPts val="1400"/>
              <a:buChar char="●"/>
              <a:defRPr/>
            </a:lvl4pPr>
            <a:lvl5pPr marL="2286000" lvl="4" indent="-317500" algn="l">
              <a:lnSpc>
                <a:spcPct val="120000"/>
              </a:lnSpc>
              <a:spcBef>
                <a:spcPts val="1600"/>
              </a:spcBef>
              <a:spcAft>
                <a:spcPts val="0"/>
              </a:spcAft>
              <a:buSzPts val="1400"/>
              <a:buChar char="○"/>
              <a:defRPr/>
            </a:lvl5pPr>
            <a:lvl6pPr marL="2743200" lvl="5" indent="-317500" algn="l">
              <a:lnSpc>
                <a:spcPct val="120000"/>
              </a:lnSpc>
              <a:spcBef>
                <a:spcPts val="1600"/>
              </a:spcBef>
              <a:spcAft>
                <a:spcPts val="0"/>
              </a:spcAft>
              <a:buSzPts val="1400"/>
              <a:buChar char="■"/>
              <a:defRPr/>
            </a:lvl6pPr>
            <a:lvl7pPr marL="3200400" lvl="6" indent="-317500" algn="l">
              <a:lnSpc>
                <a:spcPct val="120000"/>
              </a:lnSpc>
              <a:spcBef>
                <a:spcPts val="1600"/>
              </a:spcBef>
              <a:spcAft>
                <a:spcPts val="0"/>
              </a:spcAft>
              <a:buSzPts val="1400"/>
              <a:buChar char="●"/>
              <a:defRPr/>
            </a:lvl7pPr>
            <a:lvl8pPr marL="3657600" lvl="7" indent="-317500" algn="l">
              <a:lnSpc>
                <a:spcPct val="120000"/>
              </a:lnSpc>
              <a:spcBef>
                <a:spcPts val="1600"/>
              </a:spcBef>
              <a:spcAft>
                <a:spcPts val="0"/>
              </a:spcAft>
              <a:buSzPts val="1400"/>
              <a:buChar char="○"/>
              <a:defRPr/>
            </a:lvl8pPr>
            <a:lvl9pPr marL="4114800" lvl="8" indent="-317500" algn="l">
              <a:lnSpc>
                <a:spcPct val="120000"/>
              </a:lnSpc>
              <a:spcBef>
                <a:spcPts val="1600"/>
              </a:spcBef>
              <a:spcAft>
                <a:spcPts val="1600"/>
              </a:spcAft>
              <a:buSzPts val="1400"/>
              <a:buChar char="■"/>
              <a:defRPr/>
            </a:lvl9pPr>
          </a:lstStyle>
          <a:p>
            <a:endParaRPr/>
          </a:p>
        </p:txBody>
      </p:sp>
      <p:sp>
        <p:nvSpPr>
          <p:cNvPr id="33" name="Google Shape;33;p4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1pPr>
            <a:lvl2pPr marL="0" marR="0" lvl="1"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2pPr>
            <a:lvl3pPr marL="0" marR="0" lvl="2"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3pPr>
            <a:lvl4pPr marL="0" marR="0" lvl="3"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4pPr>
            <a:lvl5pPr marL="0" marR="0" lvl="4"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5pPr>
            <a:lvl6pPr marL="0" marR="0" lvl="5"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6pPr>
            <a:lvl7pPr marL="0" marR="0" lvl="6"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7pPr>
            <a:lvl8pPr marL="0" marR="0" lvl="7"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8pPr>
            <a:lvl9pPr marL="0" marR="0" lvl="8" indent="0" algn="r">
              <a:spcBef>
                <a:spcPts val="0"/>
              </a:spcBef>
              <a:spcAft>
                <a:spcPts val="0"/>
              </a:spcAft>
              <a:buClr>
                <a:srgbClr val="7F7F7F"/>
              </a:buClr>
              <a:buSzPts val="1050"/>
              <a:buFont typeface="Gill Sans"/>
              <a:buNone/>
              <a:defRPr sz="1050" b="0" i="0" u="none" strike="noStrike" cap="none">
                <a:solidFill>
                  <a:srgbClr val="7F7F7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61"/>
        <p:cNvGrpSpPr/>
        <p:nvPr/>
      </p:nvGrpSpPr>
      <p:grpSpPr>
        <a:xfrm>
          <a:off x="0" y="0"/>
          <a:ext cx="0" cy="0"/>
          <a:chOff x="0" y="0"/>
          <a:chExt cx="0" cy="0"/>
        </a:xfrm>
      </p:grpSpPr>
      <p:sp>
        <p:nvSpPr>
          <p:cNvPr id="62" name="Google Shape;62;p45"/>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Gill Sans"/>
              <a:ea typeface="Gill Sans"/>
              <a:cs typeface="Gill Sans"/>
              <a:sym typeface="Gill Sans"/>
            </a:endParaRPr>
          </a:p>
        </p:txBody>
      </p:sp>
      <p:cxnSp>
        <p:nvCxnSpPr>
          <p:cNvPr id="63" name="Google Shape;63;p45"/>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4" name="Google Shape;64;p45"/>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Gill San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5"/>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6" name="Google Shape;66;p45"/>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7" name="Google Shape;67;p4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9"/>
        <p:cNvGrpSpPr/>
        <p:nvPr/>
      </p:nvGrpSpPr>
      <p:grpSpPr>
        <a:xfrm>
          <a:off x="0" y="0"/>
          <a:ext cx="0" cy="0"/>
          <a:chOff x="0" y="0"/>
          <a:chExt cx="0" cy="0"/>
        </a:xfrm>
      </p:grpSpPr>
      <p:sp>
        <p:nvSpPr>
          <p:cNvPr id="80" name="Google Shape;80;p47"/>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Gill Sans"/>
              <a:ea typeface="Gill Sans"/>
              <a:cs typeface="Gill Sans"/>
              <a:sym typeface="Gill Sans"/>
            </a:endParaRPr>
          </a:p>
        </p:txBody>
      </p:sp>
      <p:cxnSp>
        <p:nvCxnSpPr>
          <p:cNvPr id="81" name="Google Shape;81;p47"/>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82" name="Google Shape;82;p47"/>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Font typeface="Gill Sans"/>
              <a:buNone/>
              <a:defRPr sz="1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3" name="Google Shape;83;p47"/>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dirty="0"/>
          </a:p>
        </p:txBody>
      </p:sp>
      <p:sp>
        <p:nvSpPr>
          <p:cNvPr id="84" name="Google Shape;84;p47"/>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200"/>
              <a:buNone/>
              <a:defRPr sz="12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5" name="Google Shape;85;p4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7"/>
        <p:cNvGrpSpPr/>
        <p:nvPr/>
      </p:nvGrpSpPr>
      <p:grpSpPr>
        <a:xfrm>
          <a:off x="0" y="0"/>
          <a:ext cx="0" cy="0"/>
          <a:chOff x="0" y="0"/>
          <a:chExt cx="0" cy="0"/>
        </a:xfrm>
      </p:grpSpPr>
      <p:sp>
        <p:nvSpPr>
          <p:cNvPr id="88" name="Google Shape;88;p48"/>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Gill Sans"/>
              <a:ea typeface="Gill Sans"/>
              <a:cs typeface="Gill Sans"/>
              <a:sym typeface="Gill Sans"/>
            </a:endParaRPr>
          </a:p>
        </p:txBody>
      </p:sp>
      <p:cxnSp>
        <p:nvCxnSpPr>
          <p:cNvPr id="89" name="Google Shape;89;p48"/>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90" name="Google Shape;90;p48"/>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8"/>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Gill Sans"/>
                <a:ea typeface="Gill Sans"/>
                <a:cs typeface="Gill Sans"/>
                <a:sym typeface="Gill Sans"/>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Gill Sans"/>
                <a:ea typeface="Gill Sans"/>
                <a:cs typeface="Gill Sans"/>
                <a:sym typeface="Gill Sans"/>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Gill Sans"/>
                <a:ea typeface="Gill Sans"/>
                <a:cs typeface="Gill Sans"/>
                <a:sym typeface="Gill Sans"/>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Gill Sans"/>
                <a:ea typeface="Gill Sans"/>
                <a:cs typeface="Gill Sans"/>
                <a:sym typeface="Gill Sans"/>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Gill Sans"/>
                <a:ea typeface="Gill Sans"/>
                <a:cs typeface="Gill Sans"/>
                <a:sym typeface="Gill Sans"/>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Gill Sans"/>
                <a:ea typeface="Gill Sans"/>
                <a:cs typeface="Gill Sans"/>
                <a:sym typeface="Gill Sans"/>
              </a:defRPr>
            </a:lvl9pPr>
          </a:lstStyle>
          <a:p>
            <a:endParaRPr/>
          </a:p>
        </p:txBody>
      </p:sp>
      <p:sp>
        <p:nvSpPr>
          <p:cNvPr id="92" name="Google Shape;92;p48"/>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350"/>
              <a:buNone/>
              <a:defRPr sz="135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93" name="Google Shape;93;p4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4" name="Google Shape;94;p4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95"/>
        <p:cNvGrpSpPr/>
        <p:nvPr/>
      </p:nvGrpSpPr>
      <p:grpSpPr>
        <a:xfrm>
          <a:off x="0" y="0"/>
          <a:ext cx="0" cy="0"/>
          <a:chOff x="0" y="0"/>
          <a:chExt cx="0" cy="0"/>
        </a:xfrm>
      </p:grpSpPr>
      <p:sp>
        <p:nvSpPr>
          <p:cNvPr id="96" name="Google Shape;96;p4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4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8"/>
        <p:cNvGrpSpPr/>
        <p:nvPr/>
      </p:nvGrpSpPr>
      <p:grpSpPr>
        <a:xfrm>
          <a:off x="0" y="0"/>
          <a:ext cx="0" cy="0"/>
          <a:chOff x="0" y="0"/>
          <a:chExt cx="0" cy="0"/>
        </a:xfrm>
      </p:grpSpPr>
      <p:cxnSp>
        <p:nvCxnSpPr>
          <p:cNvPr id="99" name="Google Shape;99;p50"/>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100" name="Google Shape;100;p50"/>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1" name="Google Shape;101;p50"/>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2" name="Google Shape;102;p5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5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4" name="Google Shape;104;p50"/>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100"/>
              <a:buFont typeface="Gill Sans"/>
              <a:buNone/>
              <a:defRPr sz="21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Gill Sans"/>
              <a:buNone/>
              <a:defRPr sz="40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36"/>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20000"/>
              </a:lnSpc>
              <a:spcBef>
                <a:spcPts val="750"/>
              </a:spcBef>
              <a:spcAft>
                <a:spcPts val="0"/>
              </a:spcAft>
              <a:buClr>
                <a:schemeClr val="accent1"/>
              </a:buClr>
              <a:buSzPts val="2400"/>
              <a:buFont typeface="Arial"/>
              <a:buChar char="•"/>
              <a:defRPr sz="2400" b="0" i="0" u="none" strike="noStrike" cap="none">
                <a:solidFill>
                  <a:srgbClr val="3D372F"/>
                </a:solidFill>
                <a:latin typeface="Gill Sans"/>
                <a:ea typeface="Gill Sans"/>
                <a:cs typeface="Gill Sans"/>
                <a:sym typeface="Gill Sans"/>
              </a:defRPr>
            </a:lvl1pPr>
            <a:lvl2pPr marL="914400" marR="0" lvl="1" indent="-381000" algn="l" rtl="0">
              <a:lnSpc>
                <a:spcPct val="120000"/>
              </a:lnSpc>
              <a:spcBef>
                <a:spcPts val="375"/>
              </a:spcBef>
              <a:spcAft>
                <a:spcPts val="0"/>
              </a:spcAft>
              <a:buClr>
                <a:schemeClr val="accent1"/>
              </a:buClr>
              <a:buSzPts val="2400"/>
              <a:buFont typeface="Arial"/>
              <a:buChar char="•"/>
              <a:defRPr sz="2400" b="0" i="0" u="none" strike="noStrike" cap="none">
                <a:solidFill>
                  <a:srgbClr val="3D372F"/>
                </a:solidFill>
                <a:latin typeface="Gill Sans"/>
                <a:ea typeface="Gill Sans"/>
                <a:cs typeface="Gill Sans"/>
                <a:sym typeface="Gill Sans"/>
              </a:defRPr>
            </a:lvl2pPr>
            <a:lvl3pPr marL="1371600" marR="0" lvl="2" indent="-381000" algn="l" rtl="0">
              <a:lnSpc>
                <a:spcPct val="120000"/>
              </a:lnSpc>
              <a:spcBef>
                <a:spcPts val="375"/>
              </a:spcBef>
              <a:spcAft>
                <a:spcPts val="0"/>
              </a:spcAft>
              <a:buClr>
                <a:schemeClr val="accent1"/>
              </a:buClr>
              <a:buSzPts val="2400"/>
              <a:buFont typeface="Arial"/>
              <a:buChar char="•"/>
              <a:defRPr sz="2400" b="0" i="0" u="none" strike="noStrike" cap="none">
                <a:solidFill>
                  <a:srgbClr val="3D372F"/>
                </a:solidFill>
                <a:latin typeface="Gill Sans"/>
                <a:ea typeface="Gill Sans"/>
                <a:cs typeface="Gill Sans"/>
                <a:sym typeface="Gill Sans"/>
              </a:defRPr>
            </a:lvl3pPr>
            <a:lvl4pPr marL="1828800" marR="0" lvl="3" indent="-381000" algn="l" rtl="0">
              <a:lnSpc>
                <a:spcPct val="120000"/>
              </a:lnSpc>
              <a:spcBef>
                <a:spcPts val="375"/>
              </a:spcBef>
              <a:spcAft>
                <a:spcPts val="0"/>
              </a:spcAft>
              <a:buClr>
                <a:schemeClr val="accent1"/>
              </a:buClr>
              <a:buSzPts val="2400"/>
              <a:buFont typeface="Arial"/>
              <a:buChar char="•"/>
              <a:defRPr sz="2400" b="0" i="0" u="none" strike="noStrike" cap="none">
                <a:solidFill>
                  <a:srgbClr val="3D372F"/>
                </a:solidFill>
                <a:latin typeface="Gill Sans"/>
                <a:ea typeface="Gill Sans"/>
                <a:cs typeface="Gill Sans"/>
                <a:sym typeface="Gill Sans"/>
              </a:defRPr>
            </a:lvl4pPr>
            <a:lvl5pPr marL="2286000" marR="0" lvl="4" indent="-381000" algn="l" rtl="0">
              <a:lnSpc>
                <a:spcPct val="120000"/>
              </a:lnSpc>
              <a:spcBef>
                <a:spcPts val="375"/>
              </a:spcBef>
              <a:spcAft>
                <a:spcPts val="0"/>
              </a:spcAft>
              <a:buClr>
                <a:schemeClr val="accent1"/>
              </a:buClr>
              <a:buSzPts val="2400"/>
              <a:buFont typeface="Arial"/>
              <a:buChar char="•"/>
              <a:defRPr sz="2400" b="0" i="0" u="none" strike="noStrike" cap="none">
                <a:solidFill>
                  <a:srgbClr val="3D372F"/>
                </a:solidFill>
                <a:latin typeface="Gill Sans"/>
                <a:ea typeface="Gill Sans"/>
                <a:cs typeface="Gill Sans"/>
                <a:sym typeface="Gill Sans"/>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dirty="0"/>
          </a:p>
        </p:txBody>
      </p:sp>
      <p:sp>
        <p:nvSpPr>
          <p:cNvPr id="12" name="Google Shape;12;p3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3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Gill Sans"/>
                <a:ea typeface="Gill Sans"/>
                <a:cs typeface="Gill Sans"/>
                <a:sym typeface="Gill Sans"/>
              </a:defRPr>
            </a:lvl1pPr>
            <a:lvl2pPr marL="0" marR="0" lvl="1" indent="0" algn="l" rtl="0">
              <a:spcBef>
                <a:spcPts val="0"/>
              </a:spcBef>
              <a:buNone/>
              <a:defRPr sz="1050" b="0" i="0" u="none" strike="noStrike" cap="none">
                <a:solidFill>
                  <a:srgbClr val="7F7F7F"/>
                </a:solidFill>
                <a:latin typeface="Gill Sans"/>
                <a:ea typeface="Gill Sans"/>
                <a:cs typeface="Gill Sans"/>
                <a:sym typeface="Gill Sans"/>
              </a:defRPr>
            </a:lvl2pPr>
            <a:lvl3pPr marL="0" marR="0" lvl="2" indent="0" algn="l" rtl="0">
              <a:spcBef>
                <a:spcPts val="0"/>
              </a:spcBef>
              <a:buNone/>
              <a:defRPr sz="1050" b="0" i="0" u="none" strike="noStrike" cap="none">
                <a:solidFill>
                  <a:srgbClr val="7F7F7F"/>
                </a:solidFill>
                <a:latin typeface="Gill Sans"/>
                <a:ea typeface="Gill Sans"/>
                <a:cs typeface="Gill Sans"/>
                <a:sym typeface="Gill Sans"/>
              </a:defRPr>
            </a:lvl3pPr>
            <a:lvl4pPr marL="0" marR="0" lvl="3" indent="0" algn="l" rtl="0">
              <a:spcBef>
                <a:spcPts val="0"/>
              </a:spcBef>
              <a:buNone/>
              <a:defRPr sz="1050" b="0" i="0" u="none" strike="noStrike" cap="none">
                <a:solidFill>
                  <a:srgbClr val="7F7F7F"/>
                </a:solidFill>
                <a:latin typeface="Gill Sans"/>
                <a:ea typeface="Gill Sans"/>
                <a:cs typeface="Gill Sans"/>
                <a:sym typeface="Gill Sans"/>
              </a:defRPr>
            </a:lvl4pPr>
            <a:lvl5pPr marL="0" marR="0" lvl="4" indent="0" algn="l" rtl="0">
              <a:spcBef>
                <a:spcPts val="0"/>
              </a:spcBef>
              <a:buNone/>
              <a:defRPr sz="1050" b="0" i="0" u="none" strike="noStrike" cap="none">
                <a:solidFill>
                  <a:srgbClr val="7F7F7F"/>
                </a:solidFill>
                <a:latin typeface="Gill Sans"/>
                <a:ea typeface="Gill Sans"/>
                <a:cs typeface="Gill Sans"/>
                <a:sym typeface="Gill Sans"/>
              </a:defRPr>
            </a:lvl5pPr>
            <a:lvl6pPr marL="0" marR="0" lvl="5" indent="0" algn="l" rtl="0">
              <a:spcBef>
                <a:spcPts val="0"/>
              </a:spcBef>
              <a:buNone/>
              <a:defRPr sz="1050" b="0" i="0" u="none" strike="noStrike" cap="none">
                <a:solidFill>
                  <a:srgbClr val="7F7F7F"/>
                </a:solidFill>
                <a:latin typeface="Gill Sans"/>
                <a:ea typeface="Gill Sans"/>
                <a:cs typeface="Gill Sans"/>
                <a:sym typeface="Gill Sans"/>
              </a:defRPr>
            </a:lvl6pPr>
            <a:lvl7pPr marL="0" marR="0" lvl="6" indent="0" algn="l" rtl="0">
              <a:spcBef>
                <a:spcPts val="0"/>
              </a:spcBef>
              <a:buNone/>
              <a:defRPr sz="1050" b="0" i="0" u="none" strike="noStrike" cap="none">
                <a:solidFill>
                  <a:srgbClr val="7F7F7F"/>
                </a:solidFill>
                <a:latin typeface="Gill Sans"/>
                <a:ea typeface="Gill Sans"/>
                <a:cs typeface="Gill Sans"/>
                <a:sym typeface="Gill Sans"/>
              </a:defRPr>
            </a:lvl7pPr>
            <a:lvl8pPr marL="0" marR="0" lvl="7" indent="0" algn="l" rtl="0">
              <a:spcBef>
                <a:spcPts val="0"/>
              </a:spcBef>
              <a:buNone/>
              <a:defRPr sz="1050" b="0" i="0" u="none" strike="noStrike" cap="none">
                <a:solidFill>
                  <a:srgbClr val="7F7F7F"/>
                </a:solidFill>
                <a:latin typeface="Gill Sans"/>
                <a:ea typeface="Gill Sans"/>
                <a:cs typeface="Gill Sans"/>
                <a:sym typeface="Gill Sans"/>
              </a:defRPr>
            </a:lvl8pPr>
            <a:lvl9pPr marL="0" marR="0" lvl="8" indent="0" algn="l" rtl="0">
              <a:spcBef>
                <a:spcPts val="0"/>
              </a:spcBef>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11802-2A3D-6F4C-A127-A22E4779BAFC}" type="datetimeFigureOut">
              <a:rPr lang="en-US" smtClean="0"/>
              <a:t>4/12/20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DA08B-BC84-C549-A647-C94778B24BB1}" type="slidenum">
              <a:rPr lang="en-US" smtClean="0"/>
              <a:t>‹#›</a:t>
            </a:fld>
            <a:endParaRPr lang="en-US"/>
          </a:p>
        </p:txBody>
      </p:sp>
    </p:spTree>
    <p:extLst>
      <p:ext uri="{BB962C8B-B14F-4D97-AF65-F5344CB8AC3E}">
        <p14:creationId xmlns:p14="http://schemas.microsoft.com/office/powerpoint/2010/main" val="25436115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suzyhazelwood?utm_content=attributionCopyText&amp;utm_medium=referral&amp;utm_source=pexels" TargetMode="External"/><Relationship Id="rId4" Type="http://schemas.openxmlformats.org/officeDocument/2006/relationships/hyperlink" Target="https://www.pexels.com/photo/hotrod-die-cast-model-on-board-1422673/?utm_content=attributionCopyText&amp;utm_medium=referral&amp;utm_source=pexels" TargetMode="External"/><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photo/person-holding-black-pig-3178267/?utm_content=attributionCopyText&amp;utm_medium=referral&amp;utm_source=pexels" TargetMode="External"/><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hyperlink" Target="https://www.pexels.com/@alexnovii?utm_content=attributionCopyText&amp;utm_medium=referral&amp;utm_source=pexel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pexels.com/photo/two-brown-frogs-3455317/?utm_content=attributionCopyText&amp;utm_medium=referral&amp;utm_source=pexels" TargetMode="External"/><Relationship Id="rId4"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hyperlink" Target="https://www.pexels.com/@marina-1852469?utm_content=attributionCopyText&amp;utm_medium=referral&amp;utm_source=pexel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mailto:mpilati@asccc.org" TargetMode="External"/><Relationship Id="rId4" Type="http://schemas.openxmlformats.org/officeDocument/2006/relationships/hyperlink" Target="mailto:wakimsu@butte.edu"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ctrTitle"/>
          </p:nvPr>
        </p:nvSpPr>
        <p:spPr>
          <a:xfrm>
            <a:off x="960120" y="2270761"/>
            <a:ext cx="7160543" cy="2346960"/>
          </a:xfrm>
          <a:prstGeom prst="rect">
            <a:avLst/>
          </a:prstGeom>
          <a:noFill/>
          <a:ln>
            <a:noFill/>
          </a:ln>
        </p:spPr>
        <p:txBody>
          <a:bodyPr spcFirstLastPara="1" wrap="square" lIns="91425" tIns="45700" rIns="91425" bIns="0" anchor="b" anchorCtr="0">
            <a:normAutofit fontScale="90000"/>
          </a:bodyPr>
          <a:lstStyle/>
          <a:p>
            <a:r>
              <a:rPr lang="en-US" sz="5400" b="1" dirty="0">
                <a:latin typeface="+mj-lt"/>
              </a:rPr>
              <a:t>CCC "Marking" of No-Cost Course Sections - An SB 1359 Update</a:t>
            </a:r>
            <a:endParaRPr lang="en-US" sz="5400" dirty="0">
              <a:latin typeface="+mj-lt"/>
            </a:endParaRPr>
          </a:p>
        </p:txBody>
      </p:sp>
      <p:sp>
        <p:nvSpPr>
          <p:cNvPr id="125" name="Google Shape;125;p2"/>
          <p:cNvSpPr txBox="1">
            <a:spLocks noGrp="1"/>
          </p:cNvSpPr>
          <p:nvPr>
            <p:ph type="subTitle" idx="1"/>
          </p:nvPr>
        </p:nvSpPr>
        <p:spPr>
          <a:xfrm>
            <a:off x="1173480" y="5495643"/>
            <a:ext cx="5423783" cy="977621"/>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SzPts val="2800"/>
              <a:buNone/>
            </a:pPr>
            <a:r>
              <a:rPr lang="en-US" sz="2800" cap="none" dirty="0">
                <a:solidFill>
                  <a:schemeClr val="dk1"/>
                </a:solidFill>
                <a:latin typeface="+mn-lt"/>
              </a:rPr>
              <a:t>ASCCC </a:t>
            </a:r>
            <a:r>
              <a:rPr lang="en-US" sz="2800" cap="none" dirty="0" smtClean="0">
                <a:solidFill>
                  <a:schemeClr val="dk1"/>
                </a:solidFill>
                <a:latin typeface="+mn-lt"/>
              </a:rPr>
              <a:t>OER Weekly Webinar </a:t>
            </a:r>
            <a:r>
              <a:rPr lang="mr-IN" sz="2800" cap="none" dirty="0" smtClean="0">
                <a:solidFill>
                  <a:schemeClr val="dk1"/>
                </a:solidFill>
                <a:latin typeface="+mn-lt"/>
              </a:rPr>
              <a:t>–</a:t>
            </a:r>
            <a:r>
              <a:rPr lang="en-US" sz="2800" cap="none" dirty="0" smtClean="0">
                <a:solidFill>
                  <a:schemeClr val="dk1"/>
                </a:solidFill>
                <a:latin typeface="+mn-lt"/>
              </a:rPr>
              <a:t> February 13, 2020</a:t>
            </a:r>
            <a:endParaRPr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2" descr="A screen shot from a class schedule that shows a no-cost and a low-cost logo just before the number associated with the marked section. "/>
          <p:cNvPicPr preferRelativeResize="0"/>
          <p:nvPr/>
        </p:nvPicPr>
        <p:blipFill rotWithShape="1">
          <a:blip r:embed="rId3">
            <a:alphaModFix/>
          </a:blip>
          <a:srcRect/>
          <a:stretch/>
        </p:blipFill>
        <p:spPr>
          <a:xfrm>
            <a:off x="190501" y="3694496"/>
            <a:ext cx="9143999" cy="1437791"/>
          </a:xfrm>
          <a:prstGeom prst="rect">
            <a:avLst/>
          </a:prstGeom>
          <a:noFill/>
          <a:ln>
            <a:noFill/>
          </a:ln>
        </p:spPr>
      </p:pic>
      <p:pic>
        <p:nvPicPr>
          <p:cNvPr id="188" name="Google Shape;188;p12" descr="A key that defines the no-cost and low-cost symbols. &quot;Zero Cost Textbook Class&quot; VS &quot;Low Cost OER Class&quot;. It is noteworthy that this college has &quot;low-cost&quot; OER when it is generally expected that OER will be free."/>
          <p:cNvPicPr preferRelativeResize="0"/>
          <p:nvPr/>
        </p:nvPicPr>
        <p:blipFill rotWithShape="1">
          <a:blip r:embed="rId4">
            <a:alphaModFix/>
          </a:blip>
          <a:srcRect/>
          <a:stretch/>
        </p:blipFill>
        <p:spPr>
          <a:xfrm>
            <a:off x="1847850" y="2287309"/>
            <a:ext cx="5410200" cy="914400"/>
          </a:xfrm>
          <a:prstGeom prst="rect">
            <a:avLst/>
          </a:prstGeom>
          <a:noFill/>
          <a:ln>
            <a:noFill/>
          </a:ln>
        </p:spPr>
      </p:pic>
      <p:sp>
        <p:nvSpPr>
          <p:cNvPr id="2" name="Title 1"/>
          <p:cNvSpPr>
            <a:spLocks noGrp="1"/>
          </p:cNvSpPr>
          <p:nvPr>
            <p:ph type="title"/>
          </p:nvPr>
        </p:nvSpPr>
        <p:spPr/>
        <p:txBody>
          <a:bodyPr/>
          <a:lstStyle/>
          <a:p>
            <a:r>
              <a:rPr lang="en-US" dirty="0"/>
              <a:t>Example </a:t>
            </a:r>
            <a:r>
              <a:rPr lang="mr-IN" dirty="0"/>
              <a:t>–</a:t>
            </a:r>
            <a:r>
              <a:rPr lang="en-US" dirty="0"/>
              <a:t> No-Cost </a:t>
            </a:r>
            <a:r>
              <a:rPr lang="en-US" dirty="0" smtClean="0"/>
              <a:t>and ”Low Cost OER” Designations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3336" y="3218156"/>
            <a:ext cx="6477803" cy="1769453"/>
          </a:xfrm>
        </p:spPr>
        <p:txBody>
          <a:bodyPr>
            <a:normAutofit/>
          </a:bodyPr>
          <a:lstStyle/>
          <a:p>
            <a:r>
              <a:rPr lang="en-US" sz="6000" dirty="0" smtClean="0">
                <a:latin typeface="+mj-lt"/>
              </a:rPr>
              <a:t>How are we doing?</a:t>
            </a:r>
            <a:endParaRPr lang="en-US" sz="6000" dirty="0">
              <a:latin typeface="+mj-lt"/>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3827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 chart indicating that 47% of colleges indicated that they had implemented the no-cost designation in their schedules as of 2018 Fall, while 20% said they that had not and the status of 33% was unknown." title="2018 Fall SB 1359 Implementation Stat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3" y="925831"/>
            <a:ext cx="9114597" cy="6096000"/>
          </a:xfrm>
          <a:prstGeom prst="rect">
            <a:avLst/>
          </a:prstGeom>
        </p:spPr>
      </p:pic>
      <p:sp>
        <p:nvSpPr>
          <p:cNvPr id="3" name="Title 2"/>
          <p:cNvSpPr>
            <a:spLocks noGrp="1"/>
          </p:cNvSpPr>
          <p:nvPr>
            <p:ph type="title"/>
          </p:nvPr>
        </p:nvSpPr>
        <p:spPr>
          <a:xfrm>
            <a:off x="311700" y="224835"/>
            <a:ext cx="8520600" cy="763600"/>
          </a:xfrm>
        </p:spPr>
        <p:txBody>
          <a:bodyPr/>
          <a:lstStyle/>
          <a:p>
            <a:r>
              <a:rPr lang="en-US" sz="3200" dirty="0" smtClean="0"/>
              <a:t>2018 Fall SB 1359 Implementation Status</a:t>
            </a:r>
            <a:endParaRPr lang="en-US" sz="3200"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781307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 chart indicating that it appeared that 61% of colleges had implemented the no-cost designation in their schedules as of 2019 Fall, while 1% clearly had not and the status of 38% was unknown. " title="2019 Fall - SB 1359 Implementation Stat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16" y="860011"/>
            <a:ext cx="8403274" cy="5997989"/>
          </a:xfrm>
          <a:prstGeom prst="rect">
            <a:avLst/>
          </a:prstGeom>
        </p:spPr>
      </p:pic>
      <p:sp>
        <p:nvSpPr>
          <p:cNvPr id="3" name="Title 2"/>
          <p:cNvSpPr>
            <a:spLocks noGrp="1"/>
          </p:cNvSpPr>
          <p:nvPr>
            <p:ph type="title"/>
          </p:nvPr>
        </p:nvSpPr>
        <p:spPr>
          <a:xfrm>
            <a:off x="311700" y="96411"/>
            <a:ext cx="8520600" cy="763600"/>
          </a:xfrm>
        </p:spPr>
        <p:txBody>
          <a:bodyPr/>
          <a:lstStyle/>
          <a:p>
            <a:r>
              <a:rPr lang="en-US" sz="3200" dirty="0"/>
              <a:t>2019 Fall SB 1359 Implementation </a:t>
            </a:r>
            <a:r>
              <a:rPr lang="en-US" sz="3200" dirty="0" smtClean="0"/>
              <a:t>Status - Observed</a:t>
            </a:r>
            <a:endParaRPr lang="en-US" sz="3200"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99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 chart indicating that 75% of colleges indicated that they had implemented the no-cost designation in their schedules as of 2019 Fall, while 21% said they that had not and the status of 4% was unknown. Some had indicated &quot;unknown&quot; or &quot;no&quot; as they were not confident in HOW the legislation had been implemented. " title="2019F Self-Reported SB 1359 !mplementation Stat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81" y="1200150"/>
            <a:ext cx="8899019" cy="6004560"/>
          </a:xfrm>
          <a:prstGeom prst="rect">
            <a:avLst/>
          </a:prstGeom>
        </p:spPr>
      </p:pic>
      <p:sp>
        <p:nvSpPr>
          <p:cNvPr id="3" name="Title 2"/>
          <p:cNvSpPr>
            <a:spLocks noGrp="1"/>
          </p:cNvSpPr>
          <p:nvPr>
            <p:ph type="title"/>
          </p:nvPr>
        </p:nvSpPr>
        <p:spPr>
          <a:xfrm>
            <a:off x="311700" y="268309"/>
            <a:ext cx="8520600" cy="763600"/>
          </a:xfrm>
        </p:spPr>
        <p:txBody>
          <a:bodyPr/>
          <a:lstStyle/>
          <a:p>
            <a:r>
              <a:rPr lang="en-US" sz="3200" dirty="0"/>
              <a:t>2019 Fall SB 1359 Implementation </a:t>
            </a:r>
            <a:r>
              <a:rPr lang="en-US" sz="3200" dirty="0" smtClean="0"/>
              <a:t>Status - Reported</a:t>
            </a:r>
            <a:endParaRPr lang="en-US" sz="3200"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935742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smtClean="0"/>
              <a:t>Faculty are awesome.</a:t>
            </a:r>
            <a:endParaRPr lang="en-US" sz="6000" dirty="0"/>
          </a:p>
        </p:txBody>
      </p:sp>
      <p:sp>
        <p:nvSpPr>
          <p:cNvPr id="3" name="Text Placeholder 2"/>
          <p:cNvSpPr>
            <a:spLocks noGrp="1"/>
          </p:cNvSpPr>
          <p:nvPr>
            <p:ph type="body" idx="1"/>
          </p:nvPr>
        </p:nvSpPr>
        <p:spPr>
          <a:xfrm>
            <a:off x="655320" y="2015732"/>
            <a:ext cx="7970520" cy="4039916"/>
          </a:xfrm>
        </p:spPr>
        <p:txBody>
          <a:bodyPr>
            <a:noAutofit/>
          </a:bodyPr>
          <a:lstStyle/>
          <a:p>
            <a:pPr>
              <a:lnSpc>
                <a:spcPct val="100000"/>
              </a:lnSpc>
            </a:pPr>
            <a:r>
              <a:rPr lang="en-US" sz="3600" dirty="0">
                <a:latin typeface="+mn-lt"/>
              </a:rPr>
              <a:t>Has SB 1359, the requirement that all course sections “that exclusively use digital course materials that are free of charge to students” be noted as such in your online course schedule, been fully implemented at your college? </a:t>
            </a:r>
          </a:p>
        </p:txBody>
      </p:sp>
    </p:spTree>
    <p:extLst>
      <p:ext uri="{BB962C8B-B14F-4D97-AF65-F5344CB8AC3E}">
        <p14:creationId xmlns:p14="http://schemas.microsoft.com/office/powerpoint/2010/main" val="185361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onopoly board with the car landing on &quot;Go to Jail&quot;, representing the concern of the colleges regarding whether or not they have &quot;fully&quot; implemented SB 1359. " title="Monopoly &quot;Go to Jail&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3228"/>
            <a:ext cx="9144000" cy="5218444"/>
          </a:xfrm>
          <a:prstGeom prst="rect">
            <a:avLst/>
          </a:prstGeom>
        </p:spPr>
      </p:pic>
      <p:sp>
        <p:nvSpPr>
          <p:cNvPr id="3" name="Rectangle 2"/>
          <p:cNvSpPr/>
          <p:nvPr/>
        </p:nvSpPr>
        <p:spPr>
          <a:xfrm>
            <a:off x="2647855" y="6365022"/>
            <a:ext cx="3368230" cy="307777"/>
          </a:xfrm>
          <a:prstGeom prst="rect">
            <a:avLst/>
          </a:prstGeom>
        </p:spPr>
        <p:txBody>
          <a:bodyPr wrap="none">
            <a:spAutoFit/>
          </a:bodyPr>
          <a:lstStyle/>
          <a:p>
            <a:r>
              <a:rPr lang="en-US" dirty="0"/>
              <a:t>Photo by </a:t>
            </a:r>
            <a:r>
              <a:rPr lang="en-US" b="1" dirty="0">
                <a:hlinkClick r:id="rId3"/>
              </a:rPr>
              <a:t>Suzy Hazelwood</a:t>
            </a:r>
            <a:r>
              <a:rPr lang="en-US" dirty="0"/>
              <a:t> from </a:t>
            </a:r>
            <a:r>
              <a:rPr lang="en-US" b="1" dirty="0">
                <a:hlinkClick r:id="rId4"/>
              </a:rPr>
              <a:t>Pexels</a:t>
            </a:r>
            <a:endParaRPr lang="en-US" dirty="0"/>
          </a:p>
        </p:txBody>
      </p:sp>
      <p:sp>
        <p:nvSpPr>
          <p:cNvPr id="4" name="Title 3"/>
          <p:cNvSpPr>
            <a:spLocks noGrp="1"/>
          </p:cNvSpPr>
          <p:nvPr>
            <p:ph type="title"/>
          </p:nvPr>
        </p:nvSpPr>
        <p:spPr>
          <a:xfrm>
            <a:off x="970772" y="62669"/>
            <a:ext cx="7202456" cy="898614"/>
          </a:xfrm>
        </p:spPr>
        <p:txBody>
          <a:bodyPr>
            <a:normAutofit/>
          </a:bodyPr>
          <a:lstStyle/>
          <a:p>
            <a:pPr algn="ctr"/>
            <a:r>
              <a:rPr lang="en-US" sz="3200" dirty="0" smtClean="0"/>
              <a:t>“Fully” Implemented?</a:t>
            </a:r>
            <a:endParaRPr lang="en-US" sz="32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49613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mn-lt"/>
              </a:rPr>
              <a:t>”Fully Implemented”</a:t>
            </a:r>
            <a:endParaRPr lang="en-US" sz="3600" dirty="0">
              <a:latin typeface="+mn-lt"/>
            </a:endParaRPr>
          </a:p>
        </p:txBody>
      </p:sp>
      <p:sp>
        <p:nvSpPr>
          <p:cNvPr id="3" name="Text Placeholder 2"/>
          <p:cNvSpPr>
            <a:spLocks noGrp="1"/>
          </p:cNvSpPr>
          <p:nvPr>
            <p:ph type="body" idx="1"/>
          </p:nvPr>
        </p:nvSpPr>
        <p:spPr>
          <a:xfrm>
            <a:off x="1088686" y="2015732"/>
            <a:ext cx="7202456" cy="4339348"/>
          </a:xfrm>
        </p:spPr>
        <p:txBody>
          <a:bodyPr>
            <a:normAutofit fontScale="47500" lnSpcReduction="20000"/>
          </a:bodyPr>
          <a:lstStyle/>
          <a:p>
            <a:r>
              <a:rPr lang="en-US" sz="4600" dirty="0">
                <a:latin typeface="+mj-lt"/>
              </a:rPr>
              <a:t>73 </a:t>
            </a:r>
            <a:r>
              <a:rPr lang="en-US" sz="4600" dirty="0" smtClean="0">
                <a:latin typeface="+mj-lt"/>
              </a:rPr>
              <a:t>respondents</a:t>
            </a:r>
            <a:endParaRPr lang="en-US" sz="4600" dirty="0">
              <a:latin typeface="+mj-lt"/>
            </a:endParaRPr>
          </a:p>
          <a:p>
            <a:r>
              <a:rPr lang="en-US" sz="4600" dirty="0" smtClean="0">
                <a:latin typeface="+mj-lt"/>
              </a:rPr>
              <a:t>Has </a:t>
            </a:r>
            <a:r>
              <a:rPr lang="en-US" sz="4600" dirty="0">
                <a:latin typeface="+mj-lt"/>
              </a:rPr>
              <a:t>SB 1359, the requirement that all course sections “that exclusively use digital course materials that are free of charge to students” be noted as such in your online course schedule, been fully implemented at your college? </a:t>
            </a:r>
          </a:p>
          <a:p>
            <a:r>
              <a:rPr lang="en-US" sz="4600" dirty="0" smtClean="0">
                <a:latin typeface="+mj-lt"/>
              </a:rPr>
              <a:t>Yes </a:t>
            </a:r>
            <a:r>
              <a:rPr lang="en-US" sz="4600" dirty="0">
                <a:latin typeface="+mj-lt"/>
              </a:rPr>
              <a:t>- 42</a:t>
            </a:r>
          </a:p>
          <a:p>
            <a:r>
              <a:rPr lang="en-US" sz="4600" dirty="0">
                <a:latin typeface="+mj-lt"/>
              </a:rPr>
              <a:t>No - 12</a:t>
            </a:r>
          </a:p>
          <a:p>
            <a:r>
              <a:rPr lang="en-US" sz="4600" dirty="0">
                <a:latin typeface="+mj-lt"/>
              </a:rPr>
              <a:t>Yes, but… or No, but</a:t>
            </a:r>
            <a:r>
              <a:rPr lang="en-US" sz="4600" dirty="0" smtClean="0">
                <a:latin typeface="+mj-lt"/>
              </a:rPr>
              <a:t>….</a:t>
            </a:r>
          </a:p>
          <a:p>
            <a:pPr lvl="1"/>
            <a:endParaRPr lang="en-US" dirty="0"/>
          </a:p>
        </p:txBody>
      </p:sp>
    </p:spTree>
    <p:extLst>
      <p:ext uri="{BB962C8B-B14F-4D97-AF65-F5344CB8AC3E}">
        <p14:creationId xmlns:p14="http://schemas.microsoft.com/office/powerpoint/2010/main" val="181551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mj-lt"/>
              </a:rPr>
              <a:t>Yes </a:t>
            </a:r>
            <a:r>
              <a:rPr lang="mr-IN" sz="4800" dirty="0" smtClean="0">
                <a:latin typeface="+mj-lt"/>
              </a:rPr>
              <a:t>–</a:t>
            </a:r>
            <a:r>
              <a:rPr lang="en-US" sz="4800" dirty="0" smtClean="0">
                <a:latin typeface="+mj-lt"/>
              </a:rPr>
              <a:t> or No </a:t>
            </a:r>
            <a:r>
              <a:rPr lang="mr-IN" sz="4800" dirty="0" smtClean="0">
                <a:latin typeface="+mj-lt"/>
              </a:rPr>
              <a:t>–</a:t>
            </a:r>
            <a:r>
              <a:rPr lang="en-US" sz="4800" dirty="0" smtClean="0">
                <a:latin typeface="+mj-lt"/>
              </a:rPr>
              <a:t> but</a:t>
            </a:r>
            <a:r>
              <a:rPr lang="mr-IN" sz="4800" dirty="0" smtClean="0">
                <a:latin typeface="+mj-lt"/>
              </a:rPr>
              <a:t>…</a:t>
            </a:r>
            <a:r>
              <a:rPr lang="en-US" sz="4800" dirty="0" smtClean="0">
                <a:latin typeface="+mj-lt"/>
              </a:rPr>
              <a:t>..</a:t>
            </a:r>
            <a:endParaRPr lang="en-US" sz="4800" dirty="0">
              <a:latin typeface="+mj-lt"/>
            </a:endParaRPr>
          </a:p>
        </p:txBody>
      </p:sp>
      <p:sp>
        <p:nvSpPr>
          <p:cNvPr id="3" name="Text Placeholder 2"/>
          <p:cNvSpPr>
            <a:spLocks noGrp="1"/>
          </p:cNvSpPr>
          <p:nvPr>
            <p:ph type="body" idx="1"/>
          </p:nvPr>
        </p:nvSpPr>
        <p:spPr/>
        <p:txBody>
          <a:bodyPr>
            <a:noAutofit/>
          </a:bodyPr>
          <a:lstStyle/>
          <a:p>
            <a:pPr>
              <a:lnSpc>
                <a:spcPct val="100000"/>
              </a:lnSpc>
            </a:pPr>
            <a:r>
              <a:rPr lang="en-US" sz="2800" dirty="0">
                <a:latin typeface="+mn-lt"/>
              </a:rPr>
              <a:t>Yes, we are identifying courses as ZTC (zero textbook cost) and LTC (low textbook cost) in our online schedule. However, we have had some issues this past Spring in ensuring these labels have been correctly applied. Our committee is actively working with our bookstore and course scheduler to ensure these issues are fixed. </a:t>
            </a:r>
          </a:p>
        </p:txBody>
      </p:sp>
    </p:spTree>
    <p:extLst>
      <p:ext uri="{BB962C8B-B14F-4D97-AF65-F5344CB8AC3E}">
        <p14:creationId xmlns:p14="http://schemas.microsoft.com/office/powerpoint/2010/main" val="331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mj-lt"/>
              </a:rPr>
              <a:t>Yes </a:t>
            </a:r>
            <a:r>
              <a:rPr lang="mr-IN" sz="3600" dirty="0" smtClean="0">
                <a:latin typeface="+mj-lt"/>
              </a:rPr>
              <a:t>–</a:t>
            </a:r>
            <a:r>
              <a:rPr lang="en-US" sz="3600" dirty="0" smtClean="0">
                <a:latin typeface="+mj-lt"/>
              </a:rPr>
              <a:t> or No </a:t>
            </a:r>
            <a:r>
              <a:rPr lang="mr-IN" sz="3600" dirty="0" smtClean="0">
                <a:latin typeface="+mj-lt"/>
              </a:rPr>
              <a:t>–</a:t>
            </a:r>
            <a:r>
              <a:rPr lang="en-US" sz="3600" dirty="0" smtClean="0">
                <a:latin typeface="+mj-lt"/>
              </a:rPr>
              <a:t> </a:t>
            </a:r>
            <a:r>
              <a:rPr lang="en-US" sz="3600" dirty="0" smtClean="0">
                <a:latin typeface="+mj-lt"/>
              </a:rPr>
              <a:t>but are we marking all OER/ZTC sections?</a:t>
            </a:r>
            <a:endParaRPr lang="en-US" sz="3600" dirty="0">
              <a:latin typeface="+mj-lt"/>
            </a:endParaRPr>
          </a:p>
        </p:txBody>
      </p:sp>
      <p:sp>
        <p:nvSpPr>
          <p:cNvPr id="3" name="Text Placeholder 2"/>
          <p:cNvSpPr>
            <a:spLocks noGrp="1"/>
          </p:cNvSpPr>
          <p:nvPr>
            <p:ph type="body" idx="1"/>
          </p:nvPr>
        </p:nvSpPr>
        <p:spPr/>
        <p:txBody>
          <a:bodyPr>
            <a:noAutofit/>
          </a:bodyPr>
          <a:lstStyle/>
          <a:p>
            <a:pPr>
              <a:lnSpc>
                <a:spcPct val="100000"/>
              </a:lnSpc>
            </a:pPr>
            <a:r>
              <a:rPr lang="en-US" sz="2800" dirty="0">
                <a:latin typeface="+mn-lt"/>
              </a:rPr>
              <a:t>Yes, we are working on it and it has been implemented. Have tracked down OER courses and updated in the catalog, and advised the department chairs of such as well as announcements at Academic Senate. But it is hard to say if ALL OER/ZTC course sections are reflected as such. Fully implemented to the extent of my knowledge.</a:t>
            </a:r>
          </a:p>
        </p:txBody>
      </p:sp>
    </p:spTree>
    <p:extLst>
      <p:ext uri="{BB962C8B-B14F-4D97-AF65-F5344CB8AC3E}">
        <p14:creationId xmlns:p14="http://schemas.microsoft.com/office/powerpoint/2010/main" val="10784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n-lt"/>
              </a:rPr>
              <a:t>Your Presenters</a:t>
            </a:r>
            <a:endParaRPr sz="4400" dirty="0">
              <a:latin typeface="+mn-lt"/>
            </a:endParaRPr>
          </a:p>
        </p:txBody>
      </p:sp>
      <p:sp>
        <p:nvSpPr>
          <p:cNvPr id="131" name="Google Shape;131;p3"/>
          <p:cNvSpPr txBox="1">
            <a:spLocks noGrp="1"/>
          </p:cNvSpPr>
          <p:nvPr>
            <p:ph type="body" idx="1"/>
          </p:nvPr>
        </p:nvSpPr>
        <p:spPr>
          <a:xfrm>
            <a:off x="546833" y="2015732"/>
            <a:ext cx="8061360" cy="4039916"/>
          </a:xfrm>
          <a:prstGeom prst="rect">
            <a:avLst/>
          </a:prstGeom>
          <a:noFill/>
          <a:ln>
            <a:noFill/>
          </a:ln>
        </p:spPr>
        <p:txBody>
          <a:bodyPr spcFirstLastPara="1" wrap="square" lIns="91425" tIns="45700" rIns="91425" bIns="45700" anchor="t" anchorCtr="0">
            <a:normAutofit/>
          </a:bodyPr>
          <a:lstStyle/>
          <a:p>
            <a:pPr marL="171446" lvl="0" indent="-203200" algn="l" rtl="0">
              <a:lnSpc>
                <a:spcPct val="100000"/>
              </a:lnSpc>
              <a:spcBef>
                <a:spcPts val="750"/>
              </a:spcBef>
              <a:spcAft>
                <a:spcPts val="0"/>
              </a:spcAft>
              <a:buSzPts val="3200"/>
              <a:buChar char="•"/>
            </a:pPr>
            <a:r>
              <a:rPr lang="en-US" sz="3200" dirty="0" smtClean="0">
                <a:latin typeface="+mn-lt"/>
              </a:rPr>
              <a:t>Michelle </a:t>
            </a:r>
            <a:r>
              <a:rPr lang="en-US" sz="3200" dirty="0">
                <a:latin typeface="+mn-lt"/>
              </a:rPr>
              <a:t>Pilati,  ASCCC OERI Faculty Coordinator</a:t>
            </a:r>
            <a:endParaRPr dirty="0">
              <a:latin typeface="+mn-lt"/>
            </a:endParaRPr>
          </a:p>
          <a:p>
            <a:pPr marL="171446" lvl="0" indent="-203200" algn="l" rtl="0">
              <a:lnSpc>
                <a:spcPct val="100000"/>
              </a:lnSpc>
              <a:spcBef>
                <a:spcPts val="750"/>
              </a:spcBef>
              <a:spcAft>
                <a:spcPts val="0"/>
              </a:spcAft>
              <a:buSzPts val="3200"/>
              <a:buChar char="•"/>
            </a:pPr>
            <a:r>
              <a:rPr lang="en-US" sz="3200" dirty="0" smtClean="0">
                <a:latin typeface="+mn-lt"/>
              </a:rPr>
              <a:t>Suzanne </a:t>
            </a:r>
            <a:r>
              <a:rPr lang="en-US" sz="3200" dirty="0" err="1" smtClean="0">
                <a:latin typeface="+mn-lt"/>
              </a:rPr>
              <a:t>Wakim</a:t>
            </a:r>
            <a:r>
              <a:rPr lang="en-US" sz="3200" dirty="0" smtClean="0">
                <a:latin typeface="+mn-lt"/>
              </a:rPr>
              <a:t>,  ASCCC OERI Regional Lead</a:t>
            </a:r>
            <a:endParaRPr dirty="0">
              <a:latin typeface="+mn-lt"/>
            </a:endParaRPr>
          </a:p>
        </p:txBody>
      </p:sp>
      <p:pic>
        <p:nvPicPr>
          <p:cNvPr id="132" name="Google Shape;132;p3" descr="A sign hands in a window with the word &quot;open&quot;."/>
          <p:cNvPicPr preferRelativeResize="0"/>
          <p:nvPr/>
        </p:nvPicPr>
        <p:blipFill rotWithShape="1">
          <a:blip r:embed="rId3">
            <a:alphaModFix/>
          </a:blip>
          <a:srcRect/>
          <a:stretch/>
        </p:blipFill>
        <p:spPr>
          <a:xfrm>
            <a:off x="1943041" y="4831013"/>
            <a:ext cx="5624408" cy="16724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latin typeface="+mj-lt"/>
              </a:rPr>
              <a:t>Yes </a:t>
            </a:r>
            <a:r>
              <a:rPr lang="mr-IN" sz="4800" dirty="0" smtClean="0">
                <a:latin typeface="+mj-lt"/>
              </a:rPr>
              <a:t>–</a:t>
            </a:r>
            <a:r>
              <a:rPr lang="en-US" sz="4800" dirty="0" smtClean="0">
                <a:latin typeface="+mj-lt"/>
              </a:rPr>
              <a:t> or No </a:t>
            </a:r>
            <a:r>
              <a:rPr lang="mr-IN" sz="4800" dirty="0" smtClean="0">
                <a:latin typeface="+mj-lt"/>
              </a:rPr>
              <a:t>–</a:t>
            </a:r>
            <a:r>
              <a:rPr lang="en-US" sz="4800" dirty="0" smtClean="0">
                <a:latin typeface="+mj-lt"/>
              </a:rPr>
              <a:t> </a:t>
            </a:r>
            <a:r>
              <a:rPr lang="en-US" sz="4800" dirty="0" smtClean="0">
                <a:latin typeface="+mj-lt"/>
              </a:rPr>
              <a:t>but I think we’re missing some.</a:t>
            </a:r>
            <a:endParaRPr lang="en-US" sz="4800" dirty="0">
              <a:latin typeface="+mj-lt"/>
            </a:endParaRPr>
          </a:p>
        </p:txBody>
      </p:sp>
      <p:sp>
        <p:nvSpPr>
          <p:cNvPr id="3" name="Text Placeholder 2"/>
          <p:cNvSpPr>
            <a:spLocks noGrp="1"/>
          </p:cNvSpPr>
          <p:nvPr>
            <p:ph type="body" idx="1"/>
          </p:nvPr>
        </p:nvSpPr>
        <p:spPr/>
        <p:txBody>
          <a:bodyPr>
            <a:noAutofit/>
          </a:bodyPr>
          <a:lstStyle/>
          <a:p>
            <a:pPr>
              <a:lnSpc>
                <a:spcPct val="100000"/>
              </a:lnSpc>
            </a:pPr>
            <a:r>
              <a:rPr lang="en-US" sz="4400" dirty="0">
                <a:latin typeface="+mn-lt"/>
              </a:rPr>
              <a:t>Yes, we note this in the schedule; however, I think there are some courses that may not get </a:t>
            </a:r>
            <a:r>
              <a:rPr lang="en-US" sz="4400" dirty="0" smtClean="0">
                <a:latin typeface="+mn-lt"/>
              </a:rPr>
              <a:t>reported.</a:t>
            </a:r>
            <a:endParaRPr lang="en-US" sz="4400" dirty="0">
              <a:latin typeface="+mn-lt"/>
            </a:endParaRPr>
          </a:p>
        </p:txBody>
      </p:sp>
    </p:spTree>
    <p:extLst>
      <p:ext uri="{BB962C8B-B14F-4D97-AF65-F5344CB8AC3E}">
        <p14:creationId xmlns:p14="http://schemas.microsoft.com/office/powerpoint/2010/main" val="96414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latin typeface="+mj-lt"/>
              </a:rPr>
              <a:t>Yes </a:t>
            </a:r>
            <a:r>
              <a:rPr lang="mr-IN" sz="4800" dirty="0" smtClean="0">
                <a:latin typeface="+mj-lt"/>
              </a:rPr>
              <a:t>–</a:t>
            </a:r>
            <a:r>
              <a:rPr lang="en-US" sz="4800" dirty="0" smtClean="0">
                <a:latin typeface="+mj-lt"/>
              </a:rPr>
              <a:t> or No </a:t>
            </a:r>
            <a:r>
              <a:rPr lang="mr-IN" sz="4800" dirty="0" smtClean="0">
                <a:latin typeface="+mj-lt"/>
              </a:rPr>
              <a:t>–</a:t>
            </a:r>
            <a:r>
              <a:rPr lang="en-US" sz="4800" dirty="0" smtClean="0">
                <a:latin typeface="+mj-lt"/>
              </a:rPr>
              <a:t> </a:t>
            </a:r>
            <a:r>
              <a:rPr lang="en-US" sz="4800" dirty="0" smtClean="0">
                <a:latin typeface="+mj-lt"/>
              </a:rPr>
              <a:t>but the results are incomplete.</a:t>
            </a:r>
            <a:endParaRPr lang="en-US" sz="4800" dirty="0">
              <a:latin typeface="+mj-lt"/>
            </a:endParaRPr>
          </a:p>
        </p:txBody>
      </p:sp>
      <p:sp>
        <p:nvSpPr>
          <p:cNvPr id="3" name="Text Placeholder 2"/>
          <p:cNvSpPr>
            <a:spLocks noGrp="1"/>
          </p:cNvSpPr>
          <p:nvPr>
            <p:ph type="body" idx="1"/>
          </p:nvPr>
        </p:nvSpPr>
        <p:spPr/>
        <p:txBody>
          <a:bodyPr>
            <a:noAutofit/>
          </a:bodyPr>
          <a:lstStyle/>
          <a:p>
            <a:pPr>
              <a:lnSpc>
                <a:spcPct val="100000"/>
              </a:lnSpc>
            </a:pPr>
            <a:r>
              <a:rPr lang="en-US" sz="4000" dirty="0">
                <a:latin typeface="+mn-lt"/>
              </a:rPr>
              <a:t>Procedures are in place, but rely on individual faculty reporting the status of their course, so while the process is fully implemented, the results are </a:t>
            </a:r>
            <a:r>
              <a:rPr lang="en-US" sz="4000" dirty="0" smtClean="0">
                <a:latin typeface="+mn-lt"/>
              </a:rPr>
              <a:t>incomplete.</a:t>
            </a:r>
            <a:endParaRPr lang="en-US" sz="4000" dirty="0">
              <a:latin typeface="+mn-lt"/>
            </a:endParaRPr>
          </a:p>
        </p:txBody>
      </p:sp>
    </p:spTree>
    <p:extLst>
      <p:ext uri="{BB962C8B-B14F-4D97-AF65-F5344CB8AC3E}">
        <p14:creationId xmlns:p14="http://schemas.microsoft.com/office/powerpoint/2010/main" val="1240352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n-lt"/>
              </a:rPr>
              <a:t>So</a:t>
            </a:r>
            <a:r>
              <a:rPr lang="mr-IN" sz="4400" dirty="0" smtClean="0">
                <a:latin typeface="+mn-lt"/>
              </a:rPr>
              <a:t>…</a:t>
            </a:r>
            <a:r>
              <a:rPr lang="en-US" sz="4400" dirty="0" smtClean="0">
                <a:latin typeface="+mn-lt"/>
              </a:rPr>
              <a:t>.</a:t>
            </a:r>
            <a:endParaRPr lang="en-US" sz="4400" dirty="0">
              <a:latin typeface="+mn-lt"/>
            </a:endParaRPr>
          </a:p>
        </p:txBody>
      </p:sp>
      <p:sp>
        <p:nvSpPr>
          <p:cNvPr id="3" name="Text Placeholder 2"/>
          <p:cNvSpPr>
            <a:spLocks noGrp="1"/>
          </p:cNvSpPr>
          <p:nvPr>
            <p:ph type="body" idx="1"/>
          </p:nvPr>
        </p:nvSpPr>
        <p:spPr/>
        <p:txBody>
          <a:bodyPr>
            <a:normAutofit fontScale="92500"/>
          </a:bodyPr>
          <a:lstStyle/>
          <a:p>
            <a:r>
              <a:rPr lang="mr-IN" sz="4000" dirty="0" smtClean="0">
                <a:latin typeface="+mn-lt"/>
              </a:rPr>
              <a:t>…</a:t>
            </a:r>
            <a:r>
              <a:rPr lang="en-US" sz="4000" dirty="0" smtClean="0">
                <a:latin typeface="+mn-lt"/>
              </a:rPr>
              <a:t>despite the fact that some elements of implementation are murky (or maybe because of it?), OER Liaisons are hesitant to say ”we’ve done it”.</a:t>
            </a:r>
          </a:p>
          <a:p>
            <a:endParaRPr lang="en-US" dirty="0"/>
          </a:p>
        </p:txBody>
      </p:sp>
    </p:spTree>
    <p:extLst>
      <p:ext uri="{BB962C8B-B14F-4D97-AF65-F5344CB8AC3E}">
        <p14:creationId xmlns:p14="http://schemas.microsoft.com/office/powerpoint/2010/main" val="2093867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2400" dirty="0" smtClean="0">
                <a:latin typeface="+mn-lt"/>
              </a:rPr>
              <a:t>As reported:</a:t>
            </a:r>
            <a:endParaRPr lang="en-US" sz="2400" dirty="0">
              <a:latin typeface="+mn-lt"/>
            </a:endParaRPr>
          </a:p>
        </p:txBody>
      </p:sp>
      <p:sp>
        <p:nvSpPr>
          <p:cNvPr id="3" name="Text Placeholder 2"/>
          <p:cNvSpPr>
            <a:spLocks noGrp="1"/>
          </p:cNvSpPr>
          <p:nvPr>
            <p:ph type="body" idx="2"/>
          </p:nvPr>
        </p:nvSpPr>
        <p:spPr/>
        <p:txBody>
          <a:bodyPr/>
          <a:lstStyle/>
          <a:p>
            <a:r>
              <a:rPr lang="en-US" dirty="0" smtClean="0">
                <a:latin typeface="+mn-lt"/>
              </a:rPr>
              <a:t>Yes </a:t>
            </a:r>
            <a:r>
              <a:rPr lang="en-US" dirty="0">
                <a:latin typeface="+mn-lt"/>
              </a:rPr>
              <a:t>- 42</a:t>
            </a:r>
          </a:p>
          <a:p>
            <a:r>
              <a:rPr lang="en-US" dirty="0">
                <a:latin typeface="+mn-lt"/>
              </a:rPr>
              <a:t>No - 12</a:t>
            </a:r>
          </a:p>
          <a:p>
            <a:r>
              <a:rPr lang="en-US" dirty="0" smtClean="0">
                <a:latin typeface="+mn-lt"/>
              </a:rPr>
              <a:t>??? - 19</a:t>
            </a:r>
            <a:endParaRPr lang="en-US" dirty="0">
              <a:latin typeface="+mn-lt"/>
            </a:endParaRPr>
          </a:p>
          <a:p>
            <a:endParaRPr lang="en-US" dirty="0"/>
          </a:p>
        </p:txBody>
      </p:sp>
      <p:sp>
        <p:nvSpPr>
          <p:cNvPr id="4" name="Text Placeholder 3"/>
          <p:cNvSpPr>
            <a:spLocks noGrp="1"/>
          </p:cNvSpPr>
          <p:nvPr>
            <p:ph type="body" idx="3"/>
          </p:nvPr>
        </p:nvSpPr>
        <p:spPr/>
        <p:txBody>
          <a:bodyPr>
            <a:normAutofit/>
          </a:bodyPr>
          <a:lstStyle/>
          <a:p>
            <a:r>
              <a:rPr lang="en-US" sz="2400" dirty="0" smtClean="0">
                <a:latin typeface="+mn-lt"/>
              </a:rPr>
              <a:t>Corrected</a:t>
            </a:r>
            <a:endParaRPr lang="en-US" sz="2400" dirty="0">
              <a:latin typeface="+mn-lt"/>
            </a:endParaRPr>
          </a:p>
        </p:txBody>
      </p:sp>
      <p:sp>
        <p:nvSpPr>
          <p:cNvPr id="5" name="Text Placeholder 4"/>
          <p:cNvSpPr>
            <a:spLocks noGrp="1"/>
          </p:cNvSpPr>
          <p:nvPr>
            <p:ph type="body" idx="4"/>
          </p:nvPr>
        </p:nvSpPr>
        <p:spPr/>
        <p:txBody>
          <a:bodyPr/>
          <a:lstStyle/>
          <a:p>
            <a:r>
              <a:rPr lang="en-US" dirty="0">
                <a:latin typeface="+mn-lt"/>
              </a:rPr>
              <a:t>Yes - </a:t>
            </a:r>
            <a:r>
              <a:rPr lang="en-US" dirty="0" smtClean="0">
                <a:latin typeface="+mn-lt"/>
              </a:rPr>
              <a:t>55</a:t>
            </a:r>
            <a:endParaRPr lang="en-US" dirty="0">
              <a:latin typeface="+mn-lt"/>
            </a:endParaRPr>
          </a:p>
          <a:p>
            <a:r>
              <a:rPr lang="en-US" dirty="0">
                <a:latin typeface="+mn-lt"/>
              </a:rPr>
              <a:t>No - </a:t>
            </a:r>
            <a:r>
              <a:rPr lang="en-US" dirty="0" smtClean="0">
                <a:latin typeface="+mn-lt"/>
              </a:rPr>
              <a:t>15</a:t>
            </a:r>
            <a:endParaRPr lang="en-US" dirty="0">
              <a:latin typeface="+mn-lt"/>
            </a:endParaRPr>
          </a:p>
          <a:p>
            <a:r>
              <a:rPr lang="en-US" dirty="0">
                <a:latin typeface="+mn-lt"/>
              </a:rPr>
              <a:t>??? - </a:t>
            </a:r>
            <a:r>
              <a:rPr lang="en-US" dirty="0" smtClean="0">
                <a:latin typeface="+mn-lt"/>
              </a:rPr>
              <a:t>3</a:t>
            </a:r>
            <a:endParaRPr lang="en-US" dirty="0">
              <a:latin typeface="+mn-lt"/>
            </a:endParaRPr>
          </a:p>
          <a:p>
            <a:endParaRPr lang="en-US" dirty="0"/>
          </a:p>
        </p:txBody>
      </p:sp>
      <p:sp>
        <p:nvSpPr>
          <p:cNvPr id="6" name="Title 5"/>
          <p:cNvSpPr>
            <a:spLocks noGrp="1"/>
          </p:cNvSpPr>
          <p:nvPr>
            <p:ph type="title"/>
          </p:nvPr>
        </p:nvSpPr>
        <p:spPr/>
        <p:txBody>
          <a:bodyPr>
            <a:normAutofit/>
          </a:bodyPr>
          <a:lstStyle/>
          <a:p>
            <a:r>
              <a:rPr lang="en-US" sz="3600" dirty="0" smtClean="0">
                <a:latin typeface="+mj-lt"/>
              </a:rPr>
              <a:t>“Fully implemented”</a:t>
            </a:r>
            <a:endParaRPr lang="en-US" sz="3600" dirty="0">
              <a:latin typeface="+mj-lt"/>
            </a:endParaRPr>
          </a:p>
        </p:txBody>
      </p:sp>
    </p:spTree>
    <p:extLst>
      <p:ext uri="{BB962C8B-B14F-4D97-AF65-F5344CB8AC3E}">
        <p14:creationId xmlns:p14="http://schemas.microsoft.com/office/powerpoint/2010/main" val="2077524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latin typeface="+mj-lt"/>
              </a:rPr>
              <a:t>Preliminary Data - Spring 2020</a:t>
            </a:r>
            <a:endParaRPr lang="en-US" sz="3600" dirty="0">
              <a:latin typeface="+mj-lt"/>
            </a:endParaRPr>
          </a:p>
        </p:txBody>
      </p:sp>
      <p:sp>
        <p:nvSpPr>
          <p:cNvPr id="8" name="Text Placeholder 7"/>
          <p:cNvSpPr>
            <a:spLocks noGrp="1"/>
          </p:cNvSpPr>
          <p:nvPr>
            <p:ph type="body" idx="1"/>
          </p:nvPr>
        </p:nvSpPr>
        <p:spPr/>
        <p:txBody>
          <a:bodyPr>
            <a:normAutofit/>
          </a:bodyPr>
          <a:lstStyle/>
          <a:p>
            <a:r>
              <a:rPr lang="en-US" sz="4800" dirty="0">
                <a:latin typeface="+mn-lt"/>
              </a:rPr>
              <a:t>Yes </a:t>
            </a:r>
            <a:r>
              <a:rPr lang="mr-IN" sz="4800" dirty="0" smtClean="0">
                <a:latin typeface="+mn-lt"/>
              </a:rPr>
              <a:t>–</a:t>
            </a:r>
            <a:r>
              <a:rPr lang="en-US" sz="4800" dirty="0" smtClean="0">
                <a:latin typeface="+mn-lt"/>
              </a:rPr>
              <a:t> </a:t>
            </a:r>
          </a:p>
          <a:p>
            <a:r>
              <a:rPr lang="en-US" sz="4800" dirty="0" smtClean="0">
                <a:latin typeface="+mn-lt"/>
              </a:rPr>
              <a:t>No </a:t>
            </a:r>
            <a:r>
              <a:rPr lang="mr-IN" sz="4800" dirty="0" smtClean="0">
                <a:latin typeface="+mn-lt"/>
              </a:rPr>
              <a:t>–</a:t>
            </a:r>
            <a:endParaRPr lang="en-US" sz="4800" dirty="0" smtClean="0">
              <a:latin typeface="+mn-lt"/>
            </a:endParaRPr>
          </a:p>
          <a:p>
            <a:r>
              <a:rPr lang="en-US" sz="4800" dirty="0" smtClean="0">
                <a:latin typeface="+mn-lt"/>
              </a:rPr>
              <a:t>??? -</a:t>
            </a:r>
            <a:endParaRPr lang="en-US" sz="4800" dirty="0">
              <a:latin typeface="+mn-lt"/>
            </a:endParaRPr>
          </a:p>
        </p:txBody>
      </p:sp>
    </p:spTree>
    <p:extLst>
      <p:ext uri="{BB962C8B-B14F-4D97-AF65-F5344CB8AC3E}">
        <p14:creationId xmlns:p14="http://schemas.microsoft.com/office/powerpoint/2010/main" val="281949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latin typeface="+mn-lt"/>
              </a:rPr>
              <a:t>Implementation of SB 1359</a:t>
            </a:r>
            <a:endParaRPr lang="en-US" sz="3600" dirty="0">
              <a:latin typeface="+mn-lt"/>
            </a:endParaRPr>
          </a:p>
        </p:txBody>
      </p:sp>
      <p:sp>
        <p:nvSpPr>
          <p:cNvPr id="5" name="Text Placeholder 4"/>
          <p:cNvSpPr>
            <a:spLocks noGrp="1"/>
          </p:cNvSpPr>
          <p:nvPr>
            <p:ph type="body" idx="1"/>
          </p:nvPr>
        </p:nvSpPr>
        <p:spPr/>
        <p:txBody>
          <a:bodyPr/>
          <a:lstStyle/>
          <a:p>
            <a:r>
              <a:rPr lang="en-US" dirty="0" smtClean="0">
                <a:latin typeface="+mn-lt"/>
              </a:rPr>
              <a:t>What do we know for certain?</a:t>
            </a:r>
            <a:endParaRPr lang="en-US" dirty="0">
              <a:latin typeface="+mn-lt"/>
            </a:endParaRPr>
          </a:p>
        </p:txBody>
      </p:sp>
      <p:sp>
        <p:nvSpPr>
          <p:cNvPr id="6" name="Rectangle 5"/>
          <p:cNvSpPr/>
          <p:nvPr/>
        </p:nvSpPr>
        <p:spPr>
          <a:xfrm>
            <a:off x="2364489" y="6368246"/>
            <a:ext cx="3825086" cy="307777"/>
          </a:xfrm>
          <a:prstGeom prst="rect">
            <a:avLst/>
          </a:prstGeom>
        </p:spPr>
        <p:txBody>
          <a:bodyPr wrap="none">
            <a:spAutoFit/>
          </a:bodyPr>
          <a:lstStyle/>
          <a:p>
            <a:r>
              <a:rPr lang="en-US" dirty="0"/>
              <a:t>Photo by </a:t>
            </a:r>
            <a:r>
              <a:rPr lang="en-US" b="1" dirty="0">
                <a:hlinkClick r:id="rId2"/>
              </a:rPr>
              <a:t>Alexandra Novitskaya</a:t>
            </a:r>
            <a:r>
              <a:rPr lang="en-US" dirty="0"/>
              <a:t> from </a:t>
            </a:r>
            <a:r>
              <a:rPr lang="en-US" b="1" dirty="0">
                <a:hlinkClick r:id="rId3"/>
              </a:rPr>
              <a:t>Pexels</a:t>
            </a:r>
            <a:endParaRPr lang="en-US" dirty="0"/>
          </a:p>
        </p:txBody>
      </p:sp>
      <p:pic>
        <p:nvPicPr>
          <p:cNvPr id="7" name="Picture 6" descr="A small pig being cuddled by a woman - representing the muddiness of how one goes about implementing SB 13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653282"/>
            <a:ext cx="5102942" cy="3402366"/>
          </a:xfrm>
          <a:prstGeom prst="rect">
            <a:avLst/>
          </a:prstGeom>
        </p:spPr>
      </p:pic>
    </p:spTree>
    <p:extLst>
      <p:ext uri="{BB962C8B-B14F-4D97-AF65-F5344CB8AC3E}">
        <p14:creationId xmlns:p14="http://schemas.microsoft.com/office/powerpoint/2010/main" val="13802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mj-lt"/>
              </a:rPr>
              <a:t>What do we know for certain?</a:t>
            </a:r>
            <a:endParaRPr lang="en-US" sz="3600" dirty="0">
              <a:latin typeface="+mj-lt"/>
            </a:endParaRPr>
          </a:p>
        </p:txBody>
      </p:sp>
      <p:sp>
        <p:nvSpPr>
          <p:cNvPr id="3" name="Text Placeholder 2"/>
          <p:cNvSpPr>
            <a:spLocks noGrp="1"/>
          </p:cNvSpPr>
          <p:nvPr>
            <p:ph type="body" idx="1"/>
          </p:nvPr>
        </p:nvSpPr>
        <p:spPr>
          <a:xfrm>
            <a:off x="634181" y="2015732"/>
            <a:ext cx="8082116" cy="4039916"/>
          </a:xfrm>
        </p:spPr>
        <p:txBody>
          <a:bodyPr>
            <a:noAutofit/>
          </a:bodyPr>
          <a:lstStyle/>
          <a:p>
            <a:pPr>
              <a:lnSpc>
                <a:spcPct val="100000"/>
              </a:lnSpc>
            </a:pPr>
            <a:r>
              <a:rPr lang="en-US" sz="2800" dirty="0" smtClean="0">
                <a:latin typeface="+mn-lt"/>
              </a:rPr>
              <a:t>There has to be SOMETHING in your schedule of classes consistent with the intent of the legislation.</a:t>
            </a:r>
          </a:p>
          <a:p>
            <a:pPr>
              <a:lnSpc>
                <a:spcPct val="100000"/>
              </a:lnSpc>
            </a:pPr>
            <a:r>
              <a:rPr lang="en-US" sz="2800" dirty="0">
                <a:latin typeface="+mn-lt"/>
              </a:rPr>
              <a:t>Clearly highlight, by means that </a:t>
            </a:r>
            <a:r>
              <a:rPr lang="en-US" sz="2800" i="1" dirty="0">
                <a:latin typeface="+mn-lt"/>
              </a:rPr>
              <a:t>may</a:t>
            </a:r>
            <a:r>
              <a:rPr lang="en-US" sz="2800" dirty="0">
                <a:latin typeface="+mn-lt"/>
              </a:rPr>
              <a:t> include a symbol or logo in a conspicuous place on the online campus course </a:t>
            </a:r>
            <a:r>
              <a:rPr lang="en-US" sz="2800" dirty="0" smtClean="0">
                <a:latin typeface="+mn-lt"/>
              </a:rPr>
              <a:t>schedule.</a:t>
            </a:r>
          </a:p>
          <a:p>
            <a:r>
              <a:rPr lang="en-US" sz="2800" dirty="0" smtClean="0">
                <a:latin typeface="+mn-lt"/>
              </a:rPr>
              <a:t>What does </a:t>
            </a:r>
            <a:r>
              <a:rPr lang="en-US" sz="2800" dirty="0">
                <a:latin typeface="+mn-lt"/>
              </a:rPr>
              <a:t>conspicuous </a:t>
            </a:r>
            <a:r>
              <a:rPr lang="en-US" sz="2800" dirty="0" smtClean="0">
                <a:latin typeface="+mn-lt"/>
              </a:rPr>
              <a:t>mean?</a:t>
            </a:r>
            <a:endParaRPr lang="en-US" sz="2800" dirty="0">
              <a:latin typeface="+mn-lt"/>
            </a:endParaRPr>
          </a:p>
        </p:txBody>
      </p:sp>
    </p:spTree>
    <p:extLst>
      <p:ext uri="{BB962C8B-B14F-4D97-AF65-F5344CB8AC3E}">
        <p14:creationId xmlns:p14="http://schemas.microsoft.com/office/powerpoint/2010/main" val="167475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mj-lt"/>
              </a:rPr>
              <a:t>Conspicuous </a:t>
            </a:r>
            <a:endParaRPr lang="en-US" sz="4400" dirty="0">
              <a:latin typeface="+mj-lt"/>
            </a:endParaRPr>
          </a:p>
        </p:txBody>
      </p:sp>
      <p:sp>
        <p:nvSpPr>
          <p:cNvPr id="3" name="Text Placeholder 2"/>
          <p:cNvSpPr>
            <a:spLocks noGrp="1"/>
          </p:cNvSpPr>
          <p:nvPr>
            <p:ph type="body" idx="1"/>
          </p:nvPr>
        </p:nvSpPr>
        <p:spPr/>
        <p:txBody>
          <a:bodyPr>
            <a:normAutofit/>
          </a:bodyPr>
          <a:lstStyle/>
          <a:p>
            <a:r>
              <a:rPr lang="en-US" sz="3600" dirty="0" smtClean="0">
                <a:latin typeface="+mn-lt"/>
              </a:rPr>
              <a:t>Per the Oxford dictionary:</a:t>
            </a:r>
          </a:p>
          <a:p>
            <a:pPr lvl="1"/>
            <a:r>
              <a:rPr lang="en-US" sz="3600" dirty="0">
                <a:latin typeface="+mn-lt"/>
              </a:rPr>
              <a:t>standing out so as to be clearly visible.</a:t>
            </a:r>
          </a:p>
          <a:p>
            <a:pPr lvl="1"/>
            <a:r>
              <a:rPr lang="en-US" sz="3600" dirty="0" smtClean="0">
                <a:latin typeface="+mn-lt"/>
              </a:rPr>
              <a:t>attracting </a:t>
            </a:r>
            <a:r>
              <a:rPr lang="en-US" sz="3600" dirty="0">
                <a:latin typeface="+mn-lt"/>
              </a:rPr>
              <a:t>notice or attention</a:t>
            </a:r>
            <a:r>
              <a:rPr lang="en-US" sz="3600" dirty="0" smtClean="0">
                <a:latin typeface="+mn-lt"/>
              </a:rPr>
              <a:t>.</a:t>
            </a:r>
            <a:endParaRPr lang="en-US" sz="3600" dirty="0">
              <a:latin typeface="+mn-lt"/>
            </a:endParaRPr>
          </a:p>
        </p:txBody>
      </p:sp>
    </p:spTree>
    <p:extLst>
      <p:ext uri="{BB962C8B-B14F-4D97-AF65-F5344CB8AC3E}">
        <p14:creationId xmlns:p14="http://schemas.microsoft.com/office/powerpoint/2010/main" val="853461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latin typeface="+mj-lt"/>
              </a:rPr>
              <a:t>What does conspicuous look like in an online schedule?</a:t>
            </a:r>
            <a:endParaRPr lang="en-US" sz="4400" dirty="0">
              <a:latin typeface="+mj-lt"/>
            </a:endParaRPr>
          </a:p>
        </p:txBody>
      </p:sp>
      <p:sp>
        <p:nvSpPr>
          <p:cNvPr id="3" name="Text Placeholder 2"/>
          <p:cNvSpPr>
            <a:spLocks noGrp="1"/>
          </p:cNvSpPr>
          <p:nvPr>
            <p:ph type="body" idx="1"/>
          </p:nvPr>
        </p:nvSpPr>
        <p:spPr/>
        <p:txBody>
          <a:bodyPr>
            <a:normAutofit/>
          </a:bodyPr>
          <a:lstStyle/>
          <a:p>
            <a:r>
              <a:rPr lang="en-US" sz="3600" dirty="0" smtClean="0">
                <a:latin typeface="+mn-lt"/>
              </a:rPr>
              <a:t>“visible”, “attracting </a:t>
            </a:r>
            <a:r>
              <a:rPr lang="en-US" sz="3600" dirty="0">
                <a:latin typeface="+mn-lt"/>
              </a:rPr>
              <a:t>notice or </a:t>
            </a:r>
            <a:r>
              <a:rPr lang="en-US" sz="3600" dirty="0" smtClean="0">
                <a:latin typeface="+mn-lt"/>
              </a:rPr>
              <a:t>attention”</a:t>
            </a:r>
            <a:endParaRPr lang="en-US" sz="3600" dirty="0">
              <a:latin typeface="+mn-lt"/>
            </a:endParaRPr>
          </a:p>
          <a:p>
            <a:r>
              <a:rPr lang="en-US" sz="3600" dirty="0" smtClean="0">
                <a:latin typeface="+mn-lt"/>
              </a:rPr>
              <a:t>Visible when searching for classes?</a:t>
            </a:r>
            <a:endParaRPr lang="en-US" sz="3600" dirty="0">
              <a:latin typeface="+mn-lt"/>
            </a:endParaRPr>
          </a:p>
        </p:txBody>
      </p:sp>
    </p:spTree>
    <p:extLst>
      <p:ext uri="{BB962C8B-B14F-4D97-AF65-F5344CB8AC3E}">
        <p14:creationId xmlns:p14="http://schemas.microsoft.com/office/powerpoint/2010/main" val="96963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208" y="657036"/>
            <a:ext cx="7202456" cy="898614"/>
          </a:xfrm>
        </p:spPr>
        <p:txBody>
          <a:bodyPr>
            <a:normAutofit/>
          </a:bodyPr>
          <a:lstStyle/>
          <a:p>
            <a:r>
              <a:rPr lang="en-US" sz="4400" dirty="0" smtClean="0">
                <a:latin typeface="+mj-lt"/>
              </a:rPr>
              <a:t>Consistent with SB 1359?</a:t>
            </a:r>
            <a:endParaRPr lang="en-US" sz="4400" dirty="0">
              <a:latin typeface="+mj-lt"/>
            </a:endParaRPr>
          </a:p>
        </p:txBody>
      </p:sp>
      <p:sp>
        <p:nvSpPr>
          <p:cNvPr id="3" name="Text Placeholder 2"/>
          <p:cNvSpPr>
            <a:spLocks noGrp="1"/>
          </p:cNvSpPr>
          <p:nvPr>
            <p:ph type="body" idx="1"/>
          </p:nvPr>
        </p:nvSpPr>
        <p:spPr/>
        <p:txBody>
          <a:bodyPr>
            <a:normAutofit fontScale="92500" lnSpcReduction="20000"/>
          </a:bodyPr>
          <a:lstStyle/>
          <a:p>
            <a:pPr marL="819150" indent="-742950">
              <a:buFont typeface="+mj-lt"/>
              <a:buAutoNum type="arabicPeriod"/>
            </a:pPr>
            <a:r>
              <a:rPr lang="en-US" sz="3600" dirty="0" smtClean="0">
                <a:latin typeface="+mn-lt"/>
              </a:rPr>
              <a:t>When the student accesses the course resources, they are informed the section is no-cost?</a:t>
            </a:r>
          </a:p>
          <a:p>
            <a:pPr marL="819150" indent="-742950">
              <a:buFont typeface="+mj-lt"/>
              <a:buAutoNum type="arabicPeriod"/>
            </a:pPr>
            <a:r>
              <a:rPr lang="en-US" sz="3600" dirty="0" smtClean="0">
                <a:latin typeface="+mn-lt"/>
              </a:rPr>
              <a:t>A note in the visible comments indicating the section is no-cost?</a:t>
            </a:r>
            <a:endParaRPr lang="en-US" sz="3600" dirty="0">
              <a:latin typeface="+mn-lt"/>
            </a:endParaRPr>
          </a:p>
          <a:p>
            <a:pPr marL="819150" indent="-742950">
              <a:buFont typeface="+mj-lt"/>
              <a:buAutoNum type="arabicPeriod"/>
            </a:pPr>
            <a:r>
              <a:rPr lang="en-US" sz="3600" dirty="0" smtClean="0">
                <a:latin typeface="+mn-lt"/>
              </a:rPr>
              <a:t>A PDF on the website of all the no-cost sections?</a:t>
            </a:r>
            <a:endParaRPr lang="en-US" sz="3600" dirty="0">
              <a:latin typeface="+mn-lt"/>
            </a:endParaRPr>
          </a:p>
        </p:txBody>
      </p:sp>
    </p:spTree>
    <p:extLst>
      <p:ext uri="{BB962C8B-B14F-4D97-AF65-F5344CB8AC3E}">
        <p14:creationId xmlns:p14="http://schemas.microsoft.com/office/powerpoint/2010/main" val="2618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Gill Sans"/>
              <a:buNone/>
            </a:pPr>
            <a:r>
              <a:rPr lang="en-US" sz="4800" dirty="0">
                <a:latin typeface="+mj-lt"/>
              </a:rPr>
              <a:t>Overview</a:t>
            </a:r>
            <a:endParaRPr sz="4800" dirty="0">
              <a:latin typeface="+mj-lt"/>
            </a:endParaRPr>
          </a:p>
        </p:txBody>
      </p:sp>
      <p:sp>
        <p:nvSpPr>
          <p:cNvPr id="138" name="Google Shape;138;p4"/>
          <p:cNvSpPr txBox="1">
            <a:spLocks noGrp="1"/>
          </p:cNvSpPr>
          <p:nvPr>
            <p:ph type="body" idx="1"/>
          </p:nvPr>
        </p:nvSpPr>
        <p:spPr>
          <a:prstGeom prst="rect">
            <a:avLst/>
          </a:prstGeom>
          <a:noFill/>
          <a:ln>
            <a:noFill/>
          </a:ln>
        </p:spPr>
        <p:txBody>
          <a:bodyPr spcFirstLastPara="1" wrap="square" lIns="91425" tIns="45700" rIns="91425" bIns="45700" anchor="t" anchorCtr="0">
            <a:normAutofit fontScale="70000" lnSpcReduction="20000"/>
          </a:bodyPr>
          <a:lstStyle/>
          <a:p>
            <a:pPr marL="171446" lvl="0" indent="-171446" algn="l" rtl="0">
              <a:lnSpc>
                <a:spcPct val="110000"/>
              </a:lnSpc>
              <a:spcBef>
                <a:spcPts val="0"/>
              </a:spcBef>
              <a:spcAft>
                <a:spcPts val="0"/>
              </a:spcAft>
              <a:buSzPts val="2220"/>
              <a:buChar char="•"/>
            </a:pPr>
            <a:r>
              <a:rPr lang="en-US" sz="5100" dirty="0" smtClean="0">
                <a:latin typeface="+mn-lt"/>
              </a:rPr>
              <a:t>What does SB 1359 say?</a:t>
            </a:r>
          </a:p>
          <a:p>
            <a:pPr marL="171446" lvl="0" indent="-171446" algn="l" rtl="0">
              <a:lnSpc>
                <a:spcPct val="110000"/>
              </a:lnSpc>
              <a:spcBef>
                <a:spcPts val="0"/>
              </a:spcBef>
              <a:spcAft>
                <a:spcPts val="0"/>
              </a:spcAft>
              <a:buSzPts val="2220"/>
              <a:buChar char="•"/>
            </a:pPr>
            <a:r>
              <a:rPr lang="en-US" sz="5100" dirty="0" smtClean="0">
                <a:latin typeface="+mn-lt"/>
              </a:rPr>
              <a:t>How are we doing?</a:t>
            </a:r>
            <a:endParaRPr sz="5100" dirty="0">
              <a:latin typeface="+mn-lt"/>
            </a:endParaRPr>
          </a:p>
          <a:p>
            <a:pPr marL="0" lvl="0" indent="-140970" algn="l" rtl="0">
              <a:lnSpc>
                <a:spcPct val="110000"/>
              </a:lnSpc>
              <a:spcBef>
                <a:spcPts val="750"/>
              </a:spcBef>
              <a:spcAft>
                <a:spcPts val="0"/>
              </a:spcAft>
              <a:buSzPts val="2220"/>
              <a:buFont typeface="Arial"/>
              <a:buChar char="•"/>
            </a:pPr>
            <a:r>
              <a:rPr lang="en-US" sz="5100" dirty="0" smtClean="0">
                <a:latin typeface="+mn-lt"/>
              </a:rPr>
              <a:t>What can we say for certain regarding the implementation of SB 1359?</a:t>
            </a:r>
          </a:p>
          <a:p>
            <a:pPr marL="0" lvl="0" indent="-140970" algn="l" rtl="0">
              <a:lnSpc>
                <a:spcPct val="110000"/>
              </a:lnSpc>
              <a:spcBef>
                <a:spcPts val="750"/>
              </a:spcBef>
              <a:spcAft>
                <a:spcPts val="0"/>
              </a:spcAft>
              <a:buSzPts val="2220"/>
              <a:buFont typeface="Arial"/>
              <a:buChar char="•"/>
            </a:pPr>
            <a:r>
              <a:rPr lang="en-US" sz="5100" dirty="0" smtClean="0">
                <a:latin typeface="+mn-lt"/>
              </a:rPr>
              <a:t>ASCCC Resolution</a:t>
            </a:r>
          </a:p>
          <a:p>
            <a:pPr marL="0" lvl="0" indent="-140970" algn="l" rtl="0">
              <a:lnSpc>
                <a:spcPct val="110000"/>
              </a:lnSpc>
              <a:spcBef>
                <a:spcPts val="750"/>
              </a:spcBef>
              <a:spcAft>
                <a:spcPts val="0"/>
              </a:spcAft>
              <a:buSzPts val="2220"/>
              <a:buFont typeface="Arial"/>
              <a:buChar char="•"/>
            </a:pPr>
            <a:r>
              <a:rPr lang="en-US" sz="5100" dirty="0" smtClean="0">
                <a:latin typeface="+mn-lt"/>
              </a:rPr>
              <a:t>Topics of debate</a:t>
            </a:r>
            <a:r>
              <a:rPr lang="mr-IN" sz="5100" dirty="0" smtClean="0">
                <a:latin typeface="+mn-lt"/>
              </a:rPr>
              <a:t>…</a:t>
            </a:r>
            <a:endParaRPr lang="en-US" sz="5100" dirty="0" smtClean="0">
              <a:latin typeface="+mn-lt"/>
            </a:endParaRPr>
          </a:p>
          <a:p>
            <a:pPr marL="0" lvl="0" indent="-140970" algn="l" rtl="0">
              <a:lnSpc>
                <a:spcPct val="110000"/>
              </a:lnSpc>
              <a:spcBef>
                <a:spcPts val="750"/>
              </a:spcBef>
              <a:spcAft>
                <a:spcPts val="0"/>
              </a:spcAft>
              <a:buSzPts val="2220"/>
              <a:buFont typeface="Arial"/>
              <a:buChar char="•"/>
            </a:pPr>
            <a:endParaRPr lang="en-US" sz="4000" dirty="0">
              <a:latin typeface="+mn-lt"/>
            </a:endParaRPr>
          </a:p>
          <a:p>
            <a:pPr marL="0" lvl="0" indent="-140970" algn="l" rtl="0">
              <a:lnSpc>
                <a:spcPct val="110000"/>
              </a:lnSpc>
              <a:spcBef>
                <a:spcPts val="750"/>
              </a:spcBef>
              <a:spcAft>
                <a:spcPts val="0"/>
              </a:spcAft>
              <a:buSzPts val="2220"/>
              <a:buFont typeface="Arial"/>
              <a:buChar char="•"/>
            </a:pPr>
            <a:endParaRPr lang="en-US" sz="2220" dirty="0" smtClean="0">
              <a:latin typeface="+mn-lt"/>
            </a:endParaRPr>
          </a:p>
          <a:p>
            <a:pPr marL="0" lvl="0" indent="-140970" algn="l" rtl="0">
              <a:lnSpc>
                <a:spcPct val="110000"/>
              </a:lnSpc>
              <a:spcBef>
                <a:spcPts val="750"/>
              </a:spcBef>
              <a:spcAft>
                <a:spcPts val="0"/>
              </a:spcAft>
              <a:buSzPts val="2220"/>
              <a:buFont typeface="Arial"/>
              <a:buChar char="•"/>
            </a:pPr>
            <a:endParaRPr dirty="0">
              <a:latin typeface="+mn-lt"/>
            </a:endParaRPr>
          </a:p>
          <a:p>
            <a:pPr marL="171446" lvl="0" indent="-30475" algn="l" rtl="0">
              <a:lnSpc>
                <a:spcPct val="110000"/>
              </a:lnSpc>
              <a:spcBef>
                <a:spcPts val="750"/>
              </a:spcBef>
              <a:spcAft>
                <a:spcPts val="0"/>
              </a:spcAft>
              <a:buSzPts val="2220"/>
              <a:buNone/>
            </a:pPr>
            <a:endParaRPr sz="2220" dirty="0"/>
          </a:p>
          <a:p>
            <a:pPr marL="171446" lvl="0" indent="-171446" algn="l" rtl="0">
              <a:lnSpc>
                <a:spcPct val="110000"/>
              </a:lnSpc>
              <a:spcBef>
                <a:spcPts val="750"/>
              </a:spcBef>
              <a:spcAft>
                <a:spcPts val="0"/>
              </a:spcAft>
              <a:buSzPts val="2220"/>
              <a:buNone/>
            </a:pPr>
            <a:endParaRPr sz="222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400" dirty="0" smtClean="0">
                <a:latin typeface="+mn-lt"/>
              </a:rPr>
              <a:t>What are OER Liaisons concerned about?</a:t>
            </a:r>
            <a:endParaRPr lang="en-US" sz="4400" dirty="0">
              <a:latin typeface="+mn-lt"/>
            </a:endParaRPr>
          </a:p>
        </p:txBody>
      </p:sp>
      <p:sp>
        <p:nvSpPr>
          <p:cNvPr id="5" name="Text Placeholder 4"/>
          <p:cNvSpPr>
            <a:spLocks noGrp="1"/>
          </p:cNvSpPr>
          <p:nvPr>
            <p:ph type="body" idx="1"/>
          </p:nvPr>
        </p:nvSpPr>
        <p:spPr>
          <a:xfrm>
            <a:off x="1088686" y="1971487"/>
            <a:ext cx="7202456" cy="4039916"/>
          </a:xfrm>
        </p:spPr>
        <p:txBody>
          <a:bodyPr>
            <a:normAutofit fontScale="77500" lnSpcReduction="20000"/>
          </a:bodyPr>
          <a:lstStyle/>
          <a:p>
            <a:r>
              <a:rPr lang="en-US" sz="3600" dirty="0" smtClean="0">
                <a:latin typeface="Arial" charset="0"/>
                <a:ea typeface="Arial" charset="0"/>
                <a:cs typeface="Arial" charset="0"/>
              </a:rPr>
              <a:t>Why is there any source of uncertainty?</a:t>
            </a:r>
          </a:p>
          <a:p>
            <a:endParaRPr lang="en-US" sz="3600" dirty="0">
              <a:latin typeface="Arial" charset="0"/>
              <a:ea typeface="Arial" charset="0"/>
              <a:cs typeface="Arial" charset="0"/>
            </a:endParaRPr>
          </a:p>
          <a:p>
            <a:endParaRPr lang="en-US" sz="3600" dirty="0" smtClean="0">
              <a:latin typeface="Arial" charset="0"/>
              <a:ea typeface="Arial" charset="0"/>
              <a:cs typeface="Arial" charset="0"/>
            </a:endParaRPr>
          </a:p>
          <a:p>
            <a:endParaRPr lang="en-US" sz="3600" dirty="0" smtClean="0"/>
          </a:p>
          <a:p>
            <a:endParaRPr lang="en-US" sz="3600" dirty="0"/>
          </a:p>
          <a:p>
            <a:endParaRPr lang="en-US" sz="1600" dirty="0" smtClean="0"/>
          </a:p>
          <a:p>
            <a:endParaRPr lang="en-US" sz="1600" dirty="0"/>
          </a:p>
          <a:p>
            <a:endParaRPr lang="en-US" sz="1600" dirty="0" smtClean="0"/>
          </a:p>
          <a:p>
            <a:r>
              <a:rPr lang="en-US" sz="1600" dirty="0" smtClean="0"/>
              <a:t>Photo </a:t>
            </a:r>
            <a:r>
              <a:rPr lang="en-US" sz="1600" dirty="0"/>
              <a:t>by </a:t>
            </a:r>
            <a:r>
              <a:rPr lang="en-US" sz="1600" b="1" dirty="0">
                <a:hlinkClick r:id="rId2"/>
              </a:rPr>
              <a:t>Marina</a:t>
            </a:r>
            <a:r>
              <a:rPr lang="en-US" sz="1600" dirty="0"/>
              <a:t> from </a:t>
            </a:r>
            <a:r>
              <a:rPr lang="en-US" sz="1600" b="1" dirty="0">
                <a:hlinkClick r:id="rId3"/>
              </a:rPr>
              <a:t>Pexels</a:t>
            </a:r>
            <a:endParaRPr lang="en-US" sz="1600" dirty="0"/>
          </a:p>
          <a:p>
            <a:endParaRPr lang="en-US" sz="1600" dirty="0" smtClean="0">
              <a:latin typeface="Arial" charset="0"/>
              <a:ea typeface="Arial" charset="0"/>
              <a:cs typeface="Arial" charset="0"/>
            </a:endParaRPr>
          </a:p>
        </p:txBody>
      </p:sp>
      <p:pic>
        <p:nvPicPr>
          <p:cNvPr id="6" name="Picture 5" descr="An unclear image - an image of uncertainty. The heads of two lizards sort of blur together. Miuddy lizar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5" y="2698956"/>
            <a:ext cx="5265174" cy="2654710"/>
          </a:xfrm>
          <a:prstGeom prst="rect">
            <a:avLst/>
          </a:prstGeom>
        </p:spPr>
      </p:pic>
    </p:spTree>
    <p:extLst>
      <p:ext uri="{BB962C8B-B14F-4D97-AF65-F5344CB8AC3E}">
        <p14:creationId xmlns:p14="http://schemas.microsoft.com/office/powerpoint/2010/main" val="191689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2"/>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Does ZTC = No-cost (per SB 1359)?</a:t>
            </a:r>
            <a:endParaRPr dirty="0">
              <a:latin typeface="+mj-lt"/>
            </a:endParaRPr>
          </a:p>
        </p:txBody>
      </p:sp>
      <p:sp>
        <p:nvSpPr>
          <p:cNvPr id="263" name="Google Shape;263;p22"/>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171446" lvl="0" indent="-171446" algn="l" rtl="0">
              <a:lnSpc>
                <a:spcPct val="100000"/>
              </a:lnSpc>
              <a:spcBef>
                <a:spcPts val="0"/>
              </a:spcBef>
              <a:spcAft>
                <a:spcPts val="0"/>
              </a:spcAft>
              <a:buSzPts val="2380"/>
              <a:buFont typeface="Arial"/>
              <a:buChar char="•"/>
            </a:pPr>
            <a:r>
              <a:rPr lang="en-US" sz="2380" dirty="0">
                <a:latin typeface="+mn-lt"/>
              </a:rPr>
              <a:t>ZTC = Zero Textbook Cost</a:t>
            </a:r>
            <a:endParaRPr dirty="0">
              <a:latin typeface="+mn-lt"/>
            </a:endParaRPr>
          </a:p>
          <a:p>
            <a:pPr marL="171446" lvl="0" indent="-171446" algn="l" rtl="0">
              <a:lnSpc>
                <a:spcPct val="100000"/>
              </a:lnSpc>
              <a:spcBef>
                <a:spcPts val="750"/>
              </a:spcBef>
              <a:spcAft>
                <a:spcPts val="0"/>
              </a:spcAft>
              <a:buSzPts val="2380"/>
              <a:buFont typeface="Arial"/>
              <a:buChar char="•"/>
            </a:pPr>
            <a:r>
              <a:rPr lang="en-US" sz="2380" dirty="0">
                <a:latin typeface="+mn-lt"/>
              </a:rPr>
              <a:t>“ZTC” for the CCCs has been defined by the CCCCO in the context of ZTC degrees. </a:t>
            </a:r>
            <a:endParaRPr dirty="0">
              <a:latin typeface="+mn-lt"/>
            </a:endParaRPr>
          </a:p>
          <a:p>
            <a:pPr marL="514337" lvl="1" indent="-171446" algn="l" rtl="0">
              <a:lnSpc>
                <a:spcPct val="100000"/>
              </a:lnSpc>
              <a:spcBef>
                <a:spcPts val="375"/>
              </a:spcBef>
              <a:spcAft>
                <a:spcPts val="0"/>
              </a:spcAft>
              <a:buSzPts val="2380"/>
              <a:buFont typeface="Arial"/>
              <a:buChar char="–"/>
            </a:pPr>
            <a:r>
              <a:rPr lang="en-US" sz="2380" dirty="0">
                <a:latin typeface="+mn-lt"/>
              </a:rPr>
              <a:t>No associated costs for students, other than true material costs. Students may be required to purchase a calculator or supplies. </a:t>
            </a:r>
            <a:r>
              <a:rPr lang="en-US" sz="2380" dirty="0">
                <a:latin typeface="+mn-lt"/>
                <a:ea typeface="Arial"/>
                <a:cs typeface="Arial"/>
                <a:sym typeface="Arial"/>
              </a:rPr>
              <a:t>✔</a:t>
            </a:r>
            <a:endParaRPr sz="2380" dirty="0">
              <a:latin typeface="+mn-lt"/>
            </a:endParaRPr>
          </a:p>
          <a:p>
            <a:pPr marL="514337" lvl="1" indent="-171446" algn="l" rtl="0">
              <a:lnSpc>
                <a:spcPct val="100000"/>
              </a:lnSpc>
              <a:spcBef>
                <a:spcPts val="375"/>
              </a:spcBef>
              <a:spcAft>
                <a:spcPts val="0"/>
              </a:spcAft>
              <a:buSzPts val="2380"/>
              <a:buFont typeface="Arial"/>
              <a:buChar char="–"/>
            </a:pPr>
            <a:r>
              <a:rPr lang="en-US" sz="2380" dirty="0">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Does not presume materials are digital </a:t>
            </a:r>
            <a:r>
              <a:rPr lang="en-US" sz="2380" dirty="0">
                <a:latin typeface="+mn-lt"/>
              </a:rPr>
              <a:t>or openly licensed. </a:t>
            </a:r>
            <a:r>
              <a:rPr lang="en-US" sz="2380" dirty="0">
                <a:latin typeface="+mn-lt"/>
                <a:ea typeface="Arial"/>
                <a:cs typeface="Arial"/>
                <a:sym typeface="Arial"/>
              </a:rPr>
              <a:t>✔</a:t>
            </a:r>
            <a:endParaRPr sz="2380" dirty="0">
              <a:latin typeface="+mn-lt"/>
            </a:endParaRPr>
          </a:p>
          <a:p>
            <a:pPr marL="514337" lvl="1" indent="-171446" algn="l" rtl="0">
              <a:lnSpc>
                <a:spcPct val="100000"/>
              </a:lnSpc>
              <a:spcBef>
                <a:spcPts val="375"/>
              </a:spcBef>
              <a:spcAft>
                <a:spcPts val="0"/>
              </a:spcAft>
              <a:buSzPts val="2380"/>
              <a:buFont typeface="Arial"/>
              <a:buChar char="–"/>
            </a:pPr>
            <a:r>
              <a:rPr lang="en-US" sz="2380" dirty="0">
                <a:latin typeface="+mn-lt"/>
              </a:rPr>
              <a:t>Resources may have a cost, but that cost is not passed along to students. </a:t>
            </a:r>
            <a:r>
              <a:rPr lang="en-US" sz="2380" dirty="0">
                <a:latin typeface="+mn-lt"/>
                <a:ea typeface="Arial"/>
                <a:cs typeface="Arial"/>
                <a:sym typeface="Arial"/>
              </a:rPr>
              <a:t>✔</a:t>
            </a:r>
            <a:endParaRPr sz="2380" dirty="0">
              <a:latin typeface="+mn-lt"/>
            </a:endParaRPr>
          </a:p>
        </p:txBody>
      </p:sp>
      <p:sp>
        <p:nvSpPr>
          <p:cNvPr id="264" name="Google Shape;264;p2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3"/>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200"/>
              <a:buFont typeface="Gill Sans"/>
              <a:buNone/>
            </a:pPr>
            <a:r>
              <a:rPr lang="en-US" sz="4200" dirty="0">
                <a:latin typeface="+mn-lt"/>
              </a:rPr>
              <a:t>Does ZTC = No-cost </a:t>
            </a:r>
            <a:r>
              <a:rPr lang="en-US" sz="4200" dirty="0" smtClean="0">
                <a:latin typeface="+mn-lt"/>
              </a:rPr>
              <a:t>(exclusively digital)?</a:t>
            </a:r>
            <a:endParaRPr dirty="0">
              <a:latin typeface="+mn-lt"/>
            </a:endParaRPr>
          </a:p>
        </p:txBody>
      </p:sp>
      <p:sp>
        <p:nvSpPr>
          <p:cNvPr id="271" name="Google Shape;271;p23"/>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171446" lvl="0" indent="-228600" algn="l" rtl="0">
              <a:lnSpc>
                <a:spcPct val="100000"/>
              </a:lnSpc>
              <a:spcBef>
                <a:spcPts val="0"/>
              </a:spcBef>
              <a:spcAft>
                <a:spcPts val="0"/>
              </a:spcAft>
              <a:buSzPts val="3600"/>
              <a:buFont typeface="Arial"/>
              <a:buChar char="•"/>
            </a:pPr>
            <a:r>
              <a:rPr lang="en-US" sz="3600" dirty="0">
                <a:latin typeface="+mn-lt"/>
              </a:rPr>
              <a:t>No-cost (as defined by SB 1359) – “courses that </a:t>
            </a:r>
            <a:r>
              <a:rPr lang="en-US" sz="3600" u="sng" dirty="0">
                <a:solidFill>
                  <a:schemeClr val="accent1"/>
                </a:solidFill>
                <a:latin typeface="+mn-lt"/>
              </a:rPr>
              <a:t>exclusively use digital course materials that are free of charge to students</a:t>
            </a:r>
            <a:r>
              <a:rPr lang="en-US" sz="3600" dirty="0">
                <a:latin typeface="+mn-lt"/>
              </a:rPr>
              <a:t> and may have a low-cost option for print versions”</a:t>
            </a:r>
            <a:endParaRPr sz="3600" dirty="0">
              <a:latin typeface="+mn-lt"/>
            </a:endParaRPr>
          </a:p>
        </p:txBody>
      </p:sp>
      <p:sp>
        <p:nvSpPr>
          <p:cNvPr id="272" name="Google Shape;272;p23"/>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a:solidFill>
                <a:schemeClr val="dk1"/>
              </a:solidFill>
              <a:latin typeface="Gill Sans"/>
              <a:ea typeface="Gill Sans"/>
              <a:cs typeface="Gill Sans"/>
              <a:sym typeface="Gill Sans"/>
            </a:endParaRPr>
          </a:p>
        </p:txBody>
      </p:sp>
      <p:pic>
        <p:nvPicPr>
          <p:cNvPr id="273" name="Google Shape;273;p23" descr="A pig looks at the camera - another image highlighting muddiness. "/>
          <p:cNvPicPr preferRelativeResize="0"/>
          <p:nvPr/>
        </p:nvPicPr>
        <p:blipFill rotWithShape="1">
          <a:blip r:embed="rId3">
            <a:alphaModFix/>
          </a:blip>
          <a:srcRect/>
          <a:stretch/>
        </p:blipFill>
        <p:spPr>
          <a:xfrm>
            <a:off x="4689914" y="4901122"/>
            <a:ext cx="3030083" cy="182414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mj-lt"/>
                <a:cs typeface="+mj-cs"/>
              </a:rPr>
              <a:t>Who, what, how, and when</a:t>
            </a:r>
            <a:r>
              <a:rPr lang="mr-IN" sz="4400" dirty="0" smtClean="0">
                <a:latin typeface="+mj-lt"/>
                <a:cs typeface="+mj-cs"/>
              </a:rPr>
              <a:t>…</a:t>
            </a:r>
            <a:endParaRPr lang="en-US" sz="4400" dirty="0">
              <a:latin typeface="+mj-lt"/>
              <a:cs typeface="+mj-cs"/>
            </a:endParaRPr>
          </a:p>
        </p:txBody>
      </p:sp>
      <p:sp>
        <p:nvSpPr>
          <p:cNvPr id="3" name="Text Placeholder 2"/>
          <p:cNvSpPr>
            <a:spLocks noGrp="1"/>
          </p:cNvSpPr>
          <p:nvPr>
            <p:ph type="body" idx="1"/>
          </p:nvPr>
        </p:nvSpPr>
        <p:spPr/>
        <p:txBody>
          <a:bodyPr>
            <a:normAutofit/>
          </a:bodyPr>
          <a:lstStyle/>
          <a:p>
            <a:r>
              <a:rPr lang="mr-IN" sz="4000" dirty="0" smtClean="0">
                <a:latin typeface="+mn-lt"/>
              </a:rPr>
              <a:t>…</a:t>
            </a:r>
            <a:r>
              <a:rPr lang="en-US" sz="4000" dirty="0" smtClean="0">
                <a:latin typeface="+mn-lt"/>
              </a:rPr>
              <a:t>. determines which could sections are marked with your no-cost designation?</a:t>
            </a:r>
            <a:endParaRPr lang="en-US" sz="4000" dirty="0">
              <a:latin typeface="+mn-lt"/>
            </a:endParaRPr>
          </a:p>
        </p:txBody>
      </p:sp>
    </p:spTree>
    <p:extLst>
      <p:ext uri="{BB962C8B-B14F-4D97-AF65-F5344CB8AC3E}">
        <p14:creationId xmlns:p14="http://schemas.microsoft.com/office/powerpoint/2010/main" val="1414934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86" y="804520"/>
            <a:ext cx="7202456" cy="1211212"/>
          </a:xfrm>
        </p:spPr>
        <p:txBody>
          <a:bodyPr>
            <a:normAutofit fontScale="90000"/>
          </a:bodyPr>
          <a:lstStyle/>
          <a:p>
            <a:r>
              <a:rPr lang="en-US" dirty="0" smtClean="0">
                <a:latin typeface="+mn-lt"/>
              </a:rPr>
              <a:t/>
            </a:r>
            <a:br>
              <a:rPr lang="en-US" dirty="0" smtClean="0">
                <a:latin typeface="+mn-lt"/>
              </a:rPr>
            </a:br>
            <a:r>
              <a:rPr lang="en-US" dirty="0">
                <a:latin typeface="+mn-lt"/>
              </a:rPr>
              <a:t/>
            </a:r>
            <a:br>
              <a:rPr lang="en-US" dirty="0">
                <a:latin typeface="+mn-lt"/>
              </a:rPr>
            </a:br>
            <a:r>
              <a:rPr lang="en-US" sz="3600" dirty="0" smtClean="0">
                <a:latin typeface="+mn-lt"/>
              </a:rPr>
              <a:t/>
            </a:r>
            <a:br>
              <a:rPr lang="en-US" sz="3600" dirty="0" smtClean="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smtClean="0">
                <a:latin typeface="+mn-lt"/>
              </a:rPr>
              <a:t>What </a:t>
            </a:r>
            <a:r>
              <a:rPr lang="en-US" sz="3600" dirty="0">
                <a:latin typeface="+mn-lt"/>
              </a:rPr>
              <a:t>process is used to determine which course sections will be marked with the no-cost designation</a:t>
            </a:r>
            <a:r>
              <a:rPr lang="en-US" sz="3600" dirty="0" smtClean="0">
                <a:latin typeface="+mn-lt"/>
              </a:rPr>
              <a:t>? </a:t>
            </a:r>
            <a:r>
              <a:rPr lang="en-US" dirty="0">
                <a:latin typeface="+mn-lt"/>
              </a:rPr>
              <a:t/>
            </a:r>
            <a:br>
              <a:rPr lang="en-US" dirty="0">
                <a:latin typeface="+mn-lt"/>
              </a:rPr>
            </a:br>
            <a:endParaRPr lang="en-US" dirty="0">
              <a:latin typeface="+mn-lt"/>
            </a:endParaRPr>
          </a:p>
        </p:txBody>
      </p:sp>
      <p:sp>
        <p:nvSpPr>
          <p:cNvPr id="3" name="Text Placeholder 2"/>
          <p:cNvSpPr>
            <a:spLocks noGrp="1"/>
          </p:cNvSpPr>
          <p:nvPr>
            <p:ph type="body" idx="1"/>
          </p:nvPr>
        </p:nvSpPr>
        <p:spPr/>
        <p:txBody>
          <a:bodyPr>
            <a:normAutofit fontScale="92500"/>
          </a:bodyPr>
          <a:lstStyle/>
          <a:p>
            <a:r>
              <a:rPr lang="en-US" dirty="0" smtClean="0">
                <a:latin typeface="+mj-lt"/>
              </a:rPr>
              <a:t>“Faculty </a:t>
            </a:r>
            <a:r>
              <a:rPr lang="en-US" dirty="0">
                <a:latin typeface="+mj-lt"/>
              </a:rPr>
              <a:t>determination and division/department verification of textbook </a:t>
            </a:r>
            <a:r>
              <a:rPr lang="en-US" dirty="0" smtClean="0">
                <a:latin typeface="+mj-lt"/>
              </a:rPr>
              <a:t>replacement”</a:t>
            </a:r>
          </a:p>
          <a:p>
            <a:r>
              <a:rPr lang="en-US" dirty="0" smtClean="0">
                <a:latin typeface="+mj-lt"/>
              </a:rPr>
              <a:t>“It </a:t>
            </a:r>
            <a:r>
              <a:rPr lang="en-US" dirty="0">
                <a:latin typeface="+mj-lt"/>
              </a:rPr>
              <a:t>looks like we are still figuring this </a:t>
            </a:r>
            <a:r>
              <a:rPr lang="en-US" dirty="0" smtClean="0">
                <a:latin typeface="+mj-lt"/>
              </a:rPr>
              <a:t>out</a:t>
            </a:r>
            <a:r>
              <a:rPr lang="mr-IN" dirty="0" smtClean="0">
                <a:latin typeface="+mj-lt"/>
              </a:rPr>
              <a:t>…</a:t>
            </a:r>
            <a:r>
              <a:rPr lang="en-US" dirty="0" smtClean="0">
                <a:latin typeface="+mj-lt"/>
              </a:rPr>
              <a:t>”</a:t>
            </a:r>
          </a:p>
          <a:p>
            <a:r>
              <a:rPr lang="en-US" dirty="0" smtClean="0">
                <a:latin typeface="+mj-lt"/>
              </a:rPr>
              <a:t>“Faculty </a:t>
            </a:r>
            <a:r>
              <a:rPr lang="en-US" dirty="0">
                <a:latin typeface="+mj-lt"/>
              </a:rPr>
              <a:t>should complete and submit course materials information to the campus bookstore. The information received from the bookstore is reviewed and used to populate the required textbooks and those that have free digital OER/ZTC materials are given the logo in the course schedule</a:t>
            </a:r>
            <a:r>
              <a:rPr lang="en-US" dirty="0" smtClean="0">
                <a:latin typeface="+mj-lt"/>
              </a:rPr>
              <a:t>.”</a:t>
            </a:r>
            <a:endParaRPr lang="en-US" dirty="0">
              <a:latin typeface="+mj-lt"/>
            </a:endParaRPr>
          </a:p>
        </p:txBody>
      </p:sp>
    </p:spTree>
    <p:extLst>
      <p:ext uri="{BB962C8B-B14F-4D97-AF65-F5344CB8AC3E}">
        <p14:creationId xmlns:p14="http://schemas.microsoft.com/office/powerpoint/2010/main" val="765702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86" y="419100"/>
            <a:ext cx="7202456" cy="1181100"/>
          </a:xfrm>
        </p:spPr>
        <p:txBody>
          <a:bodyPr>
            <a:normAutofit fontScale="90000"/>
          </a:bodyPr>
          <a:lstStyle/>
          <a:p>
            <a:r>
              <a:rPr lang="en-US" dirty="0" smtClean="0">
                <a:latin typeface="+mn-lt"/>
              </a:rPr>
              <a:t/>
            </a:r>
            <a:br>
              <a:rPr lang="en-US" dirty="0" smtClean="0">
                <a:latin typeface="+mn-lt"/>
              </a:rPr>
            </a:br>
            <a:r>
              <a:rPr lang="en-US" dirty="0">
                <a:latin typeface="+mn-lt"/>
              </a:rPr>
              <a:t/>
            </a:r>
            <a:br>
              <a:rPr lang="en-US" dirty="0">
                <a:latin typeface="+mn-lt"/>
              </a:rPr>
            </a:br>
            <a:r>
              <a:rPr lang="en-US" sz="3600" dirty="0" smtClean="0">
                <a:latin typeface="+mn-lt"/>
              </a:rPr>
              <a:t/>
            </a:r>
            <a:br>
              <a:rPr lang="en-US" sz="3600" dirty="0" smtClean="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No texts and less than $40</a:t>
            </a:r>
            <a:r>
              <a:rPr lang="mr-IN" sz="3600" dirty="0" smtClean="0">
                <a:latin typeface="+mn-lt"/>
              </a:rPr>
              <a:t>…</a:t>
            </a:r>
            <a:r>
              <a:rPr lang="en-US" sz="3600" dirty="0" smtClean="0">
                <a:latin typeface="+mn-lt"/>
              </a:rPr>
              <a:t> </a:t>
            </a:r>
            <a:endParaRPr lang="en-US" dirty="0">
              <a:latin typeface="+mn-lt"/>
            </a:endParaRPr>
          </a:p>
        </p:txBody>
      </p:sp>
      <p:sp>
        <p:nvSpPr>
          <p:cNvPr id="3" name="Text Placeholder 2"/>
          <p:cNvSpPr>
            <a:spLocks noGrp="1"/>
          </p:cNvSpPr>
          <p:nvPr>
            <p:ph type="body" idx="1"/>
          </p:nvPr>
        </p:nvSpPr>
        <p:spPr/>
        <p:txBody>
          <a:bodyPr>
            <a:normAutofit/>
          </a:bodyPr>
          <a:lstStyle/>
          <a:p>
            <a:r>
              <a:rPr lang="en-US" dirty="0">
                <a:latin typeface="+mj-lt"/>
              </a:rPr>
              <a:t>“Currently, any course which has no textbooks associated with it will be labeled ZTC. Additionally, any course which has a version of the text (</a:t>
            </a:r>
            <a:r>
              <a:rPr lang="en-US" dirty="0" err="1">
                <a:latin typeface="+mj-lt"/>
              </a:rPr>
              <a:t>ie</a:t>
            </a:r>
            <a:r>
              <a:rPr lang="en-US" dirty="0">
                <a:latin typeface="+mj-lt"/>
              </a:rPr>
              <a:t> digital) available to students for free will also be labeled </a:t>
            </a:r>
            <a:r>
              <a:rPr lang="en-US" dirty="0" smtClean="0">
                <a:latin typeface="+mj-lt"/>
              </a:rPr>
              <a:t>ZTC</a:t>
            </a:r>
            <a:r>
              <a:rPr lang="mr-IN" dirty="0" smtClean="0">
                <a:latin typeface="+mj-lt"/>
              </a:rPr>
              <a:t>…</a:t>
            </a:r>
            <a:r>
              <a:rPr lang="en-US" dirty="0" smtClean="0">
                <a:latin typeface="+mj-lt"/>
              </a:rPr>
              <a:t>”</a:t>
            </a:r>
          </a:p>
          <a:p>
            <a:r>
              <a:rPr lang="en-US" dirty="0">
                <a:latin typeface="+mj-lt"/>
              </a:rPr>
              <a:t>“Any course with less than $40 on required </a:t>
            </a:r>
            <a:r>
              <a:rPr lang="en-US" dirty="0" smtClean="0">
                <a:latin typeface="+mj-lt"/>
              </a:rPr>
              <a:t>resources.”</a:t>
            </a:r>
            <a:endParaRPr lang="en-US" dirty="0">
              <a:latin typeface="+mj-lt"/>
            </a:endParaRPr>
          </a:p>
        </p:txBody>
      </p:sp>
    </p:spTree>
    <p:extLst>
      <p:ext uri="{BB962C8B-B14F-4D97-AF65-F5344CB8AC3E}">
        <p14:creationId xmlns:p14="http://schemas.microsoft.com/office/powerpoint/2010/main" val="1364389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86" y="804520"/>
            <a:ext cx="6912314" cy="795680"/>
          </a:xfrm>
        </p:spPr>
        <p:txBody>
          <a:bodyPr>
            <a:normAutofit fontScale="90000"/>
          </a:bodyPr>
          <a:lstStyle/>
          <a:p>
            <a:r>
              <a:rPr lang="en-US" dirty="0" smtClean="0">
                <a:latin typeface="+mn-lt"/>
              </a:rPr>
              <a:t/>
            </a:r>
            <a:br>
              <a:rPr lang="en-US" dirty="0" smtClean="0">
                <a:latin typeface="+mn-lt"/>
              </a:rPr>
            </a:br>
            <a:r>
              <a:rPr lang="en-US" dirty="0">
                <a:latin typeface="+mn-lt"/>
              </a:rPr>
              <a:t/>
            </a:r>
            <a:br>
              <a:rPr lang="en-US" dirty="0">
                <a:latin typeface="+mn-lt"/>
              </a:rPr>
            </a:br>
            <a:r>
              <a:rPr lang="en-US" sz="3600" dirty="0" smtClean="0">
                <a:latin typeface="+mn-lt"/>
              </a:rPr>
              <a:t/>
            </a:r>
            <a:br>
              <a:rPr lang="en-US" sz="3600" dirty="0" smtClean="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
            </a:r>
            <a:br>
              <a:rPr lang="en-US" sz="3600" dirty="0" smtClean="0">
                <a:latin typeface="+mn-lt"/>
              </a:rPr>
            </a:br>
            <a:r>
              <a:rPr lang="en-US" sz="3600">
                <a:latin typeface="+mn-lt"/>
              </a:rPr>
              <a:t/>
            </a:r>
            <a:br>
              <a:rPr lang="en-US" sz="3600">
                <a:latin typeface="+mn-lt"/>
              </a:rPr>
            </a:br>
            <a:r>
              <a:rPr lang="en-US" sz="3600" smtClean="0">
                <a:latin typeface="+mn-lt"/>
              </a:rPr>
              <a:t>Process or criteria?</a:t>
            </a:r>
            <a:endParaRPr lang="en-US" dirty="0">
              <a:latin typeface="+mn-lt"/>
            </a:endParaRPr>
          </a:p>
        </p:txBody>
      </p:sp>
      <p:sp>
        <p:nvSpPr>
          <p:cNvPr id="3" name="Text Placeholder 2"/>
          <p:cNvSpPr>
            <a:spLocks noGrp="1"/>
          </p:cNvSpPr>
          <p:nvPr>
            <p:ph type="body" idx="1"/>
          </p:nvPr>
        </p:nvSpPr>
        <p:spPr/>
        <p:txBody>
          <a:bodyPr>
            <a:noAutofit/>
          </a:bodyPr>
          <a:lstStyle/>
          <a:p>
            <a:r>
              <a:rPr lang="en-US" sz="2800" dirty="0" smtClean="0">
                <a:latin typeface="+mj-lt"/>
              </a:rPr>
              <a:t>No actual process.</a:t>
            </a:r>
          </a:p>
          <a:p>
            <a:r>
              <a:rPr lang="en-US" sz="2800" dirty="0" smtClean="0">
                <a:latin typeface="+mj-lt"/>
              </a:rPr>
              <a:t>Self-report.</a:t>
            </a:r>
          </a:p>
          <a:p>
            <a:r>
              <a:rPr lang="en-US" sz="2800" dirty="0" smtClean="0">
                <a:latin typeface="+mj-lt"/>
              </a:rPr>
              <a:t>Information collected at the time of text selection (reported when textbook order is place).</a:t>
            </a:r>
          </a:p>
          <a:p>
            <a:r>
              <a:rPr lang="en-US" sz="2800" dirty="0" smtClean="0">
                <a:latin typeface="+mj-lt"/>
              </a:rPr>
              <a:t>Unclear what criteria, if any, are employed.</a:t>
            </a:r>
            <a:endParaRPr lang="en-US" sz="2800" dirty="0">
              <a:latin typeface="+mj-lt"/>
            </a:endParaRPr>
          </a:p>
        </p:txBody>
      </p:sp>
    </p:spTree>
    <p:extLst>
      <p:ext uri="{BB962C8B-B14F-4D97-AF65-F5344CB8AC3E}">
        <p14:creationId xmlns:p14="http://schemas.microsoft.com/office/powerpoint/2010/main" val="671313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mj-lt"/>
              </a:rPr>
              <a:t>Are courses that do not use a text marked with the no-cost designation?</a:t>
            </a:r>
          </a:p>
        </p:txBody>
      </p:sp>
      <p:sp>
        <p:nvSpPr>
          <p:cNvPr id="5" name="Text Placeholder 4"/>
          <p:cNvSpPr>
            <a:spLocks noGrp="1"/>
          </p:cNvSpPr>
          <p:nvPr>
            <p:ph type="body" idx="1"/>
          </p:nvPr>
        </p:nvSpPr>
        <p:spPr/>
        <p:txBody>
          <a:bodyPr/>
          <a:lstStyle/>
          <a:p>
            <a:r>
              <a:rPr lang="en-US" sz="3600" dirty="0" smtClean="0">
                <a:latin typeface="+mn-lt"/>
              </a:rPr>
              <a:t>No </a:t>
            </a:r>
            <a:r>
              <a:rPr lang="mr-IN" sz="3600" dirty="0" smtClean="0">
                <a:latin typeface="+mn-lt"/>
              </a:rPr>
              <a:t>–</a:t>
            </a:r>
            <a:r>
              <a:rPr lang="en-US" sz="3600" dirty="0" smtClean="0">
                <a:latin typeface="+mn-lt"/>
              </a:rPr>
              <a:t> 19</a:t>
            </a:r>
          </a:p>
          <a:p>
            <a:r>
              <a:rPr lang="en-US" sz="3600" dirty="0" smtClean="0">
                <a:latin typeface="+mn-lt"/>
              </a:rPr>
              <a:t>Practices vary </a:t>
            </a:r>
            <a:r>
              <a:rPr lang="mr-IN" sz="3600" dirty="0" smtClean="0">
                <a:latin typeface="+mn-lt"/>
              </a:rPr>
              <a:t>–</a:t>
            </a:r>
            <a:r>
              <a:rPr lang="en-US" sz="3600" dirty="0" smtClean="0">
                <a:latin typeface="+mn-lt"/>
              </a:rPr>
              <a:t> 19</a:t>
            </a:r>
          </a:p>
          <a:p>
            <a:r>
              <a:rPr lang="en-US" sz="3600" dirty="0" smtClean="0">
                <a:latin typeface="+mn-lt"/>
              </a:rPr>
              <a:t>Yes </a:t>
            </a:r>
            <a:r>
              <a:rPr lang="mr-IN" sz="3600" dirty="0" smtClean="0">
                <a:latin typeface="+mn-lt"/>
              </a:rPr>
              <a:t>–</a:t>
            </a:r>
            <a:r>
              <a:rPr lang="en-US" sz="3600" dirty="0" smtClean="0">
                <a:latin typeface="+mn-lt"/>
              </a:rPr>
              <a:t> 22</a:t>
            </a:r>
          </a:p>
          <a:p>
            <a:r>
              <a:rPr lang="en-US" sz="3600" dirty="0" smtClean="0">
                <a:latin typeface="+mn-lt"/>
              </a:rPr>
              <a:t>No response - 13</a:t>
            </a:r>
            <a:endParaRPr lang="en-US" sz="3600" dirty="0">
              <a:latin typeface="+mn-lt"/>
            </a:endParaRPr>
          </a:p>
        </p:txBody>
      </p:sp>
    </p:spTree>
    <p:extLst>
      <p:ext uri="{BB962C8B-B14F-4D97-AF65-F5344CB8AC3E}">
        <p14:creationId xmlns:p14="http://schemas.microsoft.com/office/powerpoint/2010/main" val="1846481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1710"/>
              <a:buFont typeface="Gill Sans"/>
              <a:buNone/>
            </a:pPr>
            <a:r>
              <a:rPr lang="en-US" sz="1710" b="1" dirty="0"/>
              <a:t/>
            </a:r>
            <a:br>
              <a:rPr lang="en-US" sz="1710" b="1" dirty="0"/>
            </a:br>
            <a:r>
              <a:rPr lang="en-US" sz="1710" b="1" dirty="0"/>
              <a:t/>
            </a:r>
            <a:br>
              <a:rPr lang="en-US" sz="1710" b="1" dirty="0"/>
            </a:br>
            <a:r>
              <a:rPr lang="en-US" sz="3330" b="1" dirty="0">
                <a:latin typeface="+mj-lt"/>
              </a:rPr>
              <a:t>ASCCC Resolution 13.01; Spring 2019 </a:t>
            </a:r>
            <a:r>
              <a:rPr lang="en-US" sz="1890" b="1" dirty="0"/>
              <a:t/>
            </a:r>
            <a:br>
              <a:rPr lang="en-US" sz="1890" b="1" dirty="0"/>
            </a:br>
            <a:endParaRPr sz="1890" dirty="0"/>
          </a:p>
        </p:txBody>
      </p:sp>
      <p:sp>
        <p:nvSpPr>
          <p:cNvPr id="289" name="Google Shape;289;p25"/>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fontScale="92500" lnSpcReduction="10000"/>
          </a:bodyPr>
          <a:lstStyle/>
          <a:p>
            <a:pPr marL="171446" lvl="0" indent="-171446" algn="l" rtl="0">
              <a:lnSpc>
                <a:spcPct val="100000"/>
              </a:lnSpc>
              <a:spcBef>
                <a:spcPts val="0"/>
              </a:spcBef>
              <a:spcAft>
                <a:spcPts val="0"/>
              </a:spcAft>
              <a:buSzPts val="1960"/>
              <a:buFont typeface="Arial"/>
              <a:buChar char="•"/>
            </a:pPr>
            <a:r>
              <a:rPr lang="en-US" sz="3600" b="1" dirty="0">
                <a:latin typeface="+mn-lt"/>
              </a:rPr>
              <a:t>Develop Recommendations for the Implementation of a No-Cost Designation in Course Schedules</a:t>
            </a:r>
            <a:endParaRPr sz="3600" dirty="0">
              <a:latin typeface="+mn-lt"/>
            </a:endParaRPr>
          </a:p>
          <a:p>
            <a:pPr marL="171446" lvl="0" indent="-171446" algn="l" rtl="0">
              <a:lnSpc>
                <a:spcPct val="100000"/>
              </a:lnSpc>
              <a:spcBef>
                <a:spcPts val="750"/>
              </a:spcBef>
              <a:spcAft>
                <a:spcPts val="0"/>
              </a:spcAft>
              <a:buSzPts val="1679"/>
              <a:buFont typeface="Arial"/>
              <a:buChar char="•"/>
            </a:pPr>
            <a:r>
              <a:rPr lang="en-US" sz="3600" i="1" dirty="0" smtClean="0">
                <a:latin typeface="+mn-lt"/>
              </a:rPr>
              <a:t>Resolved</a:t>
            </a:r>
            <a:r>
              <a:rPr lang="en-US" sz="3600" i="1" dirty="0">
                <a:latin typeface="+mn-lt"/>
              </a:rPr>
              <a:t>, That the ASCCC develop suggested guidelines, policies, and practices for implementation of SB 1359 (Block, 2016) no later than Spring of 2020.</a:t>
            </a:r>
            <a:endParaRPr sz="3600" dirty="0">
              <a:latin typeface="+mn-lt"/>
            </a:endParaRPr>
          </a:p>
          <a:p>
            <a:pPr marL="171446" lvl="0" indent="-64766" algn="l" rtl="0">
              <a:lnSpc>
                <a:spcPct val="100000"/>
              </a:lnSpc>
              <a:spcBef>
                <a:spcPts val="750"/>
              </a:spcBef>
              <a:spcAft>
                <a:spcPts val="0"/>
              </a:spcAft>
              <a:buSzPts val="1680"/>
              <a:buFont typeface="Arial"/>
              <a:buNone/>
            </a:pPr>
            <a:endParaRPr sz="1679" dirty="0"/>
          </a:p>
        </p:txBody>
      </p:sp>
      <p:sp>
        <p:nvSpPr>
          <p:cNvPr id="290" name="Google Shape;290;p25"/>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Title 1"/>
          <p:cNvSpPr>
            <a:spLocks noGrp="1"/>
          </p:cNvSpPr>
          <p:nvPr>
            <p:ph type="title"/>
          </p:nvPr>
        </p:nvSpPr>
        <p:spPr>
          <a:xfrm>
            <a:off x="628650" y="669925"/>
            <a:ext cx="7886700" cy="1325563"/>
          </a:xfrm>
        </p:spPr>
        <p:txBody>
          <a:bodyPr>
            <a:normAutofit fontScale="90000"/>
          </a:bodyPr>
          <a:lstStyle/>
          <a:p>
            <a:r>
              <a:rPr lang="en-US" dirty="0" smtClean="0"/>
              <a:t>Should courses with no text </a:t>
            </a:r>
            <a:r>
              <a:rPr lang="en-US" smtClean="0"/>
              <a:t>be marked with the “no-cost” designation?</a:t>
            </a:r>
            <a:endParaRPr lang="en-US"/>
          </a:p>
        </p:txBody>
      </p:sp>
      <p:sp>
        <p:nvSpPr>
          <p:cNvPr id="297" name="Google Shape;297;p26"/>
          <p:cNvSpPr txBox="1">
            <a:spLocks noGrp="1"/>
          </p:cNvSpPr>
          <p:nvPr>
            <p:ph idx="1"/>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US" sz="4000" cap="none" dirty="0">
                <a:solidFill>
                  <a:schemeClr val="lt1"/>
                </a:solidFill>
                <a:latin typeface="+mj-lt"/>
              </a:rPr>
              <a:t>Should courses with no textbook be recognized with the no-cost designation?</a:t>
            </a:r>
            <a:endParaRPr dirty="0">
              <a:latin typeface="+mj-lt"/>
            </a:endParaRPr>
          </a:p>
          <a:p>
            <a:pPr marL="0" lvl="0" indent="0" algn="l" rtl="0">
              <a:lnSpc>
                <a:spcPct val="120000"/>
              </a:lnSpc>
              <a:spcBef>
                <a:spcPts val="750"/>
              </a:spcBef>
              <a:spcAft>
                <a:spcPts val="0"/>
              </a:spcAft>
              <a:buSzPts val="4000"/>
              <a:buNone/>
            </a:pPr>
            <a:endParaRPr sz="4000" dirty="0"/>
          </a:p>
        </p:txBody>
      </p:sp>
      <p:pic>
        <p:nvPicPr>
          <p:cNvPr id="298" name="Google Shape;298;p26" descr="Decorative image."/>
          <p:cNvPicPr preferRelativeResize="0"/>
          <p:nvPr/>
        </p:nvPicPr>
        <p:blipFill rotWithShape="1">
          <a:blip r:embed="rId3">
            <a:alphaModFix/>
          </a:blip>
          <a:srcRect/>
          <a:stretch/>
        </p:blipFill>
        <p:spPr>
          <a:xfrm>
            <a:off x="0" y="2757212"/>
            <a:ext cx="9144000" cy="2488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ctrTitle"/>
          </p:nvPr>
        </p:nvSpPr>
        <p:spPr>
          <a:xfrm>
            <a:off x="1935256" y="3414104"/>
            <a:ext cx="6477804" cy="2472665"/>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lt1"/>
              </a:buClr>
              <a:buSzPts val="4800"/>
              <a:buFont typeface="Gill Sans"/>
              <a:buNone/>
            </a:pPr>
            <a:r>
              <a:rPr lang="en-US" sz="6000" dirty="0">
                <a:latin typeface="+mj-lt"/>
              </a:rPr>
              <a:t>What does SB 1359 say?</a:t>
            </a:r>
            <a:br>
              <a:rPr lang="en-US" sz="6000" dirty="0">
                <a:latin typeface="+mj-lt"/>
              </a:rPr>
            </a:br>
            <a:r>
              <a:rPr lang="en-US" sz="6000" dirty="0">
                <a:latin typeface="+mj-lt"/>
              </a:rPr>
              <a:t/>
            </a:r>
            <a:br>
              <a:rPr lang="en-US" sz="6000" dirty="0">
                <a:latin typeface="+mj-lt"/>
              </a:rPr>
            </a:br>
            <a:endParaRPr sz="6000" dirty="0">
              <a:latin typeface="+mj-lt"/>
            </a:endParaRPr>
          </a:p>
        </p:txBody>
      </p:sp>
      <p:sp>
        <p:nvSpPr>
          <p:cNvPr id="144" name="Google Shape;144;p5"/>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p>
            <a:pPr marL="0" lvl="0" indent="0" algn="l" rtl="0">
              <a:lnSpc>
                <a:spcPct val="120000"/>
              </a:lnSpc>
              <a:spcBef>
                <a:spcPts val="0"/>
              </a:spcBef>
              <a:spcAft>
                <a:spcPts val="0"/>
              </a:spcAft>
              <a:buSzPts val="135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txBox="1">
            <a:spLocks noGrp="1"/>
          </p:cNvSpPr>
          <p:nvPr>
            <p:ph type="ctrTitle" idx="4294967295"/>
          </p:nvPr>
        </p:nvSpPr>
        <p:spPr>
          <a:xfrm>
            <a:off x="1126937" y="1159064"/>
            <a:ext cx="6505752" cy="2471201"/>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chemeClr val="dk1"/>
              </a:buClr>
              <a:buSzPts val="3600"/>
              <a:buFont typeface="Gill Sans"/>
              <a:buNone/>
            </a:pPr>
            <a:r>
              <a:rPr lang="en-US" sz="4900" b="0" i="0" u="none" strike="noStrike" cap="none" dirty="0">
                <a:solidFill>
                  <a:schemeClr val="dk1"/>
                </a:solidFill>
                <a:latin typeface="+mj-lt"/>
                <a:ea typeface="Gill Sans"/>
                <a:cs typeface="Gill Sans"/>
                <a:sym typeface="Gill Sans"/>
              </a:rPr>
              <a:t>Are OER, ZTC, and no-cost being appropriately differentiated? Do they need to be?</a:t>
            </a:r>
            <a:br>
              <a:rPr lang="en-US" sz="4900" b="0" i="0" u="none" strike="noStrike" cap="none" dirty="0">
                <a:solidFill>
                  <a:schemeClr val="dk1"/>
                </a:solidFill>
                <a:latin typeface="+mj-lt"/>
                <a:ea typeface="Gill Sans"/>
                <a:cs typeface="Gill Sans"/>
                <a:sym typeface="Gill Sans"/>
              </a:rPr>
            </a:br>
            <a:r>
              <a:rPr lang="en-US" sz="4900" b="0" i="0" u="none" strike="noStrike" cap="none" dirty="0">
                <a:solidFill>
                  <a:schemeClr val="dk1"/>
                </a:solidFill>
                <a:latin typeface="+mj-lt"/>
                <a:ea typeface="Gill Sans"/>
                <a:cs typeface="Gill Sans"/>
                <a:sym typeface="Gill Sans"/>
              </a:rPr>
              <a:t/>
            </a:r>
            <a:br>
              <a:rPr lang="en-US" sz="4900" b="0" i="0" u="none" strike="noStrike" cap="none" dirty="0">
                <a:solidFill>
                  <a:schemeClr val="dk1"/>
                </a:solidFill>
                <a:latin typeface="+mj-lt"/>
                <a:ea typeface="Gill Sans"/>
                <a:cs typeface="Gill Sans"/>
                <a:sym typeface="Gill Sans"/>
              </a:rPr>
            </a:br>
            <a:r>
              <a:rPr lang="en-US" sz="3600" b="0" i="0" u="none" strike="noStrike" cap="none" dirty="0">
                <a:solidFill>
                  <a:schemeClr val="dk1"/>
                </a:solidFill>
                <a:latin typeface="Gill Sans"/>
                <a:ea typeface="Gill Sans"/>
                <a:cs typeface="Gill Sans"/>
                <a:sym typeface="Gill Sans"/>
              </a:rPr>
              <a:t/>
            </a:r>
            <a:br>
              <a:rPr lang="en-US" sz="3600" b="0" i="0" u="none" strike="noStrike" cap="none" dirty="0">
                <a:solidFill>
                  <a:schemeClr val="dk1"/>
                </a:solidFill>
                <a:latin typeface="Gill Sans"/>
                <a:ea typeface="Gill Sans"/>
                <a:cs typeface="Gill Sans"/>
                <a:sym typeface="Gill Sans"/>
              </a:rPr>
            </a:br>
            <a:r>
              <a:rPr lang="en-US" sz="3600" b="0" i="0" u="none" strike="noStrike" cap="none" dirty="0">
                <a:solidFill>
                  <a:schemeClr val="dk1"/>
                </a:solidFill>
                <a:latin typeface="Gill Sans"/>
                <a:ea typeface="Gill Sans"/>
                <a:cs typeface="Gill Sans"/>
                <a:sym typeface="Gill Sans"/>
              </a:rPr>
              <a:t/>
            </a:r>
            <a:br>
              <a:rPr lang="en-US" sz="3600" b="0" i="0" u="none" strike="noStrike" cap="none" dirty="0">
                <a:solidFill>
                  <a:schemeClr val="dk1"/>
                </a:solidFill>
                <a:latin typeface="Gill Sans"/>
                <a:ea typeface="Gill Sans"/>
                <a:cs typeface="Gill Sans"/>
                <a:sym typeface="Gill Sans"/>
              </a:rPr>
            </a:br>
            <a:r>
              <a:rPr lang="en-US" sz="3600" b="0" i="0" u="none" strike="noStrike" cap="none" dirty="0">
                <a:solidFill>
                  <a:schemeClr val="dk1"/>
                </a:solidFill>
                <a:latin typeface="Gill Sans"/>
                <a:ea typeface="Gill Sans"/>
                <a:cs typeface="Gill Sans"/>
                <a:sym typeface="Gill Sans"/>
              </a:rPr>
              <a:t/>
            </a:r>
            <a:br>
              <a:rPr lang="en-US" sz="3600" b="0" i="0" u="none" strike="noStrike" cap="none" dirty="0">
                <a:solidFill>
                  <a:schemeClr val="dk1"/>
                </a:solidFill>
                <a:latin typeface="Gill Sans"/>
                <a:ea typeface="Gill Sans"/>
                <a:cs typeface="Gill Sans"/>
                <a:sym typeface="Gill Sans"/>
              </a:rPr>
            </a:br>
            <a:endParaRPr sz="3600" b="0" i="0" u="none" strike="noStrike" cap="none" dirty="0">
              <a:solidFill>
                <a:schemeClr val="dk1"/>
              </a:solidFill>
              <a:latin typeface="Gill Sans"/>
              <a:ea typeface="Gill Sans"/>
              <a:cs typeface="Gill Sans"/>
              <a:sym typeface="Gill Sans"/>
            </a:endParaRPr>
          </a:p>
        </p:txBody>
      </p:sp>
      <p:pic>
        <p:nvPicPr>
          <p:cNvPr id="305" name="Google Shape;305;p27" descr="A guinea pig sits alongside a flower. "/>
          <p:cNvPicPr preferRelativeResize="0"/>
          <p:nvPr/>
        </p:nvPicPr>
        <p:blipFill rotWithShape="1">
          <a:blip r:embed="rId3">
            <a:alphaModFix/>
          </a:blip>
          <a:srcRect/>
          <a:stretch/>
        </p:blipFill>
        <p:spPr>
          <a:xfrm>
            <a:off x="2354457" y="4020293"/>
            <a:ext cx="4227645" cy="25133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8"/>
          <p:cNvSpPr txBox="1">
            <a:spLocks noGrp="1"/>
          </p:cNvSpPr>
          <p:nvPr>
            <p:ph type="ctrTitle"/>
          </p:nvPr>
        </p:nvSpPr>
        <p:spPr>
          <a:xfrm>
            <a:off x="1813335" y="3590262"/>
            <a:ext cx="6477803" cy="1769453"/>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lt1"/>
              </a:buClr>
              <a:buSzPts val="3959"/>
              <a:buFont typeface="Gill Sans"/>
              <a:buNone/>
            </a:pPr>
            <a:r>
              <a:rPr lang="en-US" sz="4400" dirty="0">
                <a:latin typeface="+mj-lt"/>
              </a:rPr>
              <a:t>Should practices be consistent?</a:t>
            </a:r>
            <a:r>
              <a:rPr lang="en-US" sz="3600" dirty="0">
                <a:latin typeface="+mj-lt"/>
              </a:rPr>
              <a:t/>
            </a:r>
            <a:br>
              <a:rPr lang="en-US" sz="3600" dirty="0">
                <a:latin typeface="+mj-lt"/>
              </a:rPr>
            </a:br>
            <a:r>
              <a:rPr lang="en-US" sz="3600" dirty="0">
                <a:latin typeface="+mj-lt"/>
              </a:rPr>
              <a:t/>
            </a:r>
            <a:br>
              <a:rPr lang="en-US" sz="3600" dirty="0">
                <a:latin typeface="+mj-lt"/>
              </a:rPr>
            </a:br>
            <a:endParaRPr sz="3600" dirty="0">
              <a:latin typeface="+mj-lt"/>
            </a:endParaRPr>
          </a:p>
        </p:txBody>
      </p:sp>
      <p:sp>
        <p:nvSpPr>
          <p:cNvPr id="312" name="Google Shape;312;p28"/>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p>
            <a:pPr marL="0" lvl="0" indent="0" algn="l" rtl="0">
              <a:lnSpc>
                <a:spcPct val="120000"/>
              </a:lnSpc>
              <a:spcBef>
                <a:spcPts val="0"/>
              </a:spcBef>
              <a:spcAft>
                <a:spcPts val="0"/>
              </a:spcAft>
              <a:buSzPts val="1350"/>
              <a:buNone/>
            </a:pPr>
            <a:endParaRPr/>
          </a:p>
        </p:txBody>
      </p:sp>
      <p:pic>
        <p:nvPicPr>
          <p:cNvPr id="313" name="Google Shape;313;p28" descr="A muddy pig peers over the side of its enclosure."/>
          <p:cNvPicPr preferRelativeResize="0"/>
          <p:nvPr/>
        </p:nvPicPr>
        <p:blipFill rotWithShape="1">
          <a:blip r:embed="rId3">
            <a:alphaModFix/>
          </a:blip>
          <a:srcRect/>
          <a:stretch/>
        </p:blipFill>
        <p:spPr>
          <a:xfrm>
            <a:off x="1490252" y="636965"/>
            <a:ext cx="6435627" cy="24415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2"/>
          <p:cNvSpPr txBox="1">
            <a:spLocks noGrp="1"/>
          </p:cNvSpPr>
          <p:nvPr>
            <p:ph type="ctrTitle"/>
          </p:nvPr>
        </p:nvSpPr>
        <p:spPr>
          <a:xfrm>
            <a:off x="680020" y="3233396"/>
            <a:ext cx="7611120" cy="1769453"/>
          </a:xfrm>
          <a:prstGeom prst="rect">
            <a:avLst/>
          </a:prstGeom>
          <a:noFill/>
          <a:ln>
            <a:noFill/>
          </a:ln>
        </p:spPr>
        <p:txBody>
          <a:bodyPr spcFirstLastPara="1" wrap="square" lIns="91425" tIns="45700" rIns="91425" bIns="0" anchor="b" anchorCtr="0">
            <a:normAutofit/>
          </a:bodyPr>
          <a:lstStyle/>
          <a:p>
            <a:pPr marL="0" lvl="0" indent="0" algn="l" rtl="0">
              <a:lnSpc>
                <a:spcPct val="90000"/>
              </a:lnSpc>
              <a:spcBef>
                <a:spcPts val="0"/>
              </a:spcBef>
              <a:spcAft>
                <a:spcPts val="0"/>
              </a:spcAft>
              <a:buClr>
                <a:schemeClr val="lt1"/>
              </a:buClr>
              <a:buSzPts val="5400"/>
              <a:buFont typeface="Gill Sans"/>
              <a:buNone/>
            </a:pPr>
            <a:r>
              <a:rPr lang="en-US" sz="5400" dirty="0">
                <a:latin typeface="+mj-lt"/>
              </a:rPr>
              <a:t>Conclusions?</a:t>
            </a:r>
            <a:endParaRPr sz="5400" dirty="0">
              <a:latin typeface="+mj-lt"/>
            </a:endParaRPr>
          </a:p>
        </p:txBody>
      </p:sp>
      <p:sp>
        <p:nvSpPr>
          <p:cNvPr id="341" name="Google Shape;341;p32"/>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p>
            <a:pPr marL="0" lvl="0" indent="0" algn="l" rtl="0">
              <a:lnSpc>
                <a:spcPct val="120000"/>
              </a:lnSpc>
              <a:spcBef>
                <a:spcPts val="0"/>
              </a:spcBef>
              <a:spcAft>
                <a:spcPts val="0"/>
              </a:spcAft>
              <a:buSzPts val="135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3"/>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smtClean="0">
                <a:latin typeface="+mj-lt"/>
              </a:rPr>
              <a:t>Today</a:t>
            </a:r>
            <a:r>
              <a:rPr lang="mr-IN" sz="4400" dirty="0" smtClean="0">
                <a:latin typeface="+mj-lt"/>
              </a:rPr>
              <a:t>…</a:t>
            </a:r>
            <a:endParaRPr sz="4400" dirty="0">
              <a:latin typeface="+mj-lt"/>
            </a:endParaRPr>
          </a:p>
        </p:txBody>
      </p:sp>
      <p:sp>
        <p:nvSpPr>
          <p:cNvPr id="348" name="Google Shape;348;p33"/>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171446" lvl="0" indent="-228600" algn="l" rtl="0">
              <a:lnSpc>
                <a:spcPct val="120000"/>
              </a:lnSpc>
              <a:spcBef>
                <a:spcPts val="0"/>
              </a:spcBef>
              <a:spcAft>
                <a:spcPts val="0"/>
              </a:spcAft>
              <a:buSzPts val="3600"/>
              <a:buChar char="•"/>
            </a:pPr>
            <a:r>
              <a:rPr lang="en-US" sz="3600" dirty="0" smtClean="0">
                <a:latin typeface="+mn-lt"/>
              </a:rPr>
              <a:t>Most colleges have implemented SB 1359 </a:t>
            </a:r>
            <a:r>
              <a:rPr lang="mr-IN" sz="3600" dirty="0" smtClean="0">
                <a:latin typeface="+mn-lt"/>
              </a:rPr>
              <a:t>–</a:t>
            </a:r>
            <a:r>
              <a:rPr lang="en-US" sz="3600" dirty="0" smtClean="0">
                <a:latin typeface="+mn-lt"/>
              </a:rPr>
              <a:t> but have concerns about how they are doing it.</a:t>
            </a:r>
            <a:endParaRPr dirty="0">
              <a:latin typeface="+mn-lt"/>
            </a:endParaRPr>
          </a:p>
          <a:p>
            <a:pPr marL="171446" lvl="0" indent="-228600" algn="l" rtl="0">
              <a:lnSpc>
                <a:spcPct val="120000"/>
              </a:lnSpc>
              <a:spcBef>
                <a:spcPts val="750"/>
              </a:spcBef>
              <a:spcAft>
                <a:spcPts val="0"/>
              </a:spcAft>
              <a:buSzPts val="3600"/>
              <a:buChar char="•"/>
            </a:pPr>
            <a:r>
              <a:rPr lang="en-US" sz="3600" dirty="0" smtClean="0">
                <a:latin typeface="+mn-lt"/>
              </a:rPr>
              <a:t>Clear processes are needed to ensure consistency.</a:t>
            </a:r>
            <a:endParaRPr dirty="0">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smtClean="0">
                <a:latin typeface="+mj-lt"/>
              </a:rPr>
              <a:t>Still Unclear</a:t>
            </a:r>
            <a:r>
              <a:rPr lang="mr-IN" sz="5400" dirty="0" smtClean="0">
                <a:latin typeface="+mj-lt"/>
              </a:rPr>
              <a:t>…</a:t>
            </a:r>
            <a:r>
              <a:rPr lang="en-US" sz="5400" dirty="0" smtClean="0">
                <a:latin typeface="+mj-lt"/>
              </a:rPr>
              <a:t>.</a:t>
            </a:r>
            <a:endParaRPr lang="en-US" sz="5400" dirty="0">
              <a:latin typeface="+mj-lt"/>
            </a:endParaRPr>
          </a:p>
        </p:txBody>
      </p:sp>
      <p:sp>
        <p:nvSpPr>
          <p:cNvPr id="5" name="Text Placeholder 4"/>
          <p:cNvSpPr>
            <a:spLocks noGrp="1"/>
          </p:cNvSpPr>
          <p:nvPr>
            <p:ph type="body" idx="1"/>
          </p:nvPr>
        </p:nvSpPr>
        <p:spPr/>
        <p:txBody>
          <a:bodyPr>
            <a:normAutofit/>
          </a:bodyPr>
          <a:lstStyle/>
          <a:p>
            <a:r>
              <a:rPr lang="en-US" sz="4000" dirty="0" smtClean="0">
                <a:latin typeface="+mj-lt"/>
              </a:rPr>
              <a:t>What to mark</a:t>
            </a:r>
            <a:r>
              <a:rPr lang="mr-IN" sz="4000" dirty="0" smtClean="0">
                <a:latin typeface="+mj-lt"/>
              </a:rPr>
              <a:t>…</a:t>
            </a:r>
            <a:endParaRPr lang="en-US" sz="4000" dirty="0" smtClean="0">
              <a:latin typeface="+mj-lt"/>
            </a:endParaRPr>
          </a:p>
          <a:p>
            <a:r>
              <a:rPr lang="en-US" sz="4000" dirty="0" smtClean="0">
                <a:latin typeface="+mj-lt"/>
              </a:rPr>
              <a:t>Best process for identification</a:t>
            </a:r>
            <a:r>
              <a:rPr lang="mr-IN" sz="4000" dirty="0" smtClean="0">
                <a:latin typeface="+mj-lt"/>
              </a:rPr>
              <a:t>…</a:t>
            </a:r>
            <a:endParaRPr lang="en-US" sz="4000" dirty="0">
              <a:latin typeface="+mj-lt"/>
            </a:endParaRPr>
          </a:p>
        </p:txBody>
      </p:sp>
    </p:spTree>
    <p:extLst>
      <p:ext uri="{BB962C8B-B14F-4D97-AF65-F5344CB8AC3E}">
        <p14:creationId xmlns:p14="http://schemas.microsoft.com/office/powerpoint/2010/main" val="620862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For More Information…</a:t>
            </a:r>
            <a:endParaRPr sz="4400" dirty="0">
              <a:latin typeface="+mj-lt"/>
            </a:endParaRPr>
          </a:p>
        </p:txBody>
      </p:sp>
      <p:sp>
        <p:nvSpPr>
          <p:cNvPr id="361" name="Google Shape;361;p35"/>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171446" lvl="0" indent="-228600" algn="l" rtl="0">
              <a:lnSpc>
                <a:spcPct val="110000"/>
              </a:lnSpc>
              <a:spcBef>
                <a:spcPts val="0"/>
              </a:spcBef>
              <a:spcAft>
                <a:spcPts val="0"/>
              </a:spcAft>
              <a:buSzPts val="3600"/>
              <a:buChar char="•"/>
            </a:pPr>
            <a:r>
              <a:rPr lang="en-US" dirty="0">
                <a:latin typeface="+mn-lt"/>
              </a:rPr>
              <a:t>Talk to your OER Liaison</a:t>
            </a:r>
            <a:endParaRPr dirty="0">
              <a:latin typeface="+mn-lt"/>
            </a:endParaRPr>
          </a:p>
          <a:p>
            <a:pPr marL="171446" lvl="0" indent="-228600" algn="l" rtl="0">
              <a:lnSpc>
                <a:spcPct val="110000"/>
              </a:lnSpc>
              <a:spcBef>
                <a:spcPts val="750"/>
              </a:spcBef>
              <a:spcAft>
                <a:spcPts val="0"/>
              </a:spcAft>
              <a:buSzPts val="3600"/>
              <a:buChar char="•"/>
            </a:pPr>
            <a:r>
              <a:rPr lang="en-US" dirty="0">
                <a:latin typeface="+mn-lt"/>
              </a:rPr>
              <a:t>Canvas Site - </a:t>
            </a:r>
            <a:r>
              <a:rPr lang="en-US" b="1" dirty="0" err="1">
                <a:latin typeface="+mn-lt"/>
              </a:rPr>
              <a:t>tinyurl.com</a:t>
            </a:r>
            <a:r>
              <a:rPr lang="en-US" b="1" dirty="0">
                <a:latin typeface="+mn-lt"/>
              </a:rPr>
              <a:t>/ASCCC-</a:t>
            </a:r>
            <a:r>
              <a:rPr lang="en-US" b="1" dirty="0" err="1">
                <a:latin typeface="+mn-lt"/>
              </a:rPr>
              <a:t>OpenEd</a:t>
            </a:r>
            <a:endParaRPr b="1" dirty="0">
              <a:latin typeface="+mn-lt"/>
            </a:endParaRPr>
          </a:p>
          <a:p>
            <a:pPr marL="171446" lvl="0" indent="-228600" algn="l" rtl="0">
              <a:lnSpc>
                <a:spcPct val="110000"/>
              </a:lnSpc>
              <a:spcBef>
                <a:spcPts val="750"/>
              </a:spcBef>
              <a:spcAft>
                <a:spcPts val="0"/>
              </a:spcAft>
              <a:buSzPts val="3600"/>
              <a:buChar char="•"/>
            </a:pPr>
            <a:r>
              <a:rPr lang="en-US" dirty="0" smtClean="0">
                <a:latin typeface="+mn-lt"/>
              </a:rPr>
              <a:t>Michelle </a:t>
            </a:r>
            <a:r>
              <a:rPr lang="en-US" dirty="0">
                <a:latin typeface="+mn-lt"/>
              </a:rPr>
              <a:t>Pilati - </a:t>
            </a:r>
            <a:r>
              <a:rPr lang="en-US" u="sng" dirty="0" smtClean="0">
                <a:solidFill>
                  <a:schemeClr val="hlink"/>
                </a:solidFill>
                <a:latin typeface="+mn-lt"/>
                <a:hlinkClick r:id="rId3"/>
              </a:rPr>
              <a:t>mpilati@asccc.org</a:t>
            </a:r>
            <a:endParaRPr lang="en-US" dirty="0">
              <a:latin typeface="+mn-lt"/>
            </a:endParaRPr>
          </a:p>
          <a:p>
            <a:pPr marL="171446" lvl="0" indent="-228600">
              <a:lnSpc>
                <a:spcPct val="110000"/>
              </a:lnSpc>
              <a:buSzPts val="3600"/>
            </a:pPr>
            <a:r>
              <a:rPr lang="en-US" dirty="0" smtClean="0">
                <a:latin typeface="+mn-lt"/>
              </a:rPr>
              <a:t>Suzanne </a:t>
            </a:r>
            <a:r>
              <a:rPr lang="en-US" dirty="0" err="1" smtClean="0">
                <a:latin typeface="+mn-lt"/>
              </a:rPr>
              <a:t>Wakim</a:t>
            </a:r>
            <a:r>
              <a:rPr lang="en-US" dirty="0" smtClean="0">
                <a:latin typeface="+mn-lt"/>
              </a:rPr>
              <a:t> - </a:t>
            </a:r>
            <a:r>
              <a:rPr lang="en-US" dirty="0">
                <a:latin typeface="+mn-lt"/>
                <a:hlinkClick r:id="rId4"/>
              </a:rPr>
              <a:t>wakimsu@butte.edu</a:t>
            </a:r>
            <a:endParaRPr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SB 1359 (Block, 2016)</a:t>
            </a:r>
            <a:endParaRPr dirty="0">
              <a:latin typeface="+mj-lt"/>
            </a:endParaRPr>
          </a:p>
        </p:txBody>
      </p:sp>
      <p:sp>
        <p:nvSpPr>
          <p:cNvPr id="150" name="Google Shape;150;p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171446" lvl="0" indent="-171446" algn="l" rtl="0">
              <a:lnSpc>
                <a:spcPct val="120000"/>
              </a:lnSpc>
              <a:spcBef>
                <a:spcPts val="0"/>
              </a:spcBef>
              <a:spcAft>
                <a:spcPts val="0"/>
              </a:spcAft>
              <a:buSzPts val="2400"/>
              <a:buFont typeface="Arial"/>
              <a:buChar char="•"/>
            </a:pPr>
            <a:r>
              <a:rPr lang="en-US" dirty="0">
                <a:latin typeface="+mn-lt"/>
              </a:rPr>
              <a:t>CA Education Code </a:t>
            </a:r>
            <a:r>
              <a:rPr lang="en-US" b="1" dirty="0">
                <a:latin typeface="+mn-lt"/>
              </a:rPr>
              <a:t>66406.9.</a:t>
            </a:r>
            <a:r>
              <a:rPr lang="en-US" dirty="0">
                <a:latin typeface="+mn-lt"/>
              </a:rPr>
              <a:t>  </a:t>
            </a:r>
            <a:endParaRPr dirty="0">
              <a:latin typeface="+mn-lt"/>
            </a:endParaRPr>
          </a:p>
          <a:p>
            <a:pPr marL="171446" lvl="0" indent="-171446" algn="l" rtl="0">
              <a:lnSpc>
                <a:spcPct val="100000"/>
              </a:lnSpc>
              <a:spcBef>
                <a:spcPts val="750"/>
              </a:spcBef>
              <a:spcAft>
                <a:spcPts val="0"/>
              </a:spcAft>
              <a:buSzPts val="2400"/>
              <a:buFont typeface="Arial"/>
              <a:buChar char="•"/>
            </a:pPr>
            <a:r>
              <a:rPr lang="en-US" dirty="0">
                <a:latin typeface="+mn-lt"/>
              </a:rPr>
              <a:t>(1) (A) Clearly highlight, by means that </a:t>
            </a:r>
            <a:r>
              <a:rPr lang="en-US" b="1" i="1" dirty="0">
                <a:solidFill>
                  <a:srgbClr val="FF0000"/>
                </a:solidFill>
                <a:latin typeface="+mn-lt"/>
              </a:rPr>
              <a:t>may</a:t>
            </a:r>
            <a:r>
              <a:rPr lang="en-US" dirty="0">
                <a:latin typeface="+mn-lt"/>
              </a:rPr>
              <a:t> include </a:t>
            </a:r>
            <a:r>
              <a:rPr lang="en-US" b="1" dirty="0">
                <a:latin typeface="+mn-lt"/>
              </a:rPr>
              <a:t>a symbol or logo in a conspicuous place on the online campus course schedule</a:t>
            </a:r>
            <a:r>
              <a:rPr lang="en-US" dirty="0">
                <a:latin typeface="+mn-lt"/>
              </a:rPr>
              <a:t>, the courses that </a:t>
            </a:r>
            <a:r>
              <a:rPr lang="en-US" b="1" dirty="0">
                <a:latin typeface="+mn-lt"/>
              </a:rPr>
              <a:t>exclusively use digital course materials that are free of charge to students</a:t>
            </a:r>
            <a:r>
              <a:rPr lang="en-US" dirty="0">
                <a:latin typeface="+mn-lt"/>
              </a:rPr>
              <a:t> (</a:t>
            </a:r>
            <a:r>
              <a:rPr lang="en-US" dirty="0">
                <a:solidFill>
                  <a:srgbClr val="FF0000"/>
                </a:solidFill>
                <a:latin typeface="+mn-lt"/>
              </a:rPr>
              <a:t>“no-cost”</a:t>
            </a:r>
            <a:r>
              <a:rPr lang="en-US" dirty="0">
                <a:latin typeface="+mn-lt"/>
              </a:rPr>
              <a:t>) and may have a low-cost option for print versions</a:t>
            </a:r>
            <a:r>
              <a:rPr lang="en-US" dirty="0"/>
              <a:t>.</a:t>
            </a:r>
            <a:endParaRPr dirty="0"/>
          </a:p>
          <a:p>
            <a:pPr marL="171446" lvl="0" indent="-19046" algn="l" rtl="0">
              <a:lnSpc>
                <a:spcPct val="100000"/>
              </a:lnSpc>
              <a:spcBef>
                <a:spcPts val="750"/>
              </a:spcBef>
              <a:spcAft>
                <a:spcPts val="0"/>
              </a:spcAft>
              <a:buSzPts val="2400"/>
              <a:buFont typeface="Arial"/>
              <a:buNone/>
            </a:pPr>
            <a:endParaRPr dirty="0"/>
          </a:p>
          <a:p>
            <a:pPr marL="171446" lvl="0" indent="-171446" algn="l" rtl="0">
              <a:lnSpc>
                <a:spcPct val="120000"/>
              </a:lnSpc>
              <a:spcBef>
                <a:spcPts val="750"/>
              </a:spcBef>
              <a:spcAft>
                <a:spcPts val="0"/>
              </a:spcAft>
              <a:buSzPts val="2400"/>
              <a:buNone/>
            </a:pPr>
            <a:endParaRPr b="1" dirty="0"/>
          </a:p>
          <a:p>
            <a:pPr marL="171446" lvl="0" indent="-19046" algn="l" rtl="0">
              <a:lnSpc>
                <a:spcPct val="120000"/>
              </a:lnSpc>
              <a:spcBef>
                <a:spcPts val="750"/>
              </a:spcBef>
              <a:spcAft>
                <a:spcPts val="0"/>
              </a:spcAft>
              <a:buSzPts val="2400"/>
              <a:buFont typeface="Arial"/>
              <a:buNone/>
            </a:pPr>
            <a:endParaRPr dirty="0"/>
          </a:p>
        </p:txBody>
      </p:sp>
      <p:sp>
        <p:nvSpPr>
          <p:cNvPr id="151" name="Google Shape;151;p6"/>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0" i="0" u="none" strike="noStrike" cap="none">
              <a:solidFill>
                <a:schemeClr val="dk1"/>
              </a:solidFill>
              <a:latin typeface="Gill Sans"/>
              <a:ea typeface="Gill Sans"/>
              <a:cs typeface="Gill Sans"/>
              <a:sym typeface="Gill Sans"/>
            </a:endParaRPr>
          </a:p>
        </p:txBody>
      </p:sp>
      <p:pic>
        <p:nvPicPr>
          <p:cNvPr id="152" name="Google Shape;152;p6" descr="The no-cost logo developed by the Chancellor's Office - a dollar sign with a line though it on top of an open book."/>
          <p:cNvPicPr preferRelativeResize="0"/>
          <p:nvPr/>
        </p:nvPicPr>
        <p:blipFill rotWithShape="1">
          <a:blip r:embed="rId3">
            <a:alphaModFix/>
          </a:blip>
          <a:srcRect/>
          <a:stretch/>
        </p:blipFill>
        <p:spPr>
          <a:xfrm>
            <a:off x="3740102" y="5074607"/>
            <a:ext cx="2167993" cy="15781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dirty="0">
                <a:latin typeface="+mj-lt"/>
              </a:rPr>
              <a:t>SB 1359 </a:t>
            </a:r>
            <a:r>
              <a:rPr lang="en-US" sz="4400" dirty="0" smtClean="0">
                <a:latin typeface="+mj-lt"/>
              </a:rPr>
              <a:t>(continued)</a:t>
            </a:r>
            <a:endParaRPr dirty="0">
              <a:latin typeface="+mj-lt"/>
            </a:endParaRPr>
          </a:p>
        </p:txBody>
      </p:sp>
      <p:sp>
        <p:nvSpPr>
          <p:cNvPr id="158" name="Google Shape;158;p7"/>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fontScale="92500" lnSpcReduction="20000"/>
          </a:bodyPr>
          <a:lstStyle/>
          <a:p>
            <a:pPr marL="171446" lvl="0" indent="-171446" algn="l" rtl="0">
              <a:lnSpc>
                <a:spcPct val="120000"/>
              </a:lnSpc>
              <a:spcBef>
                <a:spcPts val="0"/>
              </a:spcBef>
              <a:spcAft>
                <a:spcPts val="0"/>
              </a:spcAft>
              <a:buSzPts val="2220"/>
              <a:buFont typeface="Arial"/>
              <a:buChar char="•"/>
            </a:pPr>
            <a:r>
              <a:rPr lang="en-US" sz="2220" dirty="0">
                <a:latin typeface="+mn-lt"/>
              </a:rPr>
              <a:t>(B) The course materials described in subparagraph (A) may include OER, institutionally licensed campus library materials that all students enrolled in the course have access to use, and other properly licensed and adopted materials. </a:t>
            </a:r>
            <a:endParaRPr dirty="0">
              <a:latin typeface="+mn-lt"/>
            </a:endParaRPr>
          </a:p>
          <a:p>
            <a:pPr marL="171446" lvl="0" indent="-171446" algn="l" rtl="0">
              <a:lnSpc>
                <a:spcPct val="120000"/>
              </a:lnSpc>
              <a:spcBef>
                <a:spcPts val="750"/>
              </a:spcBef>
              <a:spcAft>
                <a:spcPts val="0"/>
              </a:spcAft>
              <a:buSzPts val="2220"/>
              <a:buFont typeface="Arial"/>
              <a:buChar char="•"/>
            </a:pPr>
            <a:r>
              <a:rPr lang="en-US" sz="2220" dirty="0">
                <a:latin typeface="+mn-lt"/>
              </a:rPr>
              <a:t>(2) Clearly communicate to students that the course materials used for the courses identified pursuant to paragraph (1) are free of charge and therefore not required to be purchased.</a:t>
            </a:r>
            <a:endParaRPr dirty="0">
              <a:latin typeface="+mn-lt"/>
            </a:endParaRPr>
          </a:p>
          <a:p>
            <a:pPr marL="171446" lvl="0" indent="-171446" algn="l" rtl="0">
              <a:lnSpc>
                <a:spcPct val="120000"/>
              </a:lnSpc>
              <a:spcBef>
                <a:spcPts val="750"/>
              </a:spcBef>
              <a:spcAft>
                <a:spcPts val="0"/>
              </a:spcAft>
              <a:buSzPts val="2220"/>
              <a:buFont typeface="Arial"/>
              <a:buChar char="•"/>
            </a:pPr>
            <a:r>
              <a:rPr lang="en-US" sz="2220" dirty="0">
                <a:latin typeface="+mn-lt"/>
              </a:rPr>
              <a:t>(c) This section shall become operative on January 1, 2018.</a:t>
            </a:r>
            <a:endParaRPr dirty="0">
              <a:latin typeface="+mn-lt"/>
            </a:endParaRPr>
          </a:p>
          <a:p>
            <a:pPr marL="171446" lvl="0" indent="-30475" algn="l" rtl="0">
              <a:lnSpc>
                <a:spcPct val="120000"/>
              </a:lnSpc>
              <a:spcBef>
                <a:spcPts val="750"/>
              </a:spcBef>
              <a:spcAft>
                <a:spcPts val="0"/>
              </a:spcAft>
              <a:buSzPts val="2220"/>
              <a:buFont typeface="Arial"/>
              <a:buNone/>
            </a:pPr>
            <a:endParaRPr sz="2220" b="1" dirty="0"/>
          </a:p>
          <a:p>
            <a:pPr marL="171446" lvl="0" indent="-30475" algn="l" rtl="0">
              <a:lnSpc>
                <a:spcPct val="120000"/>
              </a:lnSpc>
              <a:spcBef>
                <a:spcPts val="750"/>
              </a:spcBef>
              <a:spcAft>
                <a:spcPts val="0"/>
              </a:spcAft>
              <a:buSzPts val="2220"/>
              <a:buFont typeface="Arial"/>
              <a:buNone/>
            </a:pPr>
            <a:endParaRPr sz="2220" dirty="0"/>
          </a:p>
        </p:txBody>
      </p:sp>
      <p:sp>
        <p:nvSpPr>
          <p:cNvPr id="159" name="Google Shape;159;p7"/>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1088686" y="767198"/>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100"/>
              <a:buFont typeface="Gill Sans"/>
              <a:buNone/>
            </a:pPr>
            <a:r>
              <a:rPr lang="en-US" dirty="0" smtClean="0"/>
              <a:t>Example </a:t>
            </a:r>
            <a:r>
              <a:rPr lang="mr-IN" dirty="0" smtClean="0"/>
              <a:t>–</a:t>
            </a:r>
            <a:r>
              <a:rPr lang="en-US" dirty="0" smtClean="0"/>
              <a:t> No-Cost Designation Below Section Number</a:t>
            </a:r>
            <a:endParaRPr dirty="0"/>
          </a:p>
        </p:txBody>
      </p:sp>
      <p:pic>
        <p:nvPicPr>
          <p:cNvPr id="166" name="Google Shape;166;p8" descr="A screen shot from a class schedule that shows the no-cost logo just below the number associated with a no-cost section. "/>
          <p:cNvPicPr preferRelativeResize="0">
            <a:picLocks noGrp="1"/>
          </p:cNvPicPr>
          <p:nvPr>
            <p:ph type="body" idx="1"/>
          </p:nvPr>
        </p:nvPicPr>
        <p:blipFill rotWithShape="1">
          <a:blip r:embed="rId3">
            <a:alphaModFix/>
          </a:blip>
          <a:srcRect t="-5811" b="-5810"/>
          <a:stretch/>
        </p:blipFill>
        <p:spPr>
          <a:xfrm>
            <a:off x="1088686" y="2015732"/>
            <a:ext cx="7202456" cy="4039916"/>
          </a:xfrm>
          <a:prstGeom prst="rect">
            <a:avLst/>
          </a:prstGeom>
          <a:noFill/>
          <a:ln>
            <a:noFill/>
          </a:ln>
        </p:spPr>
      </p:pic>
      <p:sp>
        <p:nvSpPr>
          <p:cNvPr id="167" name="Google Shape;167;p8"/>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0" descr="A screen shot from a class schedule that shows the no-cost logo at the end of the course section information - in the final column delineating the section's attributes."/>
          <p:cNvPicPr preferRelativeResize="0"/>
          <p:nvPr/>
        </p:nvPicPr>
        <p:blipFill rotWithShape="1">
          <a:blip r:embed="rId3">
            <a:alphaModFix/>
          </a:blip>
          <a:srcRect/>
          <a:stretch/>
        </p:blipFill>
        <p:spPr>
          <a:xfrm>
            <a:off x="1434951" y="2271050"/>
            <a:ext cx="6509925" cy="3844245"/>
          </a:xfrm>
          <a:prstGeom prst="rect">
            <a:avLst/>
          </a:prstGeom>
          <a:noFill/>
          <a:ln>
            <a:noFill/>
          </a:ln>
        </p:spPr>
      </p:pic>
      <p:sp>
        <p:nvSpPr>
          <p:cNvPr id="2" name="Title 1"/>
          <p:cNvSpPr>
            <a:spLocks noGrp="1"/>
          </p:cNvSpPr>
          <p:nvPr>
            <p:ph type="title"/>
          </p:nvPr>
        </p:nvSpPr>
        <p:spPr/>
        <p:txBody>
          <a:bodyPr/>
          <a:lstStyle/>
          <a:p>
            <a:r>
              <a:rPr lang="en-US" sz="2000" dirty="0"/>
              <a:t>Example </a:t>
            </a:r>
            <a:r>
              <a:rPr lang="mr-IN" sz="2000" dirty="0"/>
              <a:t>–</a:t>
            </a:r>
            <a:r>
              <a:rPr lang="en-US" sz="2000" dirty="0"/>
              <a:t> No-Cost Designation </a:t>
            </a:r>
            <a:r>
              <a:rPr lang="mr-IN" sz="2000" dirty="0" smtClean="0"/>
              <a:t>–</a:t>
            </a:r>
            <a:r>
              <a:rPr lang="en-US" sz="2000" dirty="0" smtClean="0"/>
              <a:t> Far Right</a:t>
            </a:r>
            <a:endParaRPr lang="en-US" sz="2000" dirty="0"/>
          </a:p>
        </p:txBody>
      </p:sp>
      <p:sp>
        <p:nvSpPr>
          <p:cNvPr id="6" name="Text Placeholder 5"/>
          <p:cNvSpPr>
            <a:spLocks noGrp="1"/>
          </p:cNvSpPr>
          <p:nvPr>
            <p:ph type="body" idx="1"/>
          </p:nvPr>
        </p:nvSpPr>
        <p:spPr>
          <a:xfrm>
            <a:off x="1088686" y="2453882"/>
            <a:ext cx="7202456" cy="403991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1" descr="A screen shot from a class schedule that shows the no-cost logo in the 5th column of section attributes."/>
          <p:cNvPicPr preferRelativeResize="0"/>
          <p:nvPr/>
        </p:nvPicPr>
        <p:blipFill rotWithShape="1">
          <a:blip r:embed="rId3">
            <a:alphaModFix/>
          </a:blip>
          <a:srcRect/>
          <a:stretch/>
        </p:blipFill>
        <p:spPr>
          <a:xfrm>
            <a:off x="1452977" y="1100837"/>
            <a:ext cx="6390450" cy="5757163"/>
          </a:xfrm>
          <a:prstGeom prst="rect">
            <a:avLst/>
          </a:prstGeom>
          <a:noFill/>
          <a:ln>
            <a:noFill/>
          </a:ln>
        </p:spPr>
      </p:pic>
      <p:sp>
        <p:nvSpPr>
          <p:cNvPr id="2" name="Title 1"/>
          <p:cNvSpPr>
            <a:spLocks noGrp="1"/>
          </p:cNvSpPr>
          <p:nvPr>
            <p:ph type="title"/>
          </p:nvPr>
        </p:nvSpPr>
        <p:spPr>
          <a:xfrm>
            <a:off x="311700" y="334670"/>
            <a:ext cx="8520600" cy="763600"/>
          </a:xfrm>
        </p:spPr>
        <p:txBody>
          <a:bodyPr/>
          <a:lstStyle/>
          <a:p>
            <a:r>
              <a:rPr lang="en-US" sz="2200" dirty="0"/>
              <a:t>Example </a:t>
            </a:r>
            <a:r>
              <a:rPr lang="mr-IN" sz="2200" dirty="0"/>
              <a:t>–</a:t>
            </a:r>
            <a:r>
              <a:rPr lang="en-US" sz="2200" dirty="0"/>
              <a:t> No-Cost Designation </a:t>
            </a:r>
            <a:r>
              <a:rPr lang="mr-IN" sz="2200" dirty="0" smtClean="0"/>
              <a:t>–</a:t>
            </a:r>
            <a:r>
              <a:rPr lang="en-US" sz="2200" dirty="0" smtClean="0"/>
              <a:t> 5th Column</a:t>
            </a:r>
            <a:endParaRPr lang="en-US" sz="2200" dirty="0"/>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1255</Words>
  <Application>Microsoft Macintosh PowerPoint</Application>
  <PresentationFormat>On-screen Show (4:3)</PresentationFormat>
  <Paragraphs>171</Paragraphs>
  <Slides>45</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Calibri</vt:lpstr>
      <vt:lpstr>Gill Sans</vt:lpstr>
      <vt:lpstr>Mangal</vt:lpstr>
      <vt:lpstr>Arial</vt:lpstr>
      <vt:lpstr>Gallery</vt:lpstr>
      <vt:lpstr>Custom Design</vt:lpstr>
      <vt:lpstr>CCC "Marking" of No-Cost Course Sections - An SB 1359 Update</vt:lpstr>
      <vt:lpstr>Your Presenters</vt:lpstr>
      <vt:lpstr>Overview</vt:lpstr>
      <vt:lpstr>What does SB 1359 say?  </vt:lpstr>
      <vt:lpstr>SB 1359 (Block, 2016)</vt:lpstr>
      <vt:lpstr>SB 1359 (continued)</vt:lpstr>
      <vt:lpstr>Example – No-Cost Designation Below Section Number</vt:lpstr>
      <vt:lpstr>Example – No-Cost Designation – Far Right</vt:lpstr>
      <vt:lpstr>Example – No-Cost Designation – 5th Column</vt:lpstr>
      <vt:lpstr>Example – No-Cost and ”Low Cost OER” Designations</vt:lpstr>
      <vt:lpstr>How are we doing?</vt:lpstr>
      <vt:lpstr>2018 Fall SB 1359 Implementation Status</vt:lpstr>
      <vt:lpstr>2019 Fall SB 1359 Implementation Status - Observed</vt:lpstr>
      <vt:lpstr>2019 Fall SB 1359 Implementation Status - Reported</vt:lpstr>
      <vt:lpstr>Faculty are awesome.</vt:lpstr>
      <vt:lpstr>“Fully” Implemented?</vt:lpstr>
      <vt:lpstr>”Fully Implemented”</vt:lpstr>
      <vt:lpstr>Yes – or No – but…..</vt:lpstr>
      <vt:lpstr>Yes – or No – but are we marking all OER/ZTC sections?</vt:lpstr>
      <vt:lpstr>Yes – or No – but I think we’re missing some.</vt:lpstr>
      <vt:lpstr>Yes – or No – but the results are incomplete.</vt:lpstr>
      <vt:lpstr>So….</vt:lpstr>
      <vt:lpstr>“Fully implemented”</vt:lpstr>
      <vt:lpstr>Preliminary Data - Spring 2020</vt:lpstr>
      <vt:lpstr>Implementation of SB 1359</vt:lpstr>
      <vt:lpstr>What do we know for certain?</vt:lpstr>
      <vt:lpstr>Conspicuous </vt:lpstr>
      <vt:lpstr>What does conspicuous look like in an online schedule?</vt:lpstr>
      <vt:lpstr>Consistent with SB 1359?</vt:lpstr>
      <vt:lpstr>What are OER Liaisons concerned about?</vt:lpstr>
      <vt:lpstr>Does ZTC = No-cost (per SB 1359)?</vt:lpstr>
      <vt:lpstr>Does ZTC = No-cost (exclusively digital)?</vt:lpstr>
      <vt:lpstr>Who, what, how, and when…</vt:lpstr>
      <vt:lpstr>                What process is used to determine which course sections will be marked with the no-cost designation?  </vt:lpstr>
      <vt:lpstr>               No texts and less than $40… </vt:lpstr>
      <vt:lpstr>               Process or criteria?</vt:lpstr>
      <vt:lpstr>Are courses that do not use a text marked with the no-cost designation?</vt:lpstr>
      <vt:lpstr>  ASCCC Resolution 13.01; Spring 2019  </vt:lpstr>
      <vt:lpstr>Should courses with no text be marked with the “no-cost” designation?</vt:lpstr>
      <vt:lpstr>Are OER, ZTC, and no-cost being appropriately differentiated? Do they need to be?     </vt:lpstr>
      <vt:lpstr>Should practices be consistent?  </vt:lpstr>
      <vt:lpstr>Conclusions?</vt:lpstr>
      <vt:lpstr>Today…</vt:lpstr>
      <vt:lpstr>Still Unclear….</vt:lpstr>
      <vt:lpstr>For More Information…</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Description – to be removed</dc:title>
  <dc:creator>Katie Nash</dc:creator>
  <cp:lastModifiedBy>Michelle Pilati</cp:lastModifiedBy>
  <cp:revision>27</cp:revision>
  <dcterms:created xsi:type="dcterms:W3CDTF">2019-10-28T12:29:04Z</dcterms:created>
  <dcterms:modified xsi:type="dcterms:W3CDTF">2020-04-13T00:32:24Z</dcterms:modified>
</cp:coreProperties>
</file>