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19" roundtripDataSignature="AMtx7mhzVDuIC6WoULCwyUL0kqCa5Oruh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>
  <p:normalViewPr>
    <p:restoredLeft sz="15644"/>
    <p:restoredTop sz="94708"/>
  </p:normalViewPr>
  <p:slideViewPr>
    <p:cSldViewPr snapToGrid="0">
      <p:cViewPr varScale="1">
        <p:scale>
          <a:sx n="84" d="100"/>
          <a:sy n="84" d="100"/>
        </p:scale>
        <p:origin x="912" y="17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19" Type="http://customschemas.google.com/relationships/presentationmetadata" Target="metadata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6" name="Google Shape;86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Google Shape;87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8" name="Google Shape;158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6" name="Google Shape;166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4" name="Google Shape;174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2" name="Google Shape;182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4" name="Google Shape;94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2" name="Google Shape;102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0" name="Google Shape;110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8" name="Google Shape;118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6" name="Google Shape;126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4" name="Google Shape;134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2" name="Google Shape;142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0" name="Google Shape;150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15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15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8" name="Google Shape;18;p15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15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15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24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24"/>
          <p:cNvSpPr txBox="1">
            <a:spLocks noGrp="1"/>
          </p:cNvSpPr>
          <p:nvPr>
            <p:ph type="body" idx="1"/>
          </p:nvPr>
        </p:nvSpPr>
        <p:spPr>
          <a:xfrm rot="5400000">
            <a:off x="2309018" y="-251619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5" name="Google Shape;75;p24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24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24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25"/>
          <p:cNvSpPr txBox="1">
            <a:spLocks noGrp="1"/>
          </p:cNvSpPr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25"/>
          <p:cNvSpPr txBox="1">
            <a:spLocks noGrp="1"/>
          </p:cNvSpPr>
          <p:nvPr>
            <p:ph type="body" idx="1"/>
          </p:nvPr>
        </p:nvSpPr>
        <p:spPr>
          <a:xfrm rot="5400000">
            <a:off x="541338" y="190501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1" name="Google Shape;81;p25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25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25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16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1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4" name="Google Shape;24;p16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16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1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17"/>
          <p:cNvSpPr txBox="1"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sz="4000" b="1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17"/>
          <p:cNvSpPr txBox="1"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marL="914400" lvl="1" indent="-2286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0" name="Google Shape;30;p1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17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17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18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18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36" name="Google Shape;36;p18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37" name="Google Shape;37;p18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18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18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19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19"/>
          <p:cNvSpPr txBox="1"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3" name="Google Shape;43;p19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44" name="Google Shape;44;p19"/>
          <p:cNvSpPr txBox="1">
            <a:spLocks noGrp="1"/>
          </p:cNvSpPr>
          <p:nvPr>
            <p:ph type="body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5" name="Google Shape;45;p19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46" name="Google Shape;46;p19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19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1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20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20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20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20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2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2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2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22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22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marL="1371600" lvl="2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marL="2286000" lvl="4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marL="2743200" lvl="5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61" name="Google Shape;61;p22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62" name="Google Shape;62;p2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2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2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23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23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8" name="Google Shape;68;p23"/>
          <p:cNvSpPr txBox="1">
            <a:spLocks noGrp="1"/>
          </p:cNvSpPr>
          <p:nvPr>
            <p:ph type="body" idx="1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69" name="Google Shape;69;p23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2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2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4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14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14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14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14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2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2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2.jp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2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" name="Google Shape;89;p1" descr="Decorative image. "/>
          <p:cNvPicPr preferRelativeResize="0"/>
          <p:nvPr/>
        </p:nvPicPr>
        <p:blipFill rotWithShape="1">
          <a:blip r:embed="rId3">
            <a:alphaModFix amt="20000"/>
          </a:blip>
          <a:srcRect t="32099" r="11780" b="23703"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noFill/>
          <a:ln w="76200" cap="flat" cmpd="sng">
            <a:solidFill>
              <a:srgbClr val="31859B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90" name="Google Shape;90;p1"/>
          <p:cNvSpPr txBox="1">
            <a:spLocks noGrp="1"/>
          </p:cNvSpPr>
          <p:nvPr>
            <p:ph type="ctrTitle"/>
          </p:nvPr>
        </p:nvSpPr>
        <p:spPr>
          <a:xfrm>
            <a:off x="704313" y="935600"/>
            <a:ext cx="7772400" cy="1470000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endParaRPr sz="240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endParaRPr sz="240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endParaRPr sz="240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endParaRPr sz="240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endParaRPr sz="240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endParaRPr sz="240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endParaRPr sz="240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endParaRPr sz="240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endParaRPr sz="240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r>
              <a:rPr lang="en-US" sz="2400"/>
              <a:t>Perspectives: An Open Invitation to Cultural Anthropology, 2e</a:t>
            </a:r>
            <a:endParaRPr sz="240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endParaRPr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endParaRPr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r>
              <a:rPr lang="en-US"/>
              <a:t>Performance</a:t>
            </a:r>
            <a:br>
              <a:rPr lang="en-US"/>
            </a:br>
            <a:r>
              <a:rPr lang="en-US">
                <a:solidFill>
                  <a:srgbClr val="000000"/>
                </a:solidFill>
              </a:rPr>
              <a:t/>
            </a:r>
            <a:br>
              <a:rPr lang="en-US">
                <a:solidFill>
                  <a:srgbClr val="000000"/>
                </a:solidFill>
              </a:rPr>
            </a:br>
            <a:endParaRPr/>
          </a:p>
        </p:txBody>
      </p:sp>
      <p:sp>
        <p:nvSpPr>
          <p:cNvPr id="91" name="Google Shape;91;p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CC-BY-NC 4.0 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0" name="Google Shape;160;p10" descr="Decorative image. "/>
          <p:cNvPicPr preferRelativeResize="0"/>
          <p:nvPr/>
        </p:nvPicPr>
        <p:blipFill rotWithShape="1">
          <a:blip r:embed="rId3">
            <a:alphaModFix amt="10000"/>
          </a:blip>
          <a:srcRect/>
          <a:stretch/>
        </p:blipFill>
        <p:spPr>
          <a:xfrm>
            <a:off x="37025" y="0"/>
            <a:ext cx="9106974" cy="6843889"/>
          </a:xfrm>
          <a:prstGeom prst="rect">
            <a:avLst/>
          </a:prstGeom>
          <a:noFill/>
          <a:ln w="76200" cap="flat" cmpd="sng">
            <a:solidFill>
              <a:srgbClr val="31859B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61" name="Google Shape;161;p10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59"/>
              <a:buFont typeface="Calibri"/>
              <a:buNone/>
            </a:pPr>
            <a:r>
              <a:rPr lang="en-US" sz="3959"/>
              <a:t>Meaning Making – Entities Involved</a:t>
            </a:r>
            <a:endParaRPr sz="3959"/>
          </a:p>
        </p:txBody>
      </p:sp>
      <p:sp>
        <p:nvSpPr>
          <p:cNvPr id="162" name="Google Shape;162;p10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Three entities involved with constructing the meanings of bounded performances – author, artist(s), and audience (setting)</a:t>
            </a:r>
            <a:endParaRPr/>
          </a:p>
        </p:txBody>
      </p:sp>
      <p:sp>
        <p:nvSpPr>
          <p:cNvPr id="163" name="Google Shape;163;p10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CC-BY-NC 4.0 </a:t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Google Shape;168;p11" descr="Decorative image. "/>
          <p:cNvPicPr preferRelativeResize="0"/>
          <p:nvPr/>
        </p:nvPicPr>
        <p:blipFill rotWithShape="1">
          <a:blip r:embed="rId3">
            <a:alphaModFix amt="10000"/>
          </a:blip>
          <a:srcRect/>
          <a:stretch/>
        </p:blipFill>
        <p:spPr>
          <a:xfrm>
            <a:off x="37025" y="0"/>
            <a:ext cx="9106974" cy="6843889"/>
          </a:xfrm>
          <a:prstGeom prst="rect">
            <a:avLst/>
          </a:prstGeom>
          <a:noFill/>
          <a:ln w="76200" cap="flat" cmpd="sng">
            <a:solidFill>
              <a:srgbClr val="31859B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69" name="Google Shape;169;p11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/>
              <a:t>Meaning Making</a:t>
            </a:r>
            <a:endParaRPr/>
          </a:p>
        </p:txBody>
      </p:sp>
      <p:sp>
        <p:nvSpPr>
          <p:cNvPr id="170" name="Google Shape;170;p1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Polysemy – settings, situations, or symbols where a single form can convey many meanings </a:t>
            </a:r>
            <a:endParaRPr/>
          </a:p>
          <a:p>
            <a:pPr marL="742950" lvl="1" indent="-2857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</a:pPr>
            <a:r>
              <a:rPr lang="en-US"/>
              <a:t>artists can subvert author’s intentions, or audience may fail to understand</a:t>
            </a:r>
            <a:endParaRPr/>
          </a:p>
          <a:p>
            <a:pPr marL="342900" lvl="0" indent="-3429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Performances may be entertainment or have political or social motivations</a:t>
            </a:r>
            <a:endParaRPr/>
          </a:p>
          <a:p>
            <a:pPr marL="342900" lvl="0" indent="-1397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endParaRPr/>
          </a:p>
        </p:txBody>
      </p:sp>
      <p:sp>
        <p:nvSpPr>
          <p:cNvPr id="171" name="Google Shape;171;p1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CC-BY-NC 4.0 </a:t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6" name="Google Shape;176;p12" descr="Decorative image. "/>
          <p:cNvPicPr preferRelativeResize="0"/>
          <p:nvPr/>
        </p:nvPicPr>
        <p:blipFill rotWithShape="1">
          <a:blip r:embed="rId3">
            <a:alphaModFix amt="10000"/>
          </a:blip>
          <a:srcRect/>
          <a:stretch/>
        </p:blipFill>
        <p:spPr>
          <a:xfrm>
            <a:off x="37025" y="0"/>
            <a:ext cx="9106974" cy="6843889"/>
          </a:xfrm>
          <a:prstGeom prst="rect">
            <a:avLst/>
          </a:prstGeom>
          <a:noFill/>
          <a:ln w="76200" cap="flat" cmpd="sng">
            <a:solidFill>
              <a:srgbClr val="31859B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77" name="Google Shape;177;p12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/>
              <a:t>Recontextualized Performances</a:t>
            </a:r>
            <a:endParaRPr/>
          </a:p>
        </p:txBody>
      </p:sp>
      <p:sp>
        <p:nvSpPr>
          <p:cNvPr id="178" name="Google Shape;178;p1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Intertexuality – the connections between original and subsequent versions of text and performance</a:t>
            </a:r>
            <a:endParaRPr/>
          </a:p>
          <a:p>
            <a:pPr marL="742950" lvl="1" indent="-2857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</a:pPr>
            <a:r>
              <a:rPr lang="en-US"/>
              <a:t>Text – the source material, permanent artifact</a:t>
            </a:r>
            <a:endParaRPr/>
          </a:p>
          <a:p>
            <a:pPr marL="742950" lvl="1" indent="-2857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</a:pPr>
            <a:r>
              <a:rPr lang="en-US"/>
              <a:t>Performance – interpretation of the text, unique, unrepeatable</a:t>
            </a:r>
            <a:endParaRPr/>
          </a:p>
          <a:p>
            <a:pPr marL="342900" lvl="0" indent="-3429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The two may be explicitly linked for credibility, or inverted, creating an intertextual gap</a:t>
            </a:r>
            <a:endParaRPr/>
          </a:p>
        </p:txBody>
      </p:sp>
      <p:sp>
        <p:nvSpPr>
          <p:cNvPr id="179" name="Google Shape;179;p1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CC-BY-NC 4.0 </a:t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" name="Google Shape;184;p13" descr="Decorative image. "/>
          <p:cNvPicPr preferRelativeResize="0"/>
          <p:nvPr/>
        </p:nvPicPr>
        <p:blipFill rotWithShape="1">
          <a:blip r:embed="rId3">
            <a:alphaModFix amt="10000"/>
          </a:blip>
          <a:srcRect/>
          <a:stretch/>
        </p:blipFill>
        <p:spPr>
          <a:xfrm>
            <a:off x="37025" y="14111"/>
            <a:ext cx="9106974" cy="6843889"/>
          </a:xfrm>
          <a:prstGeom prst="rect">
            <a:avLst/>
          </a:prstGeom>
          <a:noFill/>
          <a:ln w="76200" cap="flat" cmpd="sng">
            <a:solidFill>
              <a:srgbClr val="31859B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85" name="Google Shape;185;p13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/>
              <a:t>Performance Communities</a:t>
            </a:r>
            <a:endParaRPr/>
          </a:p>
        </p:txBody>
      </p:sp>
      <p:sp>
        <p:nvSpPr>
          <p:cNvPr id="186" name="Google Shape;186;p13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342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Performance is both informed by the norms of one’s community and signals one’s membership in the community</a:t>
            </a:r>
            <a:endParaRPr/>
          </a:p>
          <a:p>
            <a:pPr marL="342900" lvl="0" indent="-342900" algn="l" rtl="0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Space (studio, dojo) in which identity is formed; “folk geography” of art form</a:t>
            </a:r>
            <a:endParaRPr/>
          </a:p>
          <a:p>
            <a:pPr marL="342900" lvl="0" indent="-342900" algn="l" rtl="0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Globalization of performance forms raises questions of authenticity and cultural appropriation </a:t>
            </a:r>
            <a:endParaRPr/>
          </a:p>
          <a:p>
            <a:pPr marL="742950" lvl="1" indent="-28575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</a:pPr>
            <a:r>
              <a:rPr lang="en-US"/>
              <a:t>Ex: Herbie Hancock and traditional Mbuti sounds</a:t>
            </a:r>
            <a:endParaRPr/>
          </a:p>
        </p:txBody>
      </p:sp>
      <p:sp>
        <p:nvSpPr>
          <p:cNvPr id="187" name="Google Shape;187;p1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CC-BY-NC 4.0 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6" name="Google Shape;96;p2" descr="Decorative image. "/>
          <p:cNvPicPr preferRelativeResize="0"/>
          <p:nvPr/>
        </p:nvPicPr>
        <p:blipFill rotWithShape="1">
          <a:blip r:embed="rId3">
            <a:alphaModFix amt="10000"/>
          </a:blip>
          <a:srcRect/>
          <a:stretch/>
        </p:blipFill>
        <p:spPr>
          <a:xfrm>
            <a:off x="37025" y="0"/>
            <a:ext cx="9106974" cy="6843889"/>
          </a:xfrm>
          <a:prstGeom prst="rect">
            <a:avLst/>
          </a:prstGeom>
          <a:noFill/>
          <a:ln w="76200" cap="flat" cmpd="sng">
            <a:solidFill>
              <a:srgbClr val="31859B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97" name="Google Shape;97;p2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/>
              <a:t>Learning Objectives</a:t>
            </a:r>
            <a:endParaRPr/>
          </a:p>
        </p:txBody>
      </p:sp>
      <p:sp>
        <p:nvSpPr>
          <p:cNvPr id="98" name="Google Shape;98;p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Cultural performances and performances of culture </a:t>
            </a:r>
            <a:endParaRPr/>
          </a:p>
          <a:p>
            <a:pPr marL="342900" lvl="0" indent="-3429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Why anthropologists study performance</a:t>
            </a:r>
            <a:endParaRPr/>
          </a:p>
          <a:p>
            <a:pPr marL="342900" lvl="0" indent="-3429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Performance and social change</a:t>
            </a:r>
            <a:endParaRPr/>
          </a:p>
          <a:p>
            <a:pPr marL="342900" lvl="0" indent="-3429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“Presentation of self”</a:t>
            </a:r>
            <a:endParaRPr/>
          </a:p>
          <a:p>
            <a:pPr marL="342900" lvl="0" indent="-3429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Performance and gender</a:t>
            </a:r>
            <a:endParaRPr/>
          </a:p>
          <a:p>
            <a:pPr marL="342900" lvl="0" indent="-3429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Using a theatrical lens to analyze social conflict</a:t>
            </a:r>
            <a:endParaRPr/>
          </a:p>
          <a:p>
            <a:pPr marL="342900" lvl="0" indent="-1397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endParaRPr/>
          </a:p>
          <a:p>
            <a:pPr marL="342900" lvl="0" indent="-1397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endParaRPr/>
          </a:p>
        </p:txBody>
      </p:sp>
      <p:sp>
        <p:nvSpPr>
          <p:cNvPr id="99" name="Google Shape;99;p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CC-BY-NC 4.0 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" name="Google Shape;104;p3" descr="Decorative image. "/>
          <p:cNvPicPr preferRelativeResize="0"/>
          <p:nvPr/>
        </p:nvPicPr>
        <p:blipFill rotWithShape="1">
          <a:blip r:embed="rId3">
            <a:alphaModFix amt="10000"/>
          </a:blip>
          <a:srcRect/>
          <a:stretch/>
        </p:blipFill>
        <p:spPr>
          <a:xfrm>
            <a:off x="0" y="14111"/>
            <a:ext cx="9106974" cy="6843889"/>
          </a:xfrm>
          <a:prstGeom prst="rect">
            <a:avLst/>
          </a:prstGeom>
          <a:noFill/>
          <a:ln w="76200" cap="flat" cmpd="sng">
            <a:solidFill>
              <a:srgbClr val="31859B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05" name="Google Shape;105;p3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/>
              <a:t>Learning Objectives (continued)</a:t>
            </a:r>
            <a:endParaRPr/>
          </a:p>
        </p:txBody>
      </p:sp>
      <p:sp>
        <p:nvSpPr>
          <p:cNvPr id="106" name="Google Shape;106;p3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Descriptive and performative utterances</a:t>
            </a:r>
            <a:endParaRPr/>
          </a:p>
          <a:p>
            <a:pPr marL="342900" lvl="0" indent="-3429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Performance and hegemony (power)</a:t>
            </a:r>
            <a:endParaRPr/>
          </a:p>
          <a:p>
            <a:pPr marL="342900" lvl="0" indent="-3429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Framing devices </a:t>
            </a:r>
            <a:endParaRPr/>
          </a:p>
          <a:p>
            <a:pPr marL="342900" lvl="0" indent="-3429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Intertextuality </a:t>
            </a:r>
            <a:endParaRPr/>
          </a:p>
        </p:txBody>
      </p:sp>
      <p:sp>
        <p:nvSpPr>
          <p:cNvPr id="107" name="Google Shape;107;p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CC-BY-NC 4.0 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" name="Google Shape;112;p4" descr="Decorative image. "/>
          <p:cNvPicPr preferRelativeResize="0"/>
          <p:nvPr/>
        </p:nvPicPr>
        <p:blipFill rotWithShape="1">
          <a:blip r:embed="rId3">
            <a:alphaModFix amt="10000"/>
          </a:blip>
          <a:srcRect/>
          <a:stretch/>
        </p:blipFill>
        <p:spPr>
          <a:xfrm>
            <a:off x="37025" y="0"/>
            <a:ext cx="9106974" cy="6843889"/>
          </a:xfrm>
          <a:prstGeom prst="rect">
            <a:avLst/>
          </a:prstGeom>
          <a:noFill/>
          <a:ln w="76200" cap="flat" cmpd="sng">
            <a:solidFill>
              <a:srgbClr val="31859B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13" name="Google Shape;113;p4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59"/>
              <a:buFont typeface="Calibri"/>
              <a:buNone/>
            </a:pPr>
            <a:r>
              <a:rPr lang="en-US" sz="3959"/>
              <a:t>Cultural Performance vs. </a:t>
            </a:r>
            <a:br>
              <a:rPr lang="en-US" sz="3959"/>
            </a:br>
            <a:r>
              <a:rPr lang="en-US" sz="3959"/>
              <a:t>Performing Culture</a:t>
            </a:r>
            <a:endParaRPr sz="3959"/>
          </a:p>
        </p:txBody>
      </p:sp>
      <p:sp>
        <p:nvSpPr>
          <p:cNvPr id="114" name="Google Shape;114;p4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Cultural performance </a:t>
            </a:r>
            <a:r>
              <a:rPr lang="en-US" i="1"/>
              <a:t>is</a:t>
            </a:r>
            <a:r>
              <a:rPr lang="en-US"/>
              <a:t> a performance </a:t>
            </a:r>
            <a:endParaRPr/>
          </a:p>
          <a:p>
            <a:pPr marL="742950" lvl="1" indent="-2857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</a:pPr>
            <a:r>
              <a:rPr lang="en-US"/>
              <a:t>an authoritative version of culture </a:t>
            </a:r>
            <a:endParaRPr/>
          </a:p>
          <a:p>
            <a:pPr marL="742950" lvl="1" indent="-2857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</a:pPr>
            <a:r>
              <a:rPr lang="en-US"/>
              <a:t>taking place at specific times and places </a:t>
            </a:r>
            <a:endParaRPr/>
          </a:p>
          <a:p>
            <a:pPr marL="742950" lvl="1" indent="-2857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</a:pPr>
            <a:r>
              <a:rPr lang="en-US"/>
              <a:t>high level of excellence demonstrated by performers</a:t>
            </a:r>
            <a:endParaRPr/>
          </a:p>
          <a:p>
            <a:pPr marL="342900" lvl="0" indent="-3429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Performing culture </a:t>
            </a:r>
            <a:endParaRPr/>
          </a:p>
          <a:p>
            <a:pPr marL="742950" lvl="1" indent="-2857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</a:pPr>
            <a:r>
              <a:rPr lang="en-US"/>
              <a:t>the ways in which our everyday words and actions are reflections of enculturation, which may be studied </a:t>
            </a:r>
            <a:r>
              <a:rPr lang="en-US" i="1"/>
              <a:t>as</a:t>
            </a:r>
            <a:r>
              <a:rPr lang="en-US"/>
              <a:t> a performance</a:t>
            </a:r>
            <a:endParaRPr/>
          </a:p>
        </p:txBody>
      </p:sp>
      <p:sp>
        <p:nvSpPr>
          <p:cNvPr id="115" name="Google Shape;115;p4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CC-BY-NC 4.0 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0" name="Google Shape;120;p5" descr="Decorative image. "/>
          <p:cNvPicPr preferRelativeResize="0"/>
          <p:nvPr/>
        </p:nvPicPr>
        <p:blipFill rotWithShape="1">
          <a:blip r:embed="rId3">
            <a:alphaModFix amt="10000"/>
          </a:blip>
          <a:srcRect/>
          <a:stretch/>
        </p:blipFill>
        <p:spPr>
          <a:xfrm>
            <a:off x="37025" y="14111"/>
            <a:ext cx="9106974" cy="6843889"/>
          </a:xfrm>
          <a:prstGeom prst="rect">
            <a:avLst/>
          </a:prstGeom>
          <a:noFill/>
          <a:ln w="76200" cap="flat" cmpd="sng">
            <a:solidFill>
              <a:srgbClr val="31859B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21" name="Google Shape;121;p5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/>
              <a:t>Presentation of Self</a:t>
            </a:r>
            <a:endParaRPr/>
          </a:p>
        </p:txBody>
      </p:sp>
      <p:sp>
        <p:nvSpPr>
          <p:cNvPr id="122" name="Google Shape;122;p5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The ways in which people manage the impressions of others (Goffman)</a:t>
            </a:r>
            <a:endParaRPr/>
          </a:p>
          <a:p>
            <a:pPr marL="342900" lvl="0" indent="-3429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Individuals act differently in different cultural contexts; not necessarily deceptive</a:t>
            </a:r>
            <a:endParaRPr/>
          </a:p>
          <a:p>
            <a:pPr marL="342900" lvl="0" indent="-3429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“Front” and “back” spaces</a:t>
            </a:r>
            <a:endParaRPr/>
          </a:p>
          <a:p>
            <a:pPr marL="342900" lvl="0" indent="-3429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A match between the “personal front” and setting (between expectation and execution) creates acceptance</a:t>
            </a:r>
            <a:endParaRPr/>
          </a:p>
        </p:txBody>
      </p:sp>
      <p:sp>
        <p:nvSpPr>
          <p:cNvPr id="123" name="Google Shape;123;p5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CC-BY-NC 4.0 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8" name="Google Shape;128;p6" descr="Decorative image. "/>
          <p:cNvPicPr preferRelativeResize="0"/>
          <p:nvPr/>
        </p:nvPicPr>
        <p:blipFill rotWithShape="1">
          <a:blip r:embed="rId3">
            <a:alphaModFix amt="10000"/>
          </a:blip>
          <a:srcRect/>
          <a:stretch/>
        </p:blipFill>
        <p:spPr>
          <a:xfrm>
            <a:off x="37025" y="14111"/>
            <a:ext cx="9106974" cy="6843889"/>
          </a:xfrm>
          <a:prstGeom prst="rect">
            <a:avLst/>
          </a:prstGeom>
          <a:noFill/>
          <a:ln w="76200" cap="flat" cmpd="sng">
            <a:solidFill>
              <a:srgbClr val="31859B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29" name="Google Shape;129;p6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/>
              <a:t>Performance of Gender</a:t>
            </a:r>
            <a:endParaRPr/>
          </a:p>
        </p:txBody>
      </p:sp>
      <p:sp>
        <p:nvSpPr>
          <p:cNvPr id="130" name="Google Shape;130;p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Gender performativity (Judith Butler) –gender as a social construct is created through individual performances of gender identity</a:t>
            </a:r>
            <a:endParaRPr/>
          </a:p>
          <a:p>
            <a:pPr marL="342900" lvl="0" indent="-3429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Patterns of behavior get culturally coded as gendered representations (“act </a:t>
            </a:r>
            <a:r>
              <a:rPr lang="en-US" i="1"/>
              <a:t>like</a:t>
            </a:r>
            <a:r>
              <a:rPr lang="en-US"/>
              <a:t> a man”)</a:t>
            </a:r>
            <a:endParaRPr/>
          </a:p>
          <a:p>
            <a:pPr marL="342900" lvl="0" indent="-3429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Even movements of the body are culturally learned and performed</a:t>
            </a:r>
            <a:endParaRPr/>
          </a:p>
        </p:txBody>
      </p:sp>
      <p:sp>
        <p:nvSpPr>
          <p:cNvPr id="131" name="Google Shape;131;p6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CC-BY-NC 4.0 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6" name="Google Shape;136;p7" descr="Decorative image. "/>
          <p:cNvPicPr preferRelativeResize="0"/>
          <p:nvPr/>
        </p:nvPicPr>
        <p:blipFill rotWithShape="1">
          <a:blip r:embed="rId3">
            <a:alphaModFix amt="10000"/>
          </a:blip>
          <a:srcRect/>
          <a:stretch/>
        </p:blipFill>
        <p:spPr>
          <a:xfrm>
            <a:off x="37025" y="0"/>
            <a:ext cx="9106974" cy="6843889"/>
          </a:xfrm>
          <a:prstGeom prst="rect">
            <a:avLst/>
          </a:prstGeom>
          <a:noFill/>
          <a:ln w="76200" cap="flat" cmpd="sng">
            <a:solidFill>
              <a:srgbClr val="31859B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37" name="Google Shape;137;p7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/>
              <a:t>Social Drama as Performance</a:t>
            </a:r>
            <a:endParaRPr/>
          </a:p>
        </p:txBody>
      </p:sp>
      <p:sp>
        <p:nvSpPr>
          <p:cNvPr id="138" name="Google Shape;138;p7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Conflict situations between individuals mirrors the action in a play (“metatheatre”)</a:t>
            </a:r>
            <a:endParaRPr/>
          </a:p>
          <a:p>
            <a:pPr marL="342900" lvl="0" indent="-3429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Four phases</a:t>
            </a:r>
            <a:endParaRPr/>
          </a:p>
          <a:p>
            <a:pPr marL="742950" lvl="1" indent="-28575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–"/>
            </a:pPr>
            <a:r>
              <a:rPr lang="en-US" sz="3200"/>
              <a:t>Breach</a:t>
            </a:r>
            <a:endParaRPr/>
          </a:p>
          <a:p>
            <a:pPr marL="742950" lvl="1" indent="-28575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–"/>
            </a:pPr>
            <a:r>
              <a:rPr lang="en-US" sz="3200"/>
              <a:t>Crisis</a:t>
            </a:r>
            <a:endParaRPr/>
          </a:p>
          <a:p>
            <a:pPr marL="742950" lvl="1" indent="-28575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–"/>
            </a:pPr>
            <a:r>
              <a:rPr lang="en-US" sz="3200"/>
              <a:t>Redress or Remedial procedures</a:t>
            </a:r>
            <a:endParaRPr/>
          </a:p>
          <a:p>
            <a:pPr marL="742950" lvl="1" indent="-28575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–"/>
            </a:pPr>
            <a:r>
              <a:rPr lang="en-US" sz="3200"/>
              <a:t>Reintegration or Schism (fracture)</a:t>
            </a:r>
            <a:endParaRPr sz="3200"/>
          </a:p>
        </p:txBody>
      </p:sp>
      <p:sp>
        <p:nvSpPr>
          <p:cNvPr id="139" name="Google Shape;139;p7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CC-BY-NC 4.0 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4" name="Google Shape;144;p8" descr="Decorative image. "/>
          <p:cNvPicPr preferRelativeResize="0"/>
          <p:nvPr/>
        </p:nvPicPr>
        <p:blipFill rotWithShape="1">
          <a:blip r:embed="rId3">
            <a:alphaModFix amt="10000"/>
          </a:blip>
          <a:srcRect/>
          <a:stretch/>
        </p:blipFill>
        <p:spPr>
          <a:xfrm>
            <a:off x="37025" y="0"/>
            <a:ext cx="9106974" cy="6843889"/>
          </a:xfrm>
          <a:prstGeom prst="rect">
            <a:avLst/>
          </a:prstGeom>
          <a:noFill/>
          <a:ln w="76200" cap="flat" cmpd="sng">
            <a:solidFill>
              <a:srgbClr val="31859B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45" name="Google Shape;145;p8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/>
              <a:t>Performativity</a:t>
            </a:r>
            <a:endParaRPr/>
          </a:p>
        </p:txBody>
      </p:sp>
      <p:sp>
        <p:nvSpPr>
          <p:cNvPr id="146" name="Google Shape;146;p8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342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Descriptive language – describes something (“The couple married.”)</a:t>
            </a:r>
            <a:endParaRPr/>
          </a:p>
          <a:p>
            <a:pPr marL="342900" lvl="0" indent="-342900" algn="l" rtl="0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Performative language – makes something happen (“I do.”)</a:t>
            </a:r>
            <a:endParaRPr/>
          </a:p>
          <a:p>
            <a:pPr marL="342900" lvl="0" indent="-342900" algn="l" rtl="0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Rituals are inherently performative – marks a social change</a:t>
            </a:r>
            <a:endParaRPr/>
          </a:p>
          <a:p>
            <a:pPr marL="342900" lvl="0" indent="-342900" algn="l" rtl="0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Political performativity can have serious consequences for social reality (supporting or resisting ideologies)</a:t>
            </a:r>
            <a:endParaRPr/>
          </a:p>
        </p:txBody>
      </p:sp>
      <p:sp>
        <p:nvSpPr>
          <p:cNvPr id="147" name="Google Shape;147;p8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CC-BY-NC 4.0 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2" name="Google Shape;152;p9" descr="Decorative image. "/>
          <p:cNvPicPr preferRelativeResize="0"/>
          <p:nvPr/>
        </p:nvPicPr>
        <p:blipFill rotWithShape="1">
          <a:blip r:embed="rId3">
            <a:alphaModFix amt="10000"/>
          </a:blip>
          <a:srcRect/>
          <a:stretch/>
        </p:blipFill>
        <p:spPr>
          <a:xfrm>
            <a:off x="37025" y="14111"/>
            <a:ext cx="9106974" cy="6843889"/>
          </a:xfrm>
          <a:prstGeom prst="rect">
            <a:avLst/>
          </a:prstGeom>
          <a:noFill/>
          <a:ln w="76200" cap="flat" cmpd="sng">
            <a:solidFill>
              <a:srgbClr val="31859B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53" name="Google Shape;153;p9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/>
              <a:t>Bounded Performances</a:t>
            </a:r>
            <a:endParaRPr/>
          </a:p>
        </p:txBody>
      </p:sp>
      <p:sp>
        <p:nvSpPr>
          <p:cNvPr id="154" name="Google Shape;154;p9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Rehearsals give performers embodied training and legitimacy; are culturally constructed</a:t>
            </a:r>
            <a:endParaRPr/>
          </a:p>
          <a:p>
            <a:pPr marL="342900" lvl="0" indent="-3429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Framing devices – signify that what follows is a performance (“Once upon a time”) </a:t>
            </a:r>
            <a:endParaRPr/>
          </a:p>
          <a:p>
            <a:pPr marL="342900" lvl="0" indent="-3429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Metacommunication – signals something about communication </a:t>
            </a:r>
            <a:endParaRPr/>
          </a:p>
          <a:p>
            <a:pPr marL="742950" lvl="1" indent="-28575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–"/>
            </a:pPr>
            <a:r>
              <a:rPr lang="en-US" sz="3200"/>
              <a:t>Special codes, figurative language, parallelism, appeal to tradition, and others</a:t>
            </a:r>
            <a:endParaRPr sz="3200"/>
          </a:p>
        </p:txBody>
      </p:sp>
      <p:sp>
        <p:nvSpPr>
          <p:cNvPr id="155" name="Google Shape;155;p9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CC-BY-NC 4.0 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536</Words>
  <Application>Microsoft Macintosh PowerPoint</Application>
  <PresentationFormat>On-screen Show (4:3)</PresentationFormat>
  <Paragraphs>88</Paragraphs>
  <Slides>13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6" baseType="lpstr">
      <vt:lpstr>Arial</vt:lpstr>
      <vt:lpstr>Calibri</vt:lpstr>
      <vt:lpstr>Office Theme</vt:lpstr>
      <vt:lpstr>         Perspectives: An Open Invitation to Cultural Anthropology, 2e   Performance  </vt:lpstr>
      <vt:lpstr>Learning Objectives</vt:lpstr>
      <vt:lpstr>Learning Objectives (continued)</vt:lpstr>
      <vt:lpstr>Cultural Performance vs.  Performing Culture</vt:lpstr>
      <vt:lpstr>Presentation of Self</vt:lpstr>
      <vt:lpstr>Performance of Gender</vt:lpstr>
      <vt:lpstr>Social Drama as Performance</vt:lpstr>
      <vt:lpstr>Performativity</vt:lpstr>
      <vt:lpstr>Bounded Performances</vt:lpstr>
      <vt:lpstr>Meaning Making – Entities Involved</vt:lpstr>
      <vt:lpstr>Meaning Making</vt:lpstr>
      <vt:lpstr>Recontextualized Performances</vt:lpstr>
      <vt:lpstr>Performance Communities</vt:lpstr>
    </vt:vector>
  </TitlesOfParts>
  <LinksUpToDate>false</LinksUpToDate>
  <SharedDoc>false</SharedDoc>
  <HyperlinksChanged>false</HyperlinksChanged>
  <AppVersion>15.0034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   Perspectives: An Open Invitation to Cultural Anthropology, 2e   Performance  </dc:title>
  <dc:creator>Laura Gonzalez</dc:creator>
  <cp:lastModifiedBy>Michelle Pilati</cp:lastModifiedBy>
  <cp:revision>1</cp:revision>
  <dcterms:created xsi:type="dcterms:W3CDTF">2019-08-25T00:07:12Z</dcterms:created>
  <dcterms:modified xsi:type="dcterms:W3CDTF">2020-06-01T17:03:35Z</dcterms:modified>
</cp:coreProperties>
</file>