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4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4"/>
    <p:restoredTop sz="94708"/>
  </p:normalViewPr>
  <p:slideViewPr>
    <p:cSldViewPr snapToGrid="0" snapToObjects="1">
      <p:cViewPr varScale="1">
        <p:scale>
          <a:sx n="84" d="100"/>
          <a:sy n="84" d="100"/>
        </p:scale>
        <p:origin x="912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18BFEF-2526-9946-A701-3A9FA134C3F3}" type="datetimeFigureOut">
              <a:rPr lang="en-US" smtClean="0"/>
              <a:t>6/1/20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8B00D6-ECD4-B64B-B2F2-4B282EB03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1388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41C241-82AE-1641-9782-3AE3BB176806}" type="datetimeFigureOut">
              <a:rPr lang="en-US" smtClean="0"/>
              <a:t>6/1/20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373B6A-5FFF-044A-9E32-6BD1384994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7745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027B8-3C76-0742-A778-B60C8BBD7391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324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8324B-9FF2-014D-93BD-D24C9EEA0D55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721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345E-1DA4-7648-B261-15F2BDA67187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469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0926F-0398-864C-B98C-B9B7F7579894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375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3D95-79D7-E344-8FFC-0F169A9A7487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078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E8F79-9514-6F42-8BA5-13B2499A0EEF}" type="datetime1">
              <a:rPr lang="en-US" smtClean="0"/>
              <a:t>6/1/20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9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B1867-2CEA-F343-B6EF-99417F900CC5}" type="datetime1">
              <a:rPr lang="en-US" smtClean="0"/>
              <a:t>6/1/20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53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71F01-3016-D540-B0FF-BDA7C1A4A3ED}" type="datetime1">
              <a:rPr lang="en-US" smtClean="0"/>
              <a:t>6/1/20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735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0FC07-F311-1D4F-972C-B86E66D3CD27}" type="datetime1">
              <a:rPr lang="en-US" smtClean="0"/>
              <a:t>6/1/20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839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D4E25-5E3E-3F4B-B6BF-A73049465AB0}" type="datetime1">
              <a:rPr lang="en-US" smtClean="0"/>
              <a:t>6/1/20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14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96DF-E4B5-7B48-B649-B245EC2C3391}" type="datetime1">
              <a:rPr lang="en-US" smtClean="0"/>
              <a:t>6/1/20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52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508C4E-A131-8148-B399-03D06C088F30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0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ecorative image."/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Gender and Sexuality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en-US" sz="4000" dirty="0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21666" y="426574"/>
            <a:ext cx="7901148" cy="9984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smtClean="0"/>
              <a:t>Perspectives: An Open Invitation to Cultural Anthropology, 2e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90612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Can We Learn from </a:t>
            </a:r>
            <a:r>
              <a:rPr lang="en-US" dirty="0"/>
              <a:t>t</a:t>
            </a:r>
            <a:r>
              <a:rPr lang="en-US" dirty="0" smtClean="0"/>
              <a:t>he Na?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Na people (from foothills of the Himalayas) have several family structures</a:t>
            </a:r>
          </a:p>
          <a:p>
            <a:r>
              <a:rPr lang="en-US" dirty="0" smtClean="0"/>
              <a:t>Some live in patrilineal households</a:t>
            </a:r>
          </a:p>
          <a:p>
            <a:r>
              <a:rPr lang="en-US" dirty="0" smtClean="0"/>
              <a:t>Some live in extended family households in which young adults “try out” relationships from other households</a:t>
            </a:r>
          </a:p>
          <a:p>
            <a:r>
              <a:rPr lang="en-US" dirty="0" smtClean="0"/>
              <a:t>They do not live together or marry officially, and children remain in the mother’s home, cared for by extended family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2790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14111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Male Dominance: Universal and Biologically Rooted?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Dominance is difficult to define and hard to study</a:t>
            </a:r>
          </a:p>
          <a:p>
            <a:r>
              <a:rPr lang="en-US" dirty="0" smtClean="0"/>
              <a:t>Small-scale cultures had gender ideologies imposed on them from colonizers</a:t>
            </a:r>
          </a:p>
          <a:p>
            <a:r>
              <a:rPr lang="en-US" dirty="0" smtClean="0"/>
              <a:t>To study status, one must study economics, power/authority, prestige, autonomy, and gender ideologies/beliefs </a:t>
            </a:r>
            <a:endParaRPr lang="mr-IN" dirty="0"/>
          </a:p>
          <a:p>
            <a:r>
              <a:rPr lang="en-US" dirty="0" smtClean="0"/>
              <a:t>The state creates patriarchy, but we have yet to find any true matriarchies in history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3509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Does Black Matriarchy Exist in Brazil?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Candomblé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Afro-Brazilian spirit possession religion centered in the state of Bahia, with female spiritual leaders</a:t>
            </a:r>
          </a:p>
          <a:p>
            <a:r>
              <a:rPr lang="en-US" dirty="0" smtClean="0"/>
              <a:t>In 1930s, anthropologist Ruth </a:t>
            </a:r>
            <a:r>
              <a:rPr lang="en-US" dirty="0" err="1" smtClean="0"/>
              <a:t>Landes</a:t>
            </a:r>
            <a:r>
              <a:rPr lang="en-US" dirty="0"/>
              <a:t> </a:t>
            </a:r>
            <a:r>
              <a:rPr lang="en-US" dirty="0" smtClean="0"/>
              <a:t>argued this was a matriarchal community in which women held all the power</a:t>
            </a:r>
            <a:endParaRPr lang="en-US" dirty="0"/>
          </a:p>
          <a:p>
            <a:r>
              <a:rPr lang="en-US" dirty="0" smtClean="0"/>
              <a:t>Her conclusions have been disputed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3398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Gender and the 2016 </a:t>
            </a:r>
            <a:br>
              <a:rPr lang="en-US" dirty="0" smtClean="0"/>
            </a:br>
            <a:r>
              <a:rPr lang="en-US" dirty="0" smtClean="0"/>
              <a:t>U.S. Presidential 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2016 </a:t>
            </a:r>
            <a:r>
              <a:rPr lang="mr-IN" dirty="0" smtClean="0"/>
              <a:t>–</a:t>
            </a:r>
            <a:r>
              <a:rPr lang="en-US" dirty="0" smtClean="0"/>
              <a:t> first female candidate to represent a political party in the U.S.: Hillary Clinton</a:t>
            </a:r>
          </a:p>
          <a:p>
            <a:r>
              <a:rPr lang="en-US" dirty="0" smtClean="0"/>
              <a:t>Author </a:t>
            </a:r>
            <a:r>
              <a:rPr lang="en-US" dirty="0" err="1" smtClean="0"/>
              <a:t>Mukhopadhyay</a:t>
            </a:r>
            <a:r>
              <a:rPr lang="en-US" dirty="0" smtClean="0"/>
              <a:t> observed</a:t>
            </a:r>
          </a:p>
          <a:p>
            <a:pPr lvl="1"/>
            <a:r>
              <a:rPr lang="en-US" dirty="0" smtClean="0"/>
              <a:t>Her opponent did not step down after evidence of inappropriate non-consensual sexual behavior</a:t>
            </a:r>
          </a:p>
          <a:p>
            <a:pPr lvl="1"/>
            <a:r>
              <a:rPr lang="en-US" dirty="0" smtClean="0"/>
              <a:t>Double standard for criteria: as a woman, she was scrutinized for “likeability,” “warmth”</a:t>
            </a:r>
          </a:p>
          <a:p>
            <a:pPr lvl="1"/>
            <a:r>
              <a:rPr lang="en-US" dirty="0" smtClean="0"/>
              <a:t>She represented the intersection of change in the U.S. and drew hate from those afraid of changing demographics and social realities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3657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Heteronormativity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Heteronormativity</a:t>
            </a:r>
            <a:r>
              <a:rPr lang="en-US" dirty="0" smtClean="0"/>
              <a:t> (Foucault) </a:t>
            </a:r>
            <a:r>
              <a:rPr lang="mr-IN" dirty="0" smtClean="0"/>
              <a:t>–</a:t>
            </a:r>
            <a:r>
              <a:rPr lang="en-US" dirty="0" smtClean="0"/>
              <a:t> often-unnoticed system of rights and privileges that accompany normative sexual choices and family formation (also </a:t>
            </a:r>
            <a:r>
              <a:rPr lang="en-US" dirty="0" err="1" smtClean="0"/>
              <a:t>Cisnormativity</a:t>
            </a:r>
            <a:r>
              <a:rPr lang="en-US" dirty="0" smtClean="0"/>
              <a:t>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3006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Transgender Identity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Transgender people are those who experience their gender identity as different from their assigned sex at birth, and who may or may not transition socially or physically </a:t>
            </a:r>
          </a:p>
          <a:p>
            <a:pPr lvl="1"/>
            <a:r>
              <a:rPr lang="en-US" dirty="0"/>
              <a:t>A transgender (or non-binary, gender fluid or genderqueer) identity does not dictate sexuality, only gender identity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4528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4111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Sexuality Outside the U.S.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Labels are culturally specific, and not all cultures share our understanding of terms like “lesbian” or “gay”</a:t>
            </a:r>
          </a:p>
          <a:p>
            <a:r>
              <a:rPr lang="en-US" dirty="0" smtClean="0"/>
              <a:t>In many cultures, same-sex sexual behavior is a behavior and not an identity</a:t>
            </a:r>
          </a:p>
          <a:p>
            <a:r>
              <a:rPr lang="en-US" dirty="0" smtClean="0"/>
              <a:t>Examples</a:t>
            </a:r>
          </a:p>
          <a:p>
            <a:pPr lvl="1"/>
            <a:r>
              <a:rPr lang="en-US" dirty="0" smtClean="0"/>
              <a:t>Toms and Dees in Thailand</a:t>
            </a:r>
          </a:p>
          <a:p>
            <a:pPr lvl="1"/>
            <a:r>
              <a:rPr lang="en-US" dirty="0" smtClean="0"/>
              <a:t>Lalas and </a:t>
            </a:r>
            <a:r>
              <a:rPr lang="en-US" dirty="0" err="1" smtClean="0"/>
              <a:t>Tongzhi</a:t>
            </a:r>
            <a:r>
              <a:rPr lang="en-US" dirty="0" smtClean="0"/>
              <a:t> in China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6451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Women in Anthropology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Women more likely than men to bring families when conducting fieldwork</a:t>
            </a:r>
          </a:p>
          <a:p>
            <a:r>
              <a:rPr lang="en-US" dirty="0" smtClean="0"/>
              <a:t>Discrepancies remain between male and female anthropology professors in rank, job status, and publication rates</a:t>
            </a:r>
          </a:p>
          <a:p>
            <a:r>
              <a:rPr lang="en-US" dirty="0" smtClean="0"/>
              <a:t>Gender studies now encompassing masculinity studies </a:t>
            </a:r>
            <a:r>
              <a:rPr lang="mr-IN" dirty="0" smtClean="0"/>
              <a:t>–</a:t>
            </a:r>
            <a:r>
              <a:rPr lang="en-US" dirty="0" smtClean="0"/>
              <a:t> how boys and men learn to perform manhood; reinforces culture of violent masculinity in U.S.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926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16075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culture shapes sex, gender, and sexuality</a:t>
            </a:r>
          </a:p>
          <a:p>
            <a:r>
              <a:rPr lang="en-US" dirty="0" smtClean="0"/>
              <a:t>How gender and sexuality organize and structure society</a:t>
            </a:r>
          </a:p>
          <a:p>
            <a:r>
              <a:rPr lang="en-US" dirty="0" smtClean="0"/>
              <a:t>The range of gender and sexual identities across cultures</a:t>
            </a:r>
          </a:p>
          <a:p>
            <a:r>
              <a:rPr lang="en-US" dirty="0"/>
              <a:t>Cultural “origin” </a:t>
            </a:r>
            <a:r>
              <a:rPr lang="en-US" dirty="0" smtClean="0"/>
              <a:t>stories</a:t>
            </a:r>
          </a:p>
          <a:p>
            <a:r>
              <a:rPr lang="en-US" dirty="0" smtClean="0"/>
              <a:t>How anthropology is affected by gender norms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332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Gender Ideologies, </a:t>
            </a:r>
            <a:br>
              <a:rPr lang="en-US" dirty="0" smtClean="0"/>
            </a:br>
            <a:r>
              <a:rPr lang="en-US" dirty="0" smtClean="0"/>
              <a:t>Biology, and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Gender ideologies change throughout time and vary widely </a:t>
            </a:r>
          </a:p>
          <a:p>
            <a:r>
              <a:rPr lang="en-US" dirty="0" smtClean="0"/>
              <a:t>In 19</a:t>
            </a:r>
            <a:r>
              <a:rPr lang="en-US" baseline="30000" dirty="0" smtClean="0"/>
              <a:t>th</a:t>
            </a:r>
            <a:r>
              <a:rPr lang="en-US" dirty="0" smtClean="0"/>
              <a:t> and to mid-20</a:t>
            </a:r>
            <a:r>
              <a:rPr lang="en-US" baseline="30000" dirty="0" smtClean="0"/>
              <a:t>th</a:t>
            </a:r>
            <a:r>
              <a:rPr lang="en-US" dirty="0" smtClean="0"/>
              <a:t> century U.S., gender ideologies were based on biological determinism </a:t>
            </a:r>
            <a:endParaRPr lang="mr-IN" dirty="0"/>
          </a:p>
          <a:p>
            <a:pPr lvl="1"/>
            <a:r>
              <a:rPr lang="en-US" dirty="0"/>
              <a:t>M</a:t>
            </a:r>
            <a:r>
              <a:rPr lang="en-US" dirty="0" smtClean="0"/>
              <a:t>ales and females were born fundamentally different </a:t>
            </a:r>
            <a:endParaRPr lang="en-US" dirty="0"/>
          </a:p>
          <a:p>
            <a:pPr lvl="1"/>
            <a:r>
              <a:rPr lang="en-US" dirty="0" smtClean="0"/>
              <a:t>“</a:t>
            </a:r>
            <a:r>
              <a:rPr lang="en-US" dirty="0"/>
              <a:t>N</a:t>
            </a:r>
            <a:r>
              <a:rPr lang="en-US" dirty="0" smtClean="0"/>
              <a:t>aturally” attracted to one another</a:t>
            </a:r>
          </a:p>
          <a:p>
            <a:pPr lvl="1"/>
            <a:r>
              <a:rPr lang="en-US" dirty="0"/>
              <a:t>W</a:t>
            </a:r>
            <a:r>
              <a:rPr lang="en-US" dirty="0" smtClean="0"/>
              <a:t>omen’s sex drive was less developed and reproductively oriented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885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Sex Vs Gender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Sex is biological</a:t>
            </a:r>
          </a:p>
          <a:p>
            <a:r>
              <a:rPr lang="en-US" dirty="0" smtClean="0"/>
              <a:t>Gender is a set of culturally-invented expectations</a:t>
            </a:r>
          </a:p>
          <a:p>
            <a:r>
              <a:rPr lang="en-US" dirty="0" smtClean="0"/>
              <a:t>Gender is not a binary model, but fluid and flexible</a:t>
            </a:r>
          </a:p>
          <a:p>
            <a:r>
              <a:rPr lang="en-US" dirty="0" smtClean="0"/>
              <a:t>Third gender roles include </a:t>
            </a:r>
            <a:r>
              <a:rPr lang="en-US" i="1" dirty="0" smtClean="0"/>
              <a:t>two-spirit </a:t>
            </a:r>
            <a:r>
              <a:rPr lang="en-US" dirty="0" smtClean="0"/>
              <a:t>people (Native American) and </a:t>
            </a:r>
            <a:r>
              <a:rPr lang="en-US" i="1" dirty="0" err="1" smtClean="0"/>
              <a:t>hijras</a:t>
            </a:r>
            <a:r>
              <a:rPr lang="en-US" dirty="0" smtClean="0"/>
              <a:t> (India)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76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Emergence of Public (Male) vs. Domestic (Female) Spheres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large, stratified societies, men dominate the public sphere while women are associated with the domestic sphere </a:t>
            </a:r>
          </a:p>
          <a:p>
            <a:r>
              <a:rPr lang="en-US" dirty="0" smtClean="0"/>
              <a:t>Emphasizes social separation between males and females and males’ control over females</a:t>
            </a:r>
          </a:p>
          <a:p>
            <a:pPr lvl="1"/>
            <a:r>
              <a:rPr lang="en-US" dirty="0" smtClean="0"/>
              <a:t>“</a:t>
            </a:r>
            <a:r>
              <a:rPr lang="en-US" dirty="0"/>
              <a:t>H</a:t>
            </a:r>
            <a:r>
              <a:rPr lang="en-US" dirty="0" smtClean="0"/>
              <a:t>onor killings” </a:t>
            </a:r>
            <a:r>
              <a:rPr lang="mr-IN" dirty="0" smtClean="0"/>
              <a:t>–</a:t>
            </a:r>
            <a:r>
              <a:rPr lang="en-US" dirty="0" smtClean="0"/>
              <a:t>girls or women are killed if suspicions of dishonorable sexual behaviors arise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667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Alternate Models of Gender: Complementary and Fluid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societies other than stratified, large-scale patriarchal </a:t>
            </a:r>
            <a:r>
              <a:rPr lang="en-US" dirty="0"/>
              <a:t>o</a:t>
            </a:r>
            <a:r>
              <a:rPr lang="en-US" dirty="0" smtClean="0"/>
              <a:t>nes, gender may be more equal, non-binary, and fluid</a:t>
            </a:r>
          </a:p>
          <a:p>
            <a:r>
              <a:rPr lang="en-US" dirty="0" smtClean="0"/>
              <a:t>Married couples may work in complementary dyads, such as among the </a:t>
            </a:r>
            <a:r>
              <a:rPr lang="en-US" dirty="0" err="1" smtClean="0"/>
              <a:t>Lahu</a:t>
            </a:r>
            <a:r>
              <a:rPr lang="en-US" dirty="0" smtClean="0"/>
              <a:t> and Na people of SW China and Thailand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4070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Hunting Way of Life </a:t>
            </a:r>
            <a:br>
              <a:rPr lang="en-US" dirty="0" smtClean="0"/>
            </a:br>
            <a:r>
              <a:rPr lang="en-US" dirty="0" smtClean="0"/>
              <a:t>“Molds Man” (and Woman)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Starting in 1960s, most popular hypothesis for male dominance focused on our primate heritage and “Man the Hunter” </a:t>
            </a:r>
          </a:p>
          <a:p>
            <a:r>
              <a:rPr lang="en-US" dirty="0" smtClean="0"/>
              <a:t>Stereotypes about the differences between women and men arose from this “creation” story, connected to gender roles of 1950s</a:t>
            </a:r>
          </a:p>
          <a:p>
            <a:r>
              <a:rPr lang="en-US" dirty="0" smtClean="0"/>
              <a:t>A legitimizing ideology </a:t>
            </a:r>
            <a:r>
              <a:rPr lang="mr-IN" dirty="0" smtClean="0"/>
              <a:t>–</a:t>
            </a:r>
            <a:r>
              <a:rPr lang="en-US" dirty="0" smtClean="0"/>
              <a:t> a belief system developed by those in power to rationalize and perpetuate systems of inequality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5575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14111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“Hunting Way of Life”: </a:t>
            </a:r>
            <a:br>
              <a:rPr lang="en-US" dirty="0" smtClean="0"/>
            </a:br>
            <a:r>
              <a:rPr lang="en-US" dirty="0" smtClean="0"/>
              <a:t>Replacing Stories with Reality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Primate groups are not all patrifocal</a:t>
            </a:r>
          </a:p>
          <a:p>
            <a:r>
              <a:rPr lang="en-US" dirty="0" smtClean="0"/>
              <a:t>Gathered food, not hunting, was the most stable means of subsistence </a:t>
            </a:r>
            <a:endParaRPr lang="en-US" dirty="0"/>
          </a:p>
          <a:p>
            <a:r>
              <a:rPr lang="en-US" dirty="0" smtClean="0"/>
              <a:t>Females have not been economically dependent throughout human history</a:t>
            </a:r>
          </a:p>
          <a:p>
            <a:r>
              <a:rPr lang="en-US" dirty="0" smtClean="0"/>
              <a:t>Pregnancy is not as debilitating as considered to be in Western world; reciprocity helps with childcare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7026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Family and Marriage: A Cultural Construct and Social Invention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Beyond biological reality of biological mother and father, culture defines the family</a:t>
            </a:r>
          </a:p>
          <a:p>
            <a:r>
              <a:rPr lang="en-US" dirty="0" smtClean="0"/>
              <a:t>Kinship is a set of social roles, legal relationships, meaning and expectations </a:t>
            </a:r>
          </a:p>
          <a:p>
            <a:r>
              <a:rPr lang="en-US" dirty="0" smtClean="0"/>
              <a:t>Societal regulation of relationships and who “owns” children </a:t>
            </a:r>
            <a:r>
              <a:rPr lang="mr-IN" dirty="0" smtClean="0"/>
              <a:t>–</a:t>
            </a:r>
            <a:r>
              <a:rPr lang="en-US" dirty="0" smtClean="0"/>
              <a:t> main reasons for marriage</a:t>
            </a:r>
          </a:p>
          <a:p>
            <a:r>
              <a:rPr lang="en-US" dirty="0" smtClean="0"/>
              <a:t>Marriages based on free choice and romantic love are relatively recent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2888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4545</TotalTime>
  <Words>901</Words>
  <Application>Microsoft Macintosh PowerPoint</Application>
  <PresentationFormat>On-screen Show (4:3)</PresentationFormat>
  <Paragraphs>92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Mangal</vt:lpstr>
      <vt:lpstr>Office Theme</vt:lpstr>
      <vt:lpstr>Gender and Sexuality</vt:lpstr>
      <vt:lpstr>Learning Objectives</vt:lpstr>
      <vt:lpstr>Gender Ideologies,  Biology, and Culture</vt:lpstr>
      <vt:lpstr>Sex Vs Gender</vt:lpstr>
      <vt:lpstr>Emergence of Public (Male) vs. Domestic (Female) Spheres</vt:lpstr>
      <vt:lpstr>Alternate Models of Gender: Complementary and Fluid</vt:lpstr>
      <vt:lpstr>The Hunting Way of Life  “Molds Man” (and Woman)</vt:lpstr>
      <vt:lpstr>The “Hunting Way of Life”:  Replacing Stories with Reality</vt:lpstr>
      <vt:lpstr>Family and Marriage: A Cultural Construct and Social Invention</vt:lpstr>
      <vt:lpstr>What Can We Learn from the Na?</vt:lpstr>
      <vt:lpstr>Male Dominance: Universal and Biologically Rooted?</vt:lpstr>
      <vt:lpstr>Does Black Matriarchy Exist in Brazil?</vt:lpstr>
      <vt:lpstr>Gender and the 2016  U.S. Presidential Election</vt:lpstr>
      <vt:lpstr>Heteronormativity </vt:lpstr>
      <vt:lpstr>Transgender Identity</vt:lpstr>
      <vt:lpstr>Sexuality Outside the U.S. </vt:lpstr>
      <vt:lpstr>Women in Anthropology</vt:lpstr>
    </vt:vector>
  </TitlesOfParts>
  <Company/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Perspectives: An Open Invitation to Cultural Anthropology, 2e</dc:title>
  <dc:creator>Laura Gonzalez</dc:creator>
  <cp:lastModifiedBy>Michelle Pilati</cp:lastModifiedBy>
  <cp:revision>48</cp:revision>
  <dcterms:created xsi:type="dcterms:W3CDTF">2019-08-25T00:07:12Z</dcterms:created>
  <dcterms:modified xsi:type="dcterms:W3CDTF">2020-06-01T17:01:44Z</dcterms:modified>
</cp:coreProperties>
</file>