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comments/comment2.xml" ContentType="application/vnd.openxmlformats-officedocument.presentationml.comments+xml"/>
  <Override PartName="/ppt/notesSlides/notesSlide3.xml" ContentType="application/vnd.openxmlformats-officedocument.presentationml.notesSlide+xml"/>
  <Override PartName="/ppt/comments/comment3.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handoutMasterIdLst>
    <p:handoutMasterId r:id="rId18"/>
  </p:handoutMasterIdLst>
  <p:sldIdLst>
    <p:sldId id="257" r:id="rId2"/>
    <p:sldId id="258" r:id="rId3"/>
    <p:sldId id="260" r:id="rId4"/>
    <p:sldId id="261" r:id="rId5"/>
    <p:sldId id="274" r:id="rId6"/>
    <p:sldId id="271" r:id="rId7"/>
    <p:sldId id="27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508"/>
    <p:restoredTop sz="94637"/>
  </p:normalViewPr>
  <p:slideViewPr>
    <p:cSldViewPr snapToGrid="0" snapToObjects="1">
      <p:cViewPr varScale="1">
        <p:scale>
          <a:sx n="74" d="100"/>
          <a:sy n="74" d="100"/>
        </p:scale>
        <p:origin x="168" y="712"/>
      </p:cViewPr>
      <p:guideLst>
        <p:guide orient="horz" pos="2160"/>
        <p:guide pos="2880"/>
      </p:guideLst>
    </p:cSldViewPr>
  </p:slideViewPr>
  <p:notesTextViewPr>
    <p:cViewPr>
      <p:scale>
        <a:sx n="100" d="100"/>
        <a:sy n="100" d="100"/>
      </p:scale>
      <p:origin x="0" y="-144"/>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commentAuthors" Target="commentAuthor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04-13T09:30:51.281" idx="1">
    <p:pos x="10" y="10"/>
    <p:text>A kinship diagram uses shapes and lines to create a visual image of the social organization of a family. It is read starting with the box, or "Ego," the person whose lineage is being described. The matrilineage diagram shows how "Ego" reckons  their family's descent through their mother's family (mother, mother's sister, and mother's brother). The head of this matrilineage is the female grandparent.</p:text>
    <p:extLst>
      <p:ext uri="{C676402C-5697-4E1C-873F-D02D1690AC5C}">
        <p15:threadingInfo xmlns:p15="http://schemas.microsoft.com/office/powerpoint/2012/main" timeZoneBias="4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0-04-13T09:43:12.774" idx="2">
    <p:pos x="10" y="10"/>
    <p:text>A kinship diagram uses shapes and lines to create a visual image of the social organization of a family. It is read starting with the box, or "Ego," the person whose lineage is being described. The patrilineage diagram shows how "Ego" reckons  their family's descent through their father's family (father, father's sister, and father's brother). The head of this patrilineage is the male grandparent.</p:text>
    <p:extLst>
      <p:ext uri="{C676402C-5697-4E1C-873F-D02D1690AC5C}">
        <p15:threadingInfo xmlns:p15="http://schemas.microsoft.com/office/powerpoint/2012/main" timeZoneBias="4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0-04-13T09:44:54.493" idx="3">
    <p:pos x="10" y="10"/>
    <p:text>A kinship diagram uses shapes and lines to create a visual image of the social organization of a family. It is read starting with the box, or "Ego," the person whose lineage is being described. The bilateral diagram shows how "Ego" reckons their family's descent through both their mother's and father's families. In bilateral family organization, kinship is descended from both sets of grandparents. </p:text>
    <p:extLst>
      <p:ext uri="{C676402C-5697-4E1C-873F-D02D1690AC5C}">
        <p15:threadingInfo xmlns:p15="http://schemas.microsoft.com/office/powerpoint/2012/main" timeZoneBias="4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BDFE6CA-8DB8-534A-988C-0574DC8C5462}" type="datetimeFigureOut">
              <a:rPr lang="en-US" smtClean="0"/>
              <a:t>6/1/20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4750A07-5EB7-4947-B861-CF46965F7614}" type="slidenum">
              <a:rPr lang="en-US" smtClean="0"/>
              <a:t>‹#›</a:t>
            </a:fld>
            <a:endParaRPr lang="en-US"/>
          </a:p>
        </p:txBody>
      </p:sp>
    </p:spTree>
    <p:extLst>
      <p:ext uri="{BB962C8B-B14F-4D97-AF65-F5344CB8AC3E}">
        <p14:creationId xmlns:p14="http://schemas.microsoft.com/office/powerpoint/2010/main" val="31934664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B3C6AF-C79E-9940-96B7-421A27F3C959}" type="datetimeFigureOut">
              <a:rPr lang="en-US" smtClean="0"/>
              <a:t>6/1/20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10D274-09BB-FC4B-A50C-D2018A99EAE2}" type="slidenum">
              <a:rPr lang="en-US" smtClean="0"/>
              <a:t>‹#›</a:t>
            </a:fld>
            <a:endParaRPr lang="en-US"/>
          </a:p>
        </p:txBody>
      </p:sp>
    </p:spTree>
    <p:extLst>
      <p:ext uri="{BB962C8B-B14F-4D97-AF65-F5344CB8AC3E}">
        <p14:creationId xmlns:p14="http://schemas.microsoft.com/office/powerpoint/2010/main" val="131291551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kinship diagram uses shapes and lines to create a visual image of the social organization of a family. It is read starting with the box, or "Ego," </a:t>
            </a:r>
            <a:r>
              <a:rPr lang="en-US" dirty="0" smtClean="0"/>
              <a:t>of the </a:t>
            </a:r>
            <a:r>
              <a:rPr lang="en-US" dirty="0" smtClean="0"/>
              <a:t>person whose lineage is being described. The </a:t>
            </a:r>
            <a:r>
              <a:rPr lang="en-US" dirty="0" err="1" smtClean="0"/>
              <a:t>matrilineage</a:t>
            </a:r>
            <a:r>
              <a:rPr lang="en-US" dirty="0" smtClean="0"/>
              <a:t> diagram shows how "Ego" reckons  their family's descent through their mother's family (mother, mother's sister, and mother's brother). The head of this </a:t>
            </a:r>
            <a:r>
              <a:rPr lang="en-US" dirty="0" err="1" smtClean="0"/>
              <a:t>matrilineage</a:t>
            </a:r>
            <a:r>
              <a:rPr lang="en-US" dirty="0" smtClean="0"/>
              <a:t> is the female grandparent.</a:t>
            </a:r>
            <a:endParaRPr lang="en-US" dirty="0"/>
          </a:p>
        </p:txBody>
      </p:sp>
      <p:sp>
        <p:nvSpPr>
          <p:cNvPr id="4" name="Slide Number Placeholder 3"/>
          <p:cNvSpPr>
            <a:spLocks noGrp="1"/>
          </p:cNvSpPr>
          <p:nvPr>
            <p:ph type="sldNum" sz="quarter" idx="10"/>
          </p:nvPr>
        </p:nvSpPr>
        <p:spPr/>
        <p:txBody>
          <a:bodyPr/>
          <a:lstStyle/>
          <a:p>
            <a:fld id="{B310D274-09BB-FC4B-A50C-D2018A99EAE2}" type="slidenum">
              <a:rPr lang="en-US" smtClean="0"/>
              <a:t>5</a:t>
            </a:fld>
            <a:endParaRPr lang="en-US"/>
          </a:p>
        </p:txBody>
      </p:sp>
    </p:spTree>
    <p:extLst>
      <p:ext uri="{BB962C8B-B14F-4D97-AF65-F5344CB8AC3E}">
        <p14:creationId xmlns:p14="http://schemas.microsoft.com/office/powerpoint/2010/main" val="697914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kinship diagram uses shapes and lines to create a visual image of the social organization of a family. It is read starting with the box, or "Ego," </a:t>
            </a:r>
            <a:r>
              <a:rPr lang="en-US" dirty="0" smtClean="0"/>
              <a:t>of the </a:t>
            </a:r>
            <a:r>
              <a:rPr lang="en-US" dirty="0" smtClean="0"/>
              <a:t>person whose lineage is being described. The </a:t>
            </a:r>
            <a:r>
              <a:rPr lang="en-US" dirty="0" err="1" smtClean="0"/>
              <a:t>patrilineage</a:t>
            </a:r>
            <a:r>
              <a:rPr lang="en-US" dirty="0" smtClean="0"/>
              <a:t> diagram shows how "Ego" reckons  their family's descent through their father's family (father, father's sister, and father's brother). The head of this </a:t>
            </a:r>
            <a:r>
              <a:rPr lang="en-US" dirty="0" err="1" smtClean="0"/>
              <a:t>patrilineage</a:t>
            </a:r>
            <a:r>
              <a:rPr lang="en-US" dirty="0" smtClean="0"/>
              <a:t> is the male grandparent.</a:t>
            </a:r>
            <a:endParaRPr lang="en-US" dirty="0"/>
          </a:p>
        </p:txBody>
      </p:sp>
      <p:sp>
        <p:nvSpPr>
          <p:cNvPr id="4" name="Slide Number Placeholder 3"/>
          <p:cNvSpPr>
            <a:spLocks noGrp="1"/>
          </p:cNvSpPr>
          <p:nvPr>
            <p:ph type="sldNum" sz="quarter" idx="10"/>
          </p:nvPr>
        </p:nvSpPr>
        <p:spPr/>
        <p:txBody>
          <a:bodyPr/>
          <a:lstStyle/>
          <a:p>
            <a:fld id="{B310D274-09BB-FC4B-A50C-D2018A99EAE2}" type="slidenum">
              <a:rPr lang="en-US" smtClean="0"/>
              <a:t>6</a:t>
            </a:fld>
            <a:endParaRPr lang="en-US"/>
          </a:p>
        </p:txBody>
      </p:sp>
    </p:spTree>
    <p:extLst>
      <p:ext uri="{BB962C8B-B14F-4D97-AF65-F5344CB8AC3E}">
        <p14:creationId xmlns:p14="http://schemas.microsoft.com/office/powerpoint/2010/main" val="1578344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kinship diagram uses shapes and lines to create a visual image of the social organization of a family. It is read starting with the box, or "Ego</a:t>
            </a:r>
            <a:r>
              <a:rPr lang="en-US" smtClean="0"/>
              <a:t>," </a:t>
            </a:r>
            <a:r>
              <a:rPr lang="en-US" smtClean="0"/>
              <a:t>of </a:t>
            </a:r>
            <a:r>
              <a:rPr lang="en-US" dirty="0" smtClean="0"/>
              <a:t>the </a:t>
            </a:r>
            <a:r>
              <a:rPr lang="en-US" dirty="0" smtClean="0"/>
              <a:t>person whose lineage is being described. The bilateral diagram shows how "Ego" reckons their family's descent through both their mother's and father's families. In bilateral family organization, kinship is descended from both sets of grandparents. </a:t>
            </a:r>
            <a:endParaRPr lang="en-US" dirty="0"/>
          </a:p>
        </p:txBody>
      </p:sp>
      <p:sp>
        <p:nvSpPr>
          <p:cNvPr id="4" name="Slide Number Placeholder 3"/>
          <p:cNvSpPr>
            <a:spLocks noGrp="1"/>
          </p:cNvSpPr>
          <p:nvPr>
            <p:ph type="sldNum" sz="quarter" idx="10"/>
          </p:nvPr>
        </p:nvSpPr>
        <p:spPr/>
        <p:txBody>
          <a:bodyPr/>
          <a:lstStyle/>
          <a:p>
            <a:fld id="{B310D274-09BB-FC4B-A50C-D2018A99EAE2}" type="slidenum">
              <a:rPr lang="en-US" smtClean="0"/>
              <a:t>7</a:t>
            </a:fld>
            <a:endParaRPr lang="en-US"/>
          </a:p>
        </p:txBody>
      </p:sp>
    </p:spTree>
    <p:extLst>
      <p:ext uri="{BB962C8B-B14F-4D97-AF65-F5344CB8AC3E}">
        <p14:creationId xmlns:p14="http://schemas.microsoft.com/office/powerpoint/2010/main" val="1521785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a:t>Click to edit Master subtitle style</a:t>
            </a:r>
            <a:endParaRPr lang="en-US"/>
          </a:p>
        </p:txBody>
      </p:sp>
      <p:sp>
        <p:nvSpPr>
          <p:cNvPr id="4" name="Date Placeholder 3"/>
          <p:cNvSpPr>
            <a:spLocks noGrp="1"/>
          </p:cNvSpPr>
          <p:nvPr>
            <p:ph type="dt" sz="half" idx="10"/>
          </p:nvPr>
        </p:nvSpPr>
        <p:spPr/>
        <p:txBody>
          <a:bodyPr/>
          <a:lstStyle/>
          <a:p>
            <a:fld id="{F307AA7D-E4BB-A847-BABE-2EDBD5647DCD}" type="datetime1">
              <a:rPr lang="en-US" smtClean="0"/>
              <a:t>6/1/20</a:t>
            </a:fld>
            <a:endParaRPr lang="en-US"/>
          </a:p>
        </p:txBody>
      </p:sp>
      <p:sp>
        <p:nvSpPr>
          <p:cNvPr id="5" name="Footer Placeholder 4"/>
          <p:cNvSpPr>
            <a:spLocks noGrp="1"/>
          </p:cNvSpPr>
          <p:nvPr>
            <p:ph type="ftr" sz="quarter" idx="11"/>
          </p:nvPr>
        </p:nvSpPr>
        <p:spPr/>
        <p:txBody>
          <a:bodyPr/>
          <a:lstStyle/>
          <a:p>
            <a:r>
              <a:rPr lang="mr-IN"/>
              <a:t>CC-BY-NC 4.0 </a:t>
            </a:r>
            <a:endParaRPr lang="en-US"/>
          </a:p>
        </p:txBody>
      </p:sp>
      <p:sp>
        <p:nvSpPr>
          <p:cNvPr id="6" name="Slide Number Placeholder 5"/>
          <p:cNvSpPr>
            <a:spLocks noGrp="1"/>
          </p:cNvSpPr>
          <p:nvPr>
            <p:ph type="sldNum" sz="quarter" idx="12"/>
          </p:nvPr>
        </p:nvSpPr>
        <p:spPr/>
        <p:txBody>
          <a:bodyPr/>
          <a:lstStyle/>
          <a:p>
            <a:fld id="{86C914AA-A1F2-B247-8DEE-EB2265EFAE83}" type="slidenum">
              <a:rPr lang="en-US" smtClean="0"/>
              <a:t>‹#›</a:t>
            </a:fld>
            <a:endParaRPr lang="en-US"/>
          </a:p>
        </p:txBody>
      </p:sp>
    </p:spTree>
    <p:extLst>
      <p:ext uri="{BB962C8B-B14F-4D97-AF65-F5344CB8AC3E}">
        <p14:creationId xmlns:p14="http://schemas.microsoft.com/office/powerpoint/2010/main" val="3968324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88C10427-D46D-214C-9FDA-DEB3A1AD1282}" type="datetime1">
              <a:rPr lang="en-US" smtClean="0"/>
              <a:t>6/1/20</a:t>
            </a:fld>
            <a:endParaRPr lang="en-US"/>
          </a:p>
        </p:txBody>
      </p:sp>
      <p:sp>
        <p:nvSpPr>
          <p:cNvPr id="5" name="Footer Placeholder 4"/>
          <p:cNvSpPr>
            <a:spLocks noGrp="1"/>
          </p:cNvSpPr>
          <p:nvPr>
            <p:ph type="ftr" sz="quarter" idx="11"/>
          </p:nvPr>
        </p:nvSpPr>
        <p:spPr/>
        <p:txBody>
          <a:bodyPr/>
          <a:lstStyle/>
          <a:p>
            <a:r>
              <a:rPr lang="mr-IN"/>
              <a:t>CC-BY-NC 4.0 </a:t>
            </a:r>
            <a:endParaRPr lang="en-US"/>
          </a:p>
        </p:txBody>
      </p:sp>
      <p:sp>
        <p:nvSpPr>
          <p:cNvPr id="6" name="Slide Number Placeholder 5"/>
          <p:cNvSpPr>
            <a:spLocks noGrp="1"/>
          </p:cNvSpPr>
          <p:nvPr>
            <p:ph type="sldNum" sz="quarter" idx="12"/>
          </p:nvPr>
        </p:nvSpPr>
        <p:spPr/>
        <p:txBody>
          <a:bodyPr/>
          <a:lstStyle/>
          <a:p>
            <a:fld id="{86C914AA-A1F2-B247-8DEE-EB2265EFAE83}" type="slidenum">
              <a:rPr lang="en-US" smtClean="0"/>
              <a:t>‹#›</a:t>
            </a:fld>
            <a:endParaRPr lang="en-US"/>
          </a:p>
        </p:txBody>
      </p:sp>
    </p:spTree>
    <p:extLst>
      <p:ext uri="{BB962C8B-B14F-4D97-AF65-F5344CB8AC3E}">
        <p14:creationId xmlns:p14="http://schemas.microsoft.com/office/powerpoint/2010/main" val="3479721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467DDE35-1D63-A84E-A7EF-0C6FFD57C799}" type="datetime1">
              <a:rPr lang="en-US" smtClean="0"/>
              <a:t>6/1/20</a:t>
            </a:fld>
            <a:endParaRPr lang="en-US"/>
          </a:p>
        </p:txBody>
      </p:sp>
      <p:sp>
        <p:nvSpPr>
          <p:cNvPr id="5" name="Footer Placeholder 4"/>
          <p:cNvSpPr>
            <a:spLocks noGrp="1"/>
          </p:cNvSpPr>
          <p:nvPr>
            <p:ph type="ftr" sz="quarter" idx="11"/>
          </p:nvPr>
        </p:nvSpPr>
        <p:spPr/>
        <p:txBody>
          <a:bodyPr/>
          <a:lstStyle/>
          <a:p>
            <a:r>
              <a:rPr lang="mr-IN"/>
              <a:t>CC-BY-NC 4.0 </a:t>
            </a:r>
            <a:endParaRPr lang="en-US"/>
          </a:p>
        </p:txBody>
      </p:sp>
      <p:sp>
        <p:nvSpPr>
          <p:cNvPr id="6" name="Slide Number Placeholder 5"/>
          <p:cNvSpPr>
            <a:spLocks noGrp="1"/>
          </p:cNvSpPr>
          <p:nvPr>
            <p:ph type="sldNum" sz="quarter" idx="12"/>
          </p:nvPr>
        </p:nvSpPr>
        <p:spPr/>
        <p:txBody>
          <a:bodyPr/>
          <a:lstStyle/>
          <a:p>
            <a:fld id="{86C914AA-A1F2-B247-8DEE-EB2265EFAE83}" type="slidenum">
              <a:rPr lang="en-US" smtClean="0"/>
              <a:t>‹#›</a:t>
            </a:fld>
            <a:endParaRPr lang="en-US"/>
          </a:p>
        </p:txBody>
      </p:sp>
    </p:spTree>
    <p:extLst>
      <p:ext uri="{BB962C8B-B14F-4D97-AF65-F5344CB8AC3E}">
        <p14:creationId xmlns:p14="http://schemas.microsoft.com/office/powerpoint/2010/main" val="1539469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9E7AACAE-8FED-854F-AC8A-E91D0481C472}" type="datetime1">
              <a:rPr lang="en-US" smtClean="0"/>
              <a:t>6/1/20</a:t>
            </a:fld>
            <a:endParaRPr lang="en-US"/>
          </a:p>
        </p:txBody>
      </p:sp>
      <p:sp>
        <p:nvSpPr>
          <p:cNvPr id="5" name="Footer Placeholder 4"/>
          <p:cNvSpPr>
            <a:spLocks noGrp="1"/>
          </p:cNvSpPr>
          <p:nvPr>
            <p:ph type="ftr" sz="quarter" idx="11"/>
          </p:nvPr>
        </p:nvSpPr>
        <p:spPr/>
        <p:txBody>
          <a:bodyPr/>
          <a:lstStyle/>
          <a:p>
            <a:r>
              <a:rPr lang="mr-IN"/>
              <a:t>CC-BY-NC 4.0 </a:t>
            </a:r>
            <a:endParaRPr lang="en-US"/>
          </a:p>
        </p:txBody>
      </p:sp>
      <p:sp>
        <p:nvSpPr>
          <p:cNvPr id="6" name="Slide Number Placeholder 5"/>
          <p:cNvSpPr>
            <a:spLocks noGrp="1"/>
          </p:cNvSpPr>
          <p:nvPr>
            <p:ph type="sldNum" sz="quarter" idx="12"/>
          </p:nvPr>
        </p:nvSpPr>
        <p:spPr/>
        <p:txBody>
          <a:bodyPr/>
          <a:lstStyle/>
          <a:p>
            <a:fld id="{86C914AA-A1F2-B247-8DEE-EB2265EFAE83}" type="slidenum">
              <a:rPr lang="en-US" smtClean="0"/>
              <a:t>‹#›</a:t>
            </a:fld>
            <a:endParaRPr lang="en-US"/>
          </a:p>
        </p:txBody>
      </p:sp>
    </p:spTree>
    <p:extLst>
      <p:ext uri="{BB962C8B-B14F-4D97-AF65-F5344CB8AC3E}">
        <p14:creationId xmlns:p14="http://schemas.microsoft.com/office/powerpoint/2010/main" val="3294375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a:t>Click to edit Master text styles</a:t>
            </a:r>
          </a:p>
        </p:txBody>
      </p:sp>
      <p:sp>
        <p:nvSpPr>
          <p:cNvPr id="4" name="Date Placeholder 3"/>
          <p:cNvSpPr>
            <a:spLocks noGrp="1"/>
          </p:cNvSpPr>
          <p:nvPr>
            <p:ph type="dt" sz="half" idx="10"/>
          </p:nvPr>
        </p:nvSpPr>
        <p:spPr/>
        <p:txBody>
          <a:bodyPr/>
          <a:lstStyle/>
          <a:p>
            <a:fld id="{E0521FA8-AA6F-E44B-A00A-7B75325DEFDE}" type="datetime1">
              <a:rPr lang="en-US" smtClean="0"/>
              <a:t>6/1/20</a:t>
            </a:fld>
            <a:endParaRPr lang="en-US"/>
          </a:p>
        </p:txBody>
      </p:sp>
      <p:sp>
        <p:nvSpPr>
          <p:cNvPr id="5" name="Footer Placeholder 4"/>
          <p:cNvSpPr>
            <a:spLocks noGrp="1"/>
          </p:cNvSpPr>
          <p:nvPr>
            <p:ph type="ftr" sz="quarter" idx="11"/>
          </p:nvPr>
        </p:nvSpPr>
        <p:spPr/>
        <p:txBody>
          <a:bodyPr/>
          <a:lstStyle/>
          <a:p>
            <a:r>
              <a:rPr lang="mr-IN"/>
              <a:t>CC-BY-NC 4.0 </a:t>
            </a:r>
            <a:endParaRPr lang="en-US"/>
          </a:p>
        </p:txBody>
      </p:sp>
      <p:sp>
        <p:nvSpPr>
          <p:cNvPr id="6" name="Slide Number Placeholder 5"/>
          <p:cNvSpPr>
            <a:spLocks noGrp="1"/>
          </p:cNvSpPr>
          <p:nvPr>
            <p:ph type="sldNum" sz="quarter" idx="12"/>
          </p:nvPr>
        </p:nvSpPr>
        <p:spPr/>
        <p:txBody>
          <a:bodyPr/>
          <a:lstStyle/>
          <a:p>
            <a:fld id="{86C914AA-A1F2-B247-8DEE-EB2265EFAE83}" type="slidenum">
              <a:rPr lang="en-US" smtClean="0"/>
              <a:t>‹#›</a:t>
            </a:fld>
            <a:endParaRPr lang="en-US"/>
          </a:p>
        </p:txBody>
      </p:sp>
    </p:spTree>
    <p:extLst>
      <p:ext uri="{BB962C8B-B14F-4D97-AF65-F5344CB8AC3E}">
        <p14:creationId xmlns:p14="http://schemas.microsoft.com/office/powerpoint/2010/main" val="31810787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Date Placeholder 4"/>
          <p:cNvSpPr>
            <a:spLocks noGrp="1"/>
          </p:cNvSpPr>
          <p:nvPr>
            <p:ph type="dt" sz="half" idx="10"/>
          </p:nvPr>
        </p:nvSpPr>
        <p:spPr/>
        <p:txBody>
          <a:bodyPr/>
          <a:lstStyle/>
          <a:p>
            <a:fld id="{7399A43C-1034-014D-91A8-F302B107DBC3}" type="datetime1">
              <a:rPr lang="en-US" smtClean="0"/>
              <a:t>6/1/20</a:t>
            </a:fld>
            <a:endParaRPr lang="en-US"/>
          </a:p>
        </p:txBody>
      </p:sp>
      <p:sp>
        <p:nvSpPr>
          <p:cNvPr id="6" name="Footer Placeholder 5"/>
          <p:cNvSpPr>
            <a:spLocks noGrp="1"/>
          </p:cNvSpPr>
          <p:nvPr>
            <p:ph type="ftr" sz="quarter" idx="11"/>
          </p:nvPr>
        </p:nvSpPr>
        <p:spPr/>
        <p:txBody>
          <a:bodyPr/>
          <a:lstStyle/>
          <a:p>
            <a:r>
              <a:rPr lang="mr-IN"/>
              <a:t>CC-BY-NC 4.0 </a:t>
            </a:r>
            <a:endParaRPr lang="en-US"/>
          </a:p>
        </p:txBody>
      </p:sp>
      <p:sp>
        <p:nvSpPr>
          <p:cNvPr id="7" name="Slide Number Placeholder 6"/>
          <p:cNvSpPr>
            <a:spLocks noGrp="1"/>
          </p:cNvSpPr>
          <p:nvPr>
            <p:ph type="sldNum" sz="quarter" idx="12"/>
          </p:nvPr>
        </p:nvSpPr>
        <p:spPr/>
        <p:txBody>
          <a:bodyPr/>
          <a:lstStyle/>
          <a:p>
            <a:fld id="{86C914AA-A1F2-B247-8DEE-EB2265EFAE83}" type="slidenum">
              <a:rPr lang="en-US" smtClean="0"/>
              <a:t>‹#›</a:t>
            </a:fld>
            <a:endParaRPr lang="en-US"/>
          </a:p>
        </p:txBody>
      </p:sp>
    </p:spTree>
    <p:extLst>
      <p:ext uri="{BB962C8B-B14F-4D97-AF65-F5344CB8AC3E}">
        <p14:creationId xmlns:p14="http://schemas.microsoft.com/office/powerpoint/2010/main" val="3606293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7" name="Date Placeholder 6"/>
          <p:cNvSpPr>
            <a:spLocks noGrp="1"/>
          </p:cNvSpPr>
          <p:nvPr>
            <p:ph type="dt" sz="half" idx="10"/>
          </p:nvPr>
        </p:nvSpPr>
        <p:spPr/>
        <p:txBody>
          <a:bodyPr/>
          <a:lstStyle/>
          <a:p>
            <a:fld id="{A5C6A728-DBF5-114D-9DEB-22CFAA63E882}" type="datetime1">
              <a:rPr lang="en-US" smtClean="0"/>
              <a:t>6/1/20</a:t>
            </a:fld>
            <a:endParaRPr lang="en-US"/>
          </a:p>
        </p:txBody>
      </p:sp>
      <p:sp>
        <p:nvSpPr>
          <p:cNvPr id="8" name="Footer Placeholder 7"/>
          <p:cNvSpPr>
            <a:spLocks noGrp="1"/>
          </p:cNvSpPr>
          <p:nvPr>
            <p:ph type="ftr" sz="quarter" idx="11"/>
          </p:nvPr>
        </p:nvSpPr>
        <p:spPr/>
        <p:txBody>
          <a:bodyPr/>
          <a:lstStyle/>
          <a:p>
            <a:r>
              <a:rPr lang="mr-IN"/>
              <a:t>CC-BY-NC 4.0 </a:t>
            </a:r>
            <a:endParaRPr lang="en-US"/>
          </a:p>
        </p:txBody>
      </p:sp>
      <p:sp>
        <p:nvSpPr>
          <p:cNvPr id="9" name="Slide Number Placeholder 8"/>
          <p:cNvSpPr>
            <a:spLocks noGrp="1"/>
          </p:cNvSpPr>
          <p:nvPr>
            <p:ph type="sldNum" sz="quarter" idx="12"/>
          </p:nvPr>
        </p:nvSpPr>
        <p:spPr/>
        <p:txBody>
          <a:bodyPr/>
          <a:lstStyle/>
          <a:p>
            <a:fld id="{86C914AA-A1F2-B247-8DEE-EB2265EFAE83}" type="slidenum">
              <a:rPr lang="en-US" smtClean="0"/>
              <a:t>‹#›</a:t>
            </a:fld>
            <a:endParaRPr lang="en-US"/>
          </a:p>
        </p:txBody>
      </p:sp>
    </p:spTree>
    <p:extLst>
      <p:ext uri="{BB962C8B-B14F-4D97-AF65-F5344CB8AC3E}">
        <p14:creationId xmlns:p14="http://schemas.microsoft.com/office/powerpoint/2010/main" val="2277531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Date Placeholder 2"/>
          <p:cNvSpPr>
            <a:spLocks noGrp="1"/>
          </p:cNvSpPr>
          <p:nvPr>
            <p:ph type="dt" sz="half" idx="10"/>
          </p:nvPr>
        </p:nvSpPr>
        <p:spPr/>
        <p:txBody>
          <a:bodyPr/>
          <a:lstStyle/>
          <a:p>
            <a:fld id="{D76548FB-DD35-0E4C-ACC7-0C25E863A2C1}" type="datetime1">
              <a:rPr lang="en-US" smtClean="0"/>
              <a:t>6/1/20</a:t>
            </a:fld>
            <a:endParaRPr lang="en-US"/>
          </a:p>
        </p:txBody>
      </p:sp>
      <p:sp>
        <p:nvSpPr>
          <p:cNvPr id="4" name="Footer Placeholder 3"/>
          <p:cNvSpPr>
            <a:spLocks noGrp="1"/>
          </p:cNvSpPr>
          <p:nvPr>
            <p:ph type="ftr" sz="quarter" idx="11"/>
          </p:nvPr>
        </p:nvSpPr>
        <p:spPr/>
        <p:txBody>
          <a:bodyPr/>
          <a:lstStyle/>
          <a:p>
            <a:r>
              <a:rPr lang="mr-IN"/>
              <a:t>CC-BY-NC 4.0 </a:t>
            </a:r>
            <a:endParaRPr lang="en-US"/>
          </a:p>
        </p:txBody>
      </p:sp>
      <p:sp>
        <p:nvSpPr>
          <p:cNvPr id="5" name="Slide Number Placeholder 4"/>
          <p:cNvSpPr>
            <a:spLocks noGrp="1"/>
          </p:cNvSpPr>
          <p:nvPr>
            <p:ph type="sldNum" sz="quarter" idx="12"/>
          </p:nvPr>
        </p:nvSpPr>
        <p:spPr/>
        <p:txBody>
          <a:bodyPr/>
          <a:lstStyle/>
          <a:p>
            <a:fld id="{86C914AA-A1F2-B247-8DEE-EB2265EFAE83}" type="slidenum">
              <a:rPr lang="en-US" smtClean="0"/>
              <a:t>‹#›</a:t>
            </a:fld>
            <a:endParaRPr lang="en-US"/>
          </a:p>
        </p:txBody>
      </p:sp>
    </p:spTree>
    <p:extLst>
      <p:ext uri="{BB962C8B-B14F-4D97-AF65-F5344CB8AC3E}">
        <p14:creationId xmlns:p14="http://schemas.microsoft.com/office/powerpoint/2010/main" val="2296735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593198-A1BD-4644-ABE5-288CE4A6ECEA}" type="datetime1">
              <a:rPr lang="en-US" smtClean="0"/>
              <a:t>6/1/20</a:t>
            </a:fld>
            <a:endParaRPr lang="en-US"/>
          </a:p>
        </p:txBody>
      </p:sp>
      <p:sp>
        <p:nvSpPr>
          <p:cNvPr id="3" name="Footer Placeholder 2"/>
          <p:cNvSpPr>
            <a:spLocks noGrp="1"/>
          </p:cNvSpPr>
          <p:nvPr>
            <p:ph type="ftr" sz="quarter" idx="11"/>
          </p:nvPr>
        </p:nvSpPr>
        <p:spPr/>
        <p:txBody>
          <a:bodyPr/>
          <a:lstStyle/>
          <a:p>
            <a:r>
              <a:rPr lang="mr-IN"/>
              <a:t>CC-BY-NC 4.0 </a:t>
            </a:r>
            <a:endParaRPr lang="en-US"/>
          </a:p>
        </p:txBody>
      </p:sp>
      <p:sp>
        <p:nvSpPr>
          <p:cNvPr id="4" name="Slide Number Placeholder 3"/>
          <p:cNvSpPr>
            <a:spLocks noGrp="1"/>
          </p:cNvSpPr>
          <p:nvPr>
            <p:ph type="sldNum" sz="quarter" idx="12"/>
          </p:nvPr>
        </p:nvSpPr>
        <p:spPr/>
        <p:txBody>
          <a:bodyPr/>
          <a:lstStyle/>
          <a:p>
            <a:fld id="{86C914AA-A1F2-B247-8DEE-EB2265EFAE83}" type="slidenum">
              <a:rPr lang="en-US" smtClean="0"/>
              <a:t>‹#›</a:t>
            </a:fld>
            <a:endParaRPr lang="en-US"/>
          </a:p>
        </p:txBody>
      </p:sp>
    </p:spTree>
    <p:extLst>
      <p:ext uri="{BB962C8B-B14F-4D97-AF65-F5344CB8AC3E}">
        <p14:creationId xmlns:p14="http://schemas.microsoft.com/office/powerpoint/2010/main" val="3194839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8C1F785A-D41A-2C48-B275-BA8307A5031D}" type="datetime1">
              <a:rPr lang="en-US" smtClean="0"/>
              <a:t>6/1/20</a:t>
            </a:fld>
            <a:endParaRPr lang="en-US"/>
          </a:p>
        </p:txBody>
      </p:sp>
      <p:sp>
        <p:nvSpPr>
          <p:cNvPr id="6" name="Footer Placeholder 5"/>
          <p:cNvSpPr>
            <a:spLocks noGrp="1"/>
          </p:cNvSpPr>
          <p:nvPr>
            <p:ph type="ftr" sz="quarter" idx="11"/>
          </p:nvPr>
        </p:nvSpPr>
        <p:spPr/>
        <p:txBody>
          <a:bodyPr/>
          <a:lstStyle/>
          <a:p>
            <a:r>
              <a:rPr lang="mr-IN"/>
              <a:t>CC-BY-NC 4.0 </a:t>
            </a:r>
            <a:endParaRPr lang="en-US"/>
          </a:p>
        </p:txBody>
      </p:sp>
      <p:sp>
        <p:nvSpPr>
          <p:cNvPr id="7" name="Slide Number Placeholder 6"/>
          <p:cNvSpPr>
            <a:spLocks noGrp="1"/>
          </p:cNvSpPr>
          <p:nvPr>
            <p:ph type="sldNum" sz="quarter" idx="12"/>
          </p:nvPr>
        </p:nvSpPr>
        <p:spPr/>
        <p:txBody>
          <a:bodyPr/>
          <a:lstStyle/>
          <a:p>
            <a:fld id="{86C914AA-A1F2-B247-8DEE-EB2265EFAE83}" type="slidenum">
              <a:rPr lang="en-US" smtClean="0"/>
              <a:t>‹#›</a:t>
            </a:fld>
            <a:endParaRPr lang="en-US"/>
          </a:p>
        </p:txBody>
      </p:sp>
    </p:spTree>
    <p:extLst>
      <p:ext uri="{BB962C8B-B14F-4D97-AF65-F5344CB8AC3E}">
        <p14:creationId xmlns:p14="http://schemas.microsoft.com/office/powerpoint/2010/main" val="3332147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7D512B58-2CB4-8540-B3C7-6F4F75F2FC87}" type="datetime1">
              <a:rPr lang="en-US" smtClean="0"/>
              <a:t>6/1/20</a:t>
            </a:fld>
            <a:endParaRPr lang="en-US"/>
          </a:p>
        </p:txBody>
      </p:sp>
      <p:sp>
        <p:nvSpPr>
          <p:cNvPr id="6" name="Footer Placeholder 5"/>
          <p:cNvSpPr>
            <a:spLocks noGrp="1"/>
          </p:cNvSpPr>
          <p:nvPr>
            <p:ph type="ftr" sz="quarter" idx="11"/>
          </p:nvPr>
        </p:nvSpPr>
        <p:spPr/>
        <p:txBody>
          <a:bodyPr/>
          <a:lstStyle/>
          <a:p>
            <a:r>
              <a:rPr lang="mr-IN"/>
              <a:t>CC-BY-NC 4.0 </a:t>
            </a:r>
            <a:endParaRPr lang="en-US"/>
          </a:p>
        </p:txBody>
      </p:sp>
      <p:sp>
        <p:nvSpPr>
          <p:cNvPr id="7" name="Slide Number Placeholder 6"/>
          <p:cNvSpPr>
            <a:spLocks noGrp="1"/>
          </p:cNvSpPr>
          <p:nvPr>
            <p:ph type="sldNum" sz="quarter" idx="12"/>
          </p:nvPr>
        </p:nvSpPr>
        <p:spPr/>
        <p:txBody>
          <a:bodyPr/>
          <a:lstStyle/>
          <a:p>
            <a:fld id="{86C914AA-A1F2-B247-8DEE-EB2265EFAE83}" type="slidenum">
              <a:rPr lang="en-US" smtClean="0"/>
              <a:t>‹#›</a:t>
            </a:fld>
            <a:endParaRPr lang="en-US"/>
          </a:p>
        </p:txBody>
      </p:sp>
    </p:spTree>
    <p:extLst>
      <p:ext uri="{BB962C8B-B14F-4D97-AF65-F5344CB8AC3E}">
        <p14:creationId xmlns:p14="http://schemas.microsoft.com/office/powerpoint/2010/main" val="241415231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x-none"/>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1DA4F3-9F3D-AF4E-A833-C27C80884AB7}" type="datetime1">
              <a:rPr lang="en-US" smtClean="0"/>
              <a:t>6/1/20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mr-IN"/>
              <a:t>CC-BY-NC 4.0 </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C914AA-A1F2-B247-8DEE-EB2265EFAE83}" type="slidenum">
              <a:rPr lang="en-US" smtClean="0"/>
              <a:t>‹#›</a:t>
            </a:fld>
            <a:endParaRPr lang="en-US"/>
          </a:p>
        </p:txBody>
      </p:sp>
    </p:spTree>
    <p:extLst>
      <p:ext uri="{BB962C8B-B14F-4D97-AF65-F5344CB8AC3E}">
        <p14:creationId xmlns:p14="http://schemas.microsoft.com/office/powerpoint/2010/main" val="42794107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g"/><Relationship Id="rId5" Type="http://schemas.openxmlformats.org/officeDocument/2006/relationships/comments" Target="../comments/comment1.xm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jpg"/><Relationship Id="rId5" Type="http://schemas.openxmlformats.org/officeDocument/2006/relationships/comments" Target="../comments/comment2.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5.jpg"/><Relationship Id="rId5" Type="http://schemas.openxmlformats.org/officeDocument/2006/relationships/comments" Target="../comments/comment3.xm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corative image."/>
          <p:cNvPicPr>
            <a:picLocks noChangeAspect="1"/>
          </p:cNvPicPr>
          <p:nvPr/>
        </p:nvPicPr>
        <p:blipFill rotWithShape="1">
          <a:blip r:embed="rId2">
            <a:alphaModFix amt="20000"/>
            <a:extLst>
              <a:ext uri="{28A0092B-C50C-407E-A947-70E740481C1C}">
                <a14:useLocalDpi xmlns:a14="http://schemas.microsoft.com/office/drawing/2010/main" val="0"/>
              </a:ext>
            </a:extLst>
          </a:blip>
          <a:srcRect t="32099" r="11781" b="23704"/>
          <a:stretch/>
        </p:blipFill>
        <p:spPr>
          <a:xfrm>
            <a:off x="37025" y="0"/>
            <a:ext cx="9106975" cy="6843889"/>
          </a:xfrm>
          <a:prstGeom prst="rect">
            <a:avLst/>
          </a:prstGeom>
          <a:ln w="76200" cmpd="sng">
            <a:solidFill>
              <a:schemeClr val="accent5">
                <a:lumMod val="75000"/>
              </a:schemeClr>
            </a:solidFill>
          </a:ln>
        </p:spPr>
      </p:pic>
      <p:sp>
        <p:nvSpPr>
          <p:cNvPr id="7" name="Title 1"/>
          <p:cNvSpPr>
            <a:spLocks noGrp="1"/>
          </p:cNvSpPr>
          <p:nvPr>
            <p:ph type="ctrTitle"/>
          </p:nvPr>
        </p:nvSpPr>
        <p:spPr>
          <a:xfrm>
            <a:off x="704312" y="2293761"/>
            <a:ext cx="7772400" cy="1470025"/>
          </a:xfrm>
          <a:ln>
            <a:solidFill>
              <a:schemeClr val="tx1"/>
            </a:solidFill>
          </a:ln>
        </p:spPr>
        <p:txBody>
          <a:bodyPr>
            <a:noAutofit/>
          </a:bodyPr>
          <a:lstStyle/>
          <a:p>
            <a:r>
              <a:rPr lang="en-US" sz="2400" dirty="0"/>
              <a:t>Perspectives: An Open Invitation to Cultural Anthropology, 2e</a:t>
            </a:r>
            <a:br>
              <a:rPr lang="en-US" sz="2400" dirty="0"/>
            </a:br>
            <a:r>
              <a:rPr lang="en-US" sz="2400" dirty="0"/>
              <a:t/>
            </a:r>
            <a:br>
              <a:rPr lang="en-US" sz="2400" dirty="0"/>
            </a:br>
            <a:r>
              <a:rPr lang="en-US" sz="2400" dirty="0"/>
              <a:t/>
            </a:r>
            <a:br>
              <a:rPr lang="en-US" sz="2400" dirty="0"/>
            </a:br>
            <a:r>
              <a:rPr lang="en-US" sz="4800" dirty="0"/>
              <a:t>Family and Marriage</a:t>
            </a:r>
            <a:br>
              <a:rPr lang="en-US" sz="4800" dirty="0"/>
            </a:br>
            <a:r>
              <a:rPr lang="en-US" sz="4800" dirty="0"/>
              <a:t/>
            </a:r>
            <a:br>
              <a:rPr lang="en-US" sz="4800" dirty="0"/>
            </a:br>
            <a:endParaRPr lang="en-US" sz="4800" dirty="0"/>
          </a:p>
        </p:txBody>
      </p:sp>
      <p:sp>
        <p:nvSpPr>
          <p:cNvPr id="3" name="Subtitle 2"/>
          <p:cNvSpPr>
            <a:spLocks noGrp="1"/>
          </p:cNvSpPr>
          <p:nvPr>
            <p:ph type="subTitle" idx="1"/>
          </p:nvPr>
        </p:nvSpPr>
        <p:spPr/>
        <p:txBody>
          <a:bodyPr>
            <a:noAutofit/>
          </a:bodyPr>
          <a:lstStyle/>
          <a:p>
            <a:endParaRPr lang="en-US" sz="4000" dirty="0">
              <a:solidFill>
                <a:srgbClr val="000000"/>
              </a:solidFill>
            </a:endParaRPr>
          </a:p>
        </p:txBody>
      </p:sp>
      <p:sp>
        <p:nvSpPr>
          <p:cNvPr id="4" name="Footer Placeholder 3"/>
          <p:cNvSpPr>
            <a:spLocks noGrp="1"/>
          </p:cNvSpPr>
          <p:nvPr>
            <p:ph type="ftr" sz="quarter" idx="11"/>
          </p:nvPr>
        </p:nvSpPr>
        <p:spPr/>
        <p:txBody>
          <a:bodyPr/>
          <a:lstStyle/>
          <a:p>
            <a:r>
              <a:rPr lang="mr-IN"/>
              <a:t>CC-BY-NC 4.0 </a:t>
            </a:r>
            <a:endParaRPr lang="en-US"/>
          </a:p>
        </p:txBody>
      </p:sp>
    </p:spTree>
    <p:extLst>
      <p:ext uri="{BB962C8B-B14F-4D97-AF65-F5344CB8AC3E}">
        <p14:creationId xmlns:p14="http://schemas.microsoft.com/office/powerpoint/2010/main" val="2290612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corative image."/>
          <p:cNvPicPr>
            <a:picLocks noChangeAspect="1"/>
          </p:cNvPicPr>
          <p:nvPr/>
        </p:nvPicPr>
        <p:blipFill rotWithShape="1">
          <a:blip r:embed="rId2" cstate="screen">
            <a:alphaModFix amt="10000"/>
            <a:extLst>
              <a:ext uri="{28A0092B-C50C-407E-A947-70E740481C1C}">
                <a14:useLocalDpi xmlns:a14="http://schemas.microsoft.com/office/drawing/2010/main"/>
              </a:ext>
            </a:extLst>
          </a:blip>
          <a:srcRect/>
          <a:stretch/>
        </p:blipFill>
        <p:spPr>
          <a:xfrm>
            <a:off x="37025" y="0"/>
            <a:ext cx="9106975" cy="6843889"/>
          </a:xfrm>
          <a:prstGeom prst="rect">
            <a:avLst/>
          </a:prstGeom>
          <a:ln w="76200" cmpd="sng">
            <a:solidFill>
              <a:schemeClr val="accent5">
                <a:lumMod val="75000"/>
              </a:schemeClr>
            </a:solidFill>
          </a:ln>
        </p:spPr>
      </p:pic>
      <p:sp>
        <p:nvSpPr>
          <p:cNvPr id="2" name="Title 1"/>
          <p:cNvSpPr>
            <a:spLocks noGrp="1"/>
          </p:cNvSpPr>
          <p:nvPr>
            <p:ph type="title"/>
          </p:nvPr>
        </p:nvSpPr>
        <p:spPr/>
        <p:txBody>
          <a:bodyPr/>
          <a:lstStyle/>
          <a:p>
            <a:r>
              <a:rPr lang="en-US" dirty="0"/>
              <a:t>Kinship Terminology Examples</a:t>
            </a:r>
          </a:p>
        </p:txBody>
      </p:sp>
      <p:sp>
        <p:nvSpPr>
          <p:cNvPr id="3" name="Content Placeholder 2"/>
          <p:cNvSpPr>
            <a:spLocks noGrp="1"/>
          </p:cNvSpPr>
          <p:nvPr>
            <p:ph idx="1"/>
          </p:nvPr>
        </p:nvSpPr>
        <p:spPr/>
        <p:txBody>
          <a:bodyPr>
            <a:normAutofit fontScale="92500" lnSpcReduction="10000"/>
          </a:bodyPr>
          <a:lstStyle/>
          <a:p>
            <a:r>
              <a:rPr lang="en-US" dirty="0"/>
              <a:t>Croatia</a:t>
            </a:r>
          </a:p>
          <a:p>
            <a:pPr lvl="1"/>
            <a:r>
              <a:rPr lang="en-US" dirty="0"/>
              <a:t>Uncles: Father’s brother (</a:t>
            </a:r>
            <a:r>
              <a:rPr lang="en-US" i="1" dirty="0" err="1"/>
              <a:t>stric</a:t>
            </a:r>
            <a:r>
              <a:rPr lang="en-US" dirty="0"/>
              <a:t>) is an authority figure, while mother’s brother (</a:t>
            </a:r>
            <a:r>
              <a:rPr lang="en-US" i="1" dirty="0" err="1"/>
              <a:t>ujak</a:t>
            </a:r>
            <a:r>
              <a:rPr lang="en-US" dirty="0"/>
              <a:t>) is nurturing</a:t>
            </a:r>
          </a:p>
          <a:p>
            <a:r>
              <a:rPr lang="en-US" dirty="0"/>
              <a:t>China</a:t>
            </a:r>
          </a:p>
          <a:p>
            <a:pPr lvl="1"/>
            <a:r>
              <a:rPr lang="en-US" dirty="0"/>
              <a:t>Different names for family statuses reflect different roles</a:t>
            </a:r>
          </a:p>
          <a:p>
            <a:r>
              <a:rPr lang="en-US" dirty="0"/>
              <a:t>Navajo</a:t>
            </a:r>
          </a:p>
          <a:p>
            <a:pPr lvl="1"/>
            <a:r>
              <a:rPr lang="en-US" dirty="0"/>
              <a:t>People are “born to” their mother’s clan</a:t>
            </a:r>
          </a:p>
          <a:p>
            <a:r>
              <a:rPr lang="en-US" dirty="0"/>
              <a:t>United States</a:t>
            </a:r>
          </a:p>
          <a:p>
            <a:pPr lvl="1"/>
            <a:r>
              <a:rPr lang="en-US" dirty="0"/>
              <a:t>Bilateral, equally related socially and legally</a:t>
            </a:r>
          </a:p>
          <a:p>
            <a:pPr marL="457200" lvl="1" indent="0">
              <a:buNone/>
            </a:pPr>
            <a:endParaRPr lang="en-US" dirty="0"/>
          </a:p>
        </p:txBody>
      </p:sp>
      <p:sp>
        <p:nvSpPr>
          <p:cNvPr id="4" name="Footer Placeholder 3"/>
          <p:cNvSpPr>
            <a:spLocks noGrp="1"/>
          </p:cNvSpPr>
          <p:nvPr>
            <p:ph type="ftr" sz="quarter" idx="11"/>
          </p:nvPr>
        </p:nvSpPr>
        <p:spPr/>
        <p:txBody>
          <a:bodyPr/>
          <a:lstStyle/>
          <a:p>
            <a:r>
              <a:rPr lang="mr-IN"/>
              <a:t>CC-BY-NC 4.0 </a:t>
            </a:r>
            <a:endParaRPr lang="en-US"/>
          </a:p>
        </p:txBody>
      </p:sp>
    </p:spTree>
    <p:extLst>
      <p:ext uri="{BB962C8B-B14F-4D97-AF65-F5344CB8AC3E}">
        <p14:creationId xmlns:p14="http://schemas.microsoft.com/office/powerpoint/2010/main" val="8121379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corative image."/>
          <p:cNvPicPr>
            <a:picLocks noChangeAspect="1"/>
          </p:cNvPicPr>
          <p:nvPr/>
        </p:nvPicPr>
        <p:blipFill rotWithShape="1">
          <a:blip r:embed="rId2" cstate="screen">
            <a:alphaModFix amt="10000"/>
            <a:extLst>
              <a:ext uri="{28A0092B-C50C-407E-A947-70E740481C1C}">
                <a14:useLocalDpi xmlns:a14="http://schemas.microsoft.com/office/drawing/2010/main"/>
              </a:ext>
            </a:extLst>
          </a:blip>
          <a:srcRect/>
          <a:stretch/>
        </p:blipFill>
        <p:spPr>
          <a:xfrm>
            <a:off x="37025" y="0"/>
            <a:ext cx="9106975" cy="6843889"/>
          </a:xfrm>
          <a:prstGeom prst="rect">
            <a:avLst/>
          </a:prstGeom>
          <a:ln w="76200" cmpd="sng">
            <a:solidFill>
              <a:schemeClr val="accent5">
                <a:lumMod val="75000"/>
              </a:schemeClr>
            </a:solidFill>
          </a:ln>
        </p:spPr>
      </p:pic>
      <p:sp>
        <p:nvSpPr>
          <p:cNvPr id="2" name="Title 1"/>
          <p:cNvSpPr>
            <a:spLocks noGrp="1"/>
          </p:cNvSpPr>
          <p:nvPr>
            <p:ph type="title"/>
          </p:nvPr>
        </p:nvSpPr>
        <p:spPr/>
        <p:txBody>
          <a:bodyPr/>
          <a:lstStyle/>
          <a:p>
            <a:r>
              <a:rPr lang="en-US" dirty="0"/>
              <a:t>Marriage and Family</a:t>
            </a:r>
          </a:p>
        </p:txBody>
      </p:sp>
      <p:sp>
        <p:nvSpPr>
          <p:cNvPr id="3" name="Content Placeholder 2"/>
          <p:cNvSpPr>
            <a:spLocks noGrp="1"/>
          </p:cNvSpPr>
          <p:nvPr>
            <p:ph idx="1"/>
          </p:nvPr>
        </p:nvSpPr>
        <p:spPr/>
        <p:txBody>
          <a:bodyPr>
            <a:normAutofit lnSpcReduction="10000"/>
          </a:bodyPr>
          <a:lstStyle/>
          <a:p>
            <a:r>
              <a:rPr lang="en-US" dirty="0"/>
              <a:t>Nuclear family </a:t>
            </a:r>
            <a:r>
              <a:rPr lang="mr-IN" dirty="0"/>
              <a:t>–</a:t>
            </a:r>
            <a:r>
              <a:rPr lang="en-US" dirty="0"/>
              <a:t> two generations</a:t>
            </a:r>
          </a:p>
          <a:p>
            <a:r>
              <a:rPr lang="en-US" dirty="0"/>
              <a:t>Extended family </a:t>
            </a:r>
            <a:r>
              <a:rPr lang="mr-IN" dirty="0"/>
              <a:t>–</a:t>
            </a:r>
            <a:r>
              <a:rPr lang="en-US" dirty="0"/>
              <a:t> at least three generations</a:t>
            </a:r>
          </a:p>
          <a:p>
            <a:pPr lvl="1"/>
            <a:r>
              <a:rPr lang="en-US" dirty="0"/>
              <a:t>Stem family or Joint family</a:t>
            </a:r>
            <a:br>
              <a:rPr lang="en-US" dirty="0"/>
            </a:br>
            <a:r>
              <a:rPr lang="en-US" sz="2000" dirty="0"/>
              <a:t> </a:t>
            </a:r>
            <a:endParaRPr lang="en-US" dirty="0"/>
          </a:p>
          <a:p>
            <a:r>
              <a:rPr lang="en-US" dirty="0"/>
              <a:t>Serial monogamy </a:t>
            </a:r>
            <a:r>
              <a:rPr lang="mr-IN" dirty="0"/>
              <a:t>–</a:t>
            </a:r>
            <a:r>
              <a:rPr lang="en-US" dirty="0"/>
              <a:t>marriage to a succession of spouses, one at a time</a:t>
            </a:r>
          </a:p>
          <a:p>
            <a:r>
              <a:rPr lang="en-US" dirty="0"/>
              <a:t>Polygamy </a:t>
            </a:r>
            <a:r>
              <a:rPr lang="mr-IN" dirty="0"/>
              <a:t>–</a:t>
            </a:r>
            <a:r>
              <a:rPr lang="en-US" dirty="0"/>
              <a:t> plural marriages of either multiple wives or multiple husbands</a:t>
            </a:r>
          </a:p>
          <a:p>
            <a:pPr lvl="1"/>
            <a:r>
              <a:rPr lang="en-US" dirty="0"/>
              <a:t>Polygyny or Polyandry</a:t>
            </a:r>
          </a:p>
        </p:txBody>
      </p:sp>
      <p:sp>
        <p:nvSpPr>
          <p:cNvPr id="4" name="Footer Placeholder 3"/>
          <p:cNvSpPr>
            <a:spLocks noGrp="1"/>
          </p:cNvSpPr>
          <p:nvPr>
            <p:ph type="ftr" sz="quarter" idx="11"/>
          </p:nvPr>
        </p:nvSpPr>
        <p:spPr/>
        <p:txBody>
          <a:bodyPr/>
          <a:lstStyle/>
          <a:p>
            <a:r>
              <a:rPr lang="mr-IN"/>
              <a:t>CC-BY-NC 4.0 </a:t>
            </a:r>
            <a:endParaRPr lang="en-US"/>
          </a:p>
        </p:txBody>
      </p:sp>
    </p:spTree>
    <p:extLst>
      <p:ext uri="{BB962C8B-B14F-4D97-AF65-F5344CB8AC3E}">
        <p14:creationId xmlns:p14="http://schemas.microsoft.com/office/powerpoint/2010/main" val="28711444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corative image."/>
          <p:cNvPicPr>
            <a:picLocks noChangeAspect="1"/>
          </p:cNvPicPr>
          <p:nvPr/>
        </p:nvPicPr>
        <p:blipFill rotWithShape="1">
          <a:blip r:embed="rId2" cstate="screen">
            <a:alphaModFix amt="10000"/>
            <a:extLst>
              <a:ext uri="{28A0092B-C50C-407E-A947-70E740481C1C}">
                <a14:useLocalDpi xmlns:a14="http://schemas.microsoft.com/office/drawing/2010/main"/>
              </a:ext>
            </a:extLst>
          </a:blip>
          <a:srcRect/>
          <a:stretch/>
        </p:blipFill>
        <p:spPr>
          <a:xfrm>
            <a:off x="37025" y="0"/>
            <a:ext cx="9106975" cy="6843889"/>
          </a:xfrm>
          <a:prstGeom prst="rect">
            <a:avLst/>
          </a:prstGeom>
          <a:ln w="76200" cmpd="sng">
            <a:solidFill>
              <a:schemeClr val="accent5">
                <a:lumMod val="75000"/>
              </a:schemeClr>
            </a:solidFill>
          </a:ln>
        </p:spPr>
      </p:pic>
      <p:sp>
        <p:nvSpPr>
          <p:cNvPr id="2" name="Title 1"/>
          <p:cNvSpPr>
            <a:spLocks noGrp="1"/>
          </p:cNvSpPr>
          <p:nvPr>
            <p:ph type="title"/>
          </p:nvPr>
        </p:nvSpPr>
        <p:spPr/>
        <p:txBody>
          <a:bodyPr/>
          <a:lstStyle/>
          <a:p>
            <a:r>
              <a:rPr lang="en-US" dirty="0"/>
              <a:t>Who Can You Marry? </a:t>
            </a:r>
          </a:p>
        </p:txBody>
      </p:sp>
      <p:sp>
        <p:nvSpPr>
          <p:cNvPr id="3" name="Content Placeholder 2"/>
          <p:cNvSpPr>
            <a:spLocks noGrp="1"/>
          </p:cNvSpPr>
          <p:nvPr>
            <p:ph idx="1"/>
          </p:nvPr>
        </p:nvSpPr>
        <p:spPr/>
        <p:txBody>
          <a:bodyPr/>
          <a:lstStyle/>
          <a:p>
            <a:r>
              <a:rPr lang="en-US" dirty="0"/>
              <a:t>Endogamy </a:t>
            </a:r>
            <a:r>
              <a:rPr lang="mr-IN" dirty="0"/>
              <a:t>–</a:t>
            </a:r>
            <a:r>
              <a:rPr lang="en-US" dirty="0"/>
              <a:t> marriage within a cultural group</a:t>
            </a:r>
          </a:p>
          <a:p>
            <a:r>
              <a:rPr lang="en-US" dirty="0"/>
              <a:t>Exogamy </a:t>
            </a:r>
            <a:r>
              <a:rPr lang="mr-IN" dirty="0"/>
              <a:t>–</a:t>
            </a:r>
            <a:r>
              <a:rPr lang="en-US" dirty="0"/>
              <a:t> marriage outside a cultural group</a:t>
            </a:r>
          </a:p>
          <a:p>
            <a:r>
              <a:rPr lang="en-US" dirty="0"/>
              <a:t>Marriages have been arranged throughout history and across cultures</a:t>
            </a:r>
          </a:p>
          <a:p>
            <a:r>
              <a:rPr lang="en-US" dirty="0"/>
              <a:t>If someone dies, then rules dictate how to keep a spouse in the family</a:t>
            </a:r>
          </a:p>
          <a:p>
            <a:pPr lvl="1"/>
            <a:r>
              <a:rPr lang="en-US" dirty="0" err="1"/>
              <a:t>Sororate</a:t>
            </a:r>
            <a:r>
              <a:rPr lang="en-US" dirty="0"/>
              <a:t> and Levirate</a:t>
            </a:r>
          </a:p>
        </p:txBody>
      </p:sp>
      <p:sp>
        <p:nvSpPr>
          <p:cNvPr id="4" name="Footer Placeholder 3"/>
          <p:cNvSpPr>
            <a:spLocks noGrp="1"/>
          </p:cNvSpPr>
          <p:nvPr>
            <p:ph type="ftr" sz="quarter" idx="11"/>
          </p:nvPr>
        </p:nvSpPr>
        <p:spPr/>
        <p:txBody>
          <a:bodyPr/>
          <a:lstStyle/>
          <a:p>
            <a:r>
              <a:rPr lang="mr-IN"/>
              <a:t>CC-BY-NC 4.0 </a:t>
            </a:r>
            <a:endParaRPr lang="en-US"/>
          </a:p>
        </p:txBody>
      </p:sp>
    </p:spTree>
    <p:extLst>
      <p:ext uri="{BB962C8B-B14F-4D97-AF65-F5344CB8AC3E}">
        <p14:creationId xmlns:p14="http://schemas.microsoft.com/office/powerpoint/2010/main" val="1413121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corative image."/>
          <p:cNvPicPr>
            <a:picLocks noChangeAspect="1"/>
          </p:cNvPicPr>
          <p:nvPr/>
        </p:nvPicPr>
        <p:blipFill rotWithShape="1">
          <a:blip r:embed="rId2" cstate="screen">
            <a:alphaModFix amt="10000"/>
            <a:extLst>
              <a:ext uri="{28A0092B-C50C-407E-A947-70E740481C1C}">
                <a14:useLocalDpi xmlns:a14="http://schemas.microsoft.com/office/drawing/2010/main"/>
              </a:ext>
            </a:extLst>
          </a:blip>
          <a:srcRect/>
          <a:stretch/>
        </p:blipFill>
        <p:spPr>
          <a:xfrm>
            <a:off x="37025" y="0"/>
            <a:ext cx="9106975" cy="6843889"/>
          </a:xfrm>
          <a:prstGeom prst="rect">
            <a:avLst/>
          </a:prstGeom>
          <a:ln w="76200" cmpd="sng">
            <a:solidFill>
              <a:schemeClr val="accent5">
                <a:lumMod val="75000"/>
              </a:schemeClr>
            </a:solidFill>
          </a:ln>
        </p:spPr>
      </p:pic>
      <p:sp>
        <p:nvSpPr>
          <p:cNvPr id="2" name="Title 1"/>
          <p:cNvSpPr>
            <a:spLocks noGrp="1"/>
          </p:cNvSpPr>
          <p:nvPr>
            <p:ph type="title"/>
          </p:nvPr>
        </p:nvSpPr>
        <p:spPr/>
        <p:txBody>
          <a:bodyPr>
            <a:normAutofit fontScale="90000"/>
          </a:bodyPr>
          <a:lstStyle/>
          <a:p>
            <a:r>
              <a:rPr lang="en-US" dirty="0"/>
              <a:t>Families, Households, and </a:t>
            </a:r>
            <a:br>
              <a:rPr lang="en-US" dirty="0"/>
            </a:br>
            <a:r>
              <a:rPr lang="en-US" dirty="0"/>
              <a:t>Domestic Groups</a:t>
            </a:r>
          </a:p>
        </p:txBody>
      </p:sp>
      <p:sp>
        <p:nvSpPr>
          <p:cNvPr id="3" name="Content Placeholder 2"/>
          <p:cNvSpPr>
            <a:spLocks noGrp="1"/>
          </p:cNvSpPr>
          <p:nvPr>
            <p:ph idx="1"/>
          </p:nvPr>
        </p:nvSpPr>
        <p:spPr/>
        <p:txBody>
          <a:bodyPr/>
          <a:lstStyle/>
          <a:p>
            <a:r>
              <a:rPr lang="en-US" dirty="0"/>
              <a:t>Family </a:t>
            </a:r>
            <a:r>
              <a:rPr lang="mr-IN" dirty="0"/>
              <a:t>–</a:t>
            </a:r>
            <a:r>
              <a:rPr lang="en-US" dirty="0"/>
              <a:t> the smallest group of individuals who see themselves as connected to one another</a:t>
            </a:r>
          </a:p>
          <a:p>
            <a:r>
              <a:rPr lang="en-US" dirty="0"/>
              <a:t>Household/Domestic Group </a:t>
            </a:r>
            <a:r>
              <a:rPr lang="mr-IN" dirty="0"/>
              <a:t>–</a:t>
            </a:r>
            <a:r>
              <a:rPr lang="en-US" dirty="0"/>
              <a:t> family members who reside together or who share resources and activities pertaining to domestic life (may also include chosen kin)</a:t>
            </a:r>
          </a:p>
        </p:txBody>
      </p:sp>
      <p:sp>
        <p:nvSpPr>
          <p:cNvPr id="4" name="Footer Placeholder 3"/>
          <p:cNvSpPr>
            <a:spLocks noGrp="1"/>
          </p:cNvSpPr>
          <p:nvPr>
            <p:ph type="ftr" sz="quarter" idx="11"/>
          </p:nvPr>
        </p:nvSpPr>
        <p:spPr/>
        <p:txBody>
          <a:bodyPr/>
          <a:lstStyle/>
          <a:p>
            <a:r>
              <a:rPr lang="mr-IN"/>
              <a:t>CC-BY-NC 4.0 </a:t>
            </a:r>
            <a:endParaRPr lang="en-US"/>
          </a:p>
        </p:txBody>
      </p:sp>
    </p:spTree>
    <p:extLst>
      <p:ext uri="{BB962C8B-B14F-4D97-AF65-F5344CB8AC3E}">
        <p14:creationId xmlns:p14="http://schemas.microsoft.com/office/powerpoint/2010/main" val="32737934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Marriage Exchanges</a:t>
            </a:r>
          </a:p>
        </p:txBody>
      </p:sp>
      <p:sp>
        <p:nvSpPr>
          <p:cNvPr id="3" name="Content Placeholder 2"/>
          <p:cNvSpPr>
            <a:spLocks noGrp="1"/>
          </p:cNvSpPr>
          <p:nvPr>
            <p:ph idx="1"/>
          </p:nvPr>
        </p:nvSpPr>
        <p:spPr/>
        <p:txBody>
          <a:bodyPr>
            <a:normAutofit/>
          </a:bodyPr>
          <a:lstStyle/>
          <a:p>
            <a:r>
              <a:rPr lang="en-US" dirty="0"/>
              <a:t>Marriage Exchanges </a:t>
            </a:r>
            <a:r>
              <a:rPr lang="mr-IN" dirty="0"/>
              <a:t>–</a:t>
            </a:r>
            <a:r>
              <a:rPr lang="en-US" dirty="0"/>
              <a:t> most often given to the family who is losing a member</a:t>
            </a:r>
          </a:p>
          <a:p>
            <a:r>
              <a:rPr lang="en-US" dirty="0"/>
              <a:t>Dowry </a:t>
            </a:r>
            <a:r>
              <a:rPr lang="mr-IN" dirty="0"/>
              <a:t>–</a:t>
            </a:r>
            <a:r>
              <a:rPr lang="en-US" dirty="0"/>
              <a:t> gifts given by a bride’s family to the groom’s family or to the new couple</a:t>
            </a:r>
          </a:p>
          <a:p>
            <a:r>
              <a:rPr lang="en-US" dirty="0" err="1"/>
              <a:t>Bridewealth</a:t>
            </a:r>
            <a:r>
              <a:rPr lang="en-US" dirty="0"/>
              <a:t> </a:t>
            </a:r>
            <a:r>
              <a:rPr lang="mr-IN" dirty="0"/>
              <a:t>–</a:t>
            </a:r>
            <a:r>
              <a:rPr lang="en-US" dirty="0"/>
              <a:t> gifts given from a groom’s family to the bride’s family</a:t>
            </a:r>
          </a:p>
        </p:txBody>
      </p:sp>
      <p:pic>
        <p:nvPicPr>
          <p:cNvPr id="5" name="Picture 4" descr="Decorative image."/>
          <p:cNvPicPr>
            <a:picLocks noChangeAspect="1"/>
          </p:cNvPicPr>
          <p:nvPr/>
        </p:nvPicPr>
        <p:blipFill rotWithShape="1">
          <a:blip r:embed="rId2" cstate="screen">
            <a:alphaModFix amt="10000"/>
            <a:extLst>
              <a:ext uri="{28A0092B-C50C-407E-A947-70E740481C1C}">
                <a14:useLocalDpi xmlns:a14="http://schemas.microsoft.com/office/drawing/2010/main"/>
              </a:ext>
            </a:extLst>
          </a:blip>
          <a:srcRect/>
          <a:stretch/>
        </p:blipFill>
        <p:spPr>
          <a:xfrm>
            <a:off x="37025" y="0"/>
            <a:ext cx="9106975" cy="6843889"/>
          </a:xfrm>
          <a:prstGeom prst="rect">
            <a:avLst/>
          </a:prstGeom>
          <a:ln w="76200" cmpd="sng">
            <a:solidFill>
              <a:schemeClr val="accent5">
                <a:lumMod val="75000"/>
              </a:schemeClr>
            </a:solidFill>
          </a:ln>
        </p:spPr>
      </p:pic>
      <p:sp>
        <p:nvSpPr>
          <p:cNvPr id="4" name="Footer Placeholder 3"/>
          <p:cNvSpPr>
            <a:spLocks noGrp="1"/>
          </p:cNvSpPr>
          <p:nvPr>
            <p:ph type="ftr" sz="quarter" idx="11"/>
          </p:nvPr>
        </p:nvSpPr>
        <p:spPr/>
        <p:txBody>
          <a:bodyPr/>
          <a:lstStyle/>
          <a:p>
            <a:r>
              <a:rPr lang="mr-IN"/>
              <a:t>CC-BY-NC 4.0 </a:t>
            </a:r>
            <a:endParaRPr lang="en-US"/>
          </a:p>
        </p:txBody>
      </p:sp>
    </p:spTree>
    <p:extLst>
      <p:ext uri="{BB962C8B-B14F-4D97-AF65-F5344CB8AC3E}">
        <p14:creationId xmlns:p14="http://schemas.microsoft.com/office/powerpoint/2010/main" val="22954748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corative image."/>
          <p:cNvPicPr>
            <a:picLocks noChangeAspect="1"/>
          </p:cNvPicPr>
          <p:nvPr/>
        </p:nvPicPr>
        <p:blipFill rotWithShape="1">
          <a:blip r:embed="rId2" cstate="screen">
            <a:alphaModFix amt="10000"/>
            <a:extLst>
              <a:ext uri="{28A0092B-C50C-407E-A947-70E740481C1C}">
                <a14:useLocalDpi xmlns:a14="http://schemas.microsoft.com/office/drawing/2010/main"/>
              </a:ext>
            </a:extLst>
          </a:blip>
          <a:srcRect/>
          <a:stretch/>
        </p:blipFill>
        <p:spPr>
          <a:xfrm>
            <a:off x="37025" y="0"/>
            <a:ext cx="9106975" cy="6843889"/>
          </a:xfrm>
          <a:prstGeom prst="rect">
            <a:avLst/>
          </a:prstGeom>
          <a:ln w="76200" cmpd="sng">
            <a:solidFill>
              <a:schemeClr val="accent5">
                <a:lumMod val="75000"/>
              </a:schemeClr>
            </a:solidFill>
          </a:ln>
        </p:spPr>
      </p:pic>
      <p:sp>
        <p:nvSpPr>
          <p:cNvPr id="2" name="Title 1"/>
          <p:cNvSpPr>
            <a:spLocks noGrp="1"/>
          </p:cNvSpPr>
          <p:nvPr>
            <p:ph type="title"/>
          </p:nvPr>
        </p:nvSpPr>
        <p:spPr/>
        <p:txBody>
          <a:bodyPr/>
          <a:lstStyle/>
          <a:p>
            <a:r>
              <a:rPr lang="en-US" dirty="0"/>
              <a:t>Post-Marital Residence</a:t>
            </a:r>
          </a:p>
        </p:txBody>
      </p:sp>
      <p:sp>
        <p:nvSpPr>
          <p:cNvPr id="3" name="Content Placeholder 2"/>
          <p:cNvSpPr>
            <a:spLocks noGrp="1"/>
          </p:cNvSpPr>
          <p:nvPr>
            <p:ph idx="1"/>
          </p:nvPr>
        </p:nvSpPr>
        <p:spPr/>
        <p:txBody>
          <a:bodyPr>
            <a:normAutofit lnSpcReduction="10000"/>
          </a:bodyPr>
          <a:lstStyle/>
          <a:p>
            <a:r>
              <a:rPr lang="en-US" dirty="0"/>
              <a:t>Family of orientation </a:t>
            </a:r>
            <a:r>
              <a:rPr lang="mr-IN" dirty="0"/>
              <a:t>–</a:t>
            </a:r>
            <a:r>
              <a:rPr lang="en-US" dirty="0"/>
              <a:t> the family in which a person is raised</a:t>
            </a:r>
          </a:p>
          <a:p>
            <a:r>
              <a:rPr lang="en-US" dirty="0"/>
              <a:t>Family of procreation </a:t>
            </a:r>
            <a:r>
              <a:rPr lang="mr-IN" dirty="0"/>
              <a:t>–</a:t>
            </a:r>
            <a:r>
              <a:rPr lang="en-US" dirty="0"/>
              <a:t> new household for raising children </a:t>
            </a:r>
          </a:p>
          <a:p>
            <a:r>
              <a:rPr lang="en-US" dirty="0"/>
              <a:t>Residence patterns</a:t>
            </a:r>
          </a:p>
          <a:p>
            <a:pPr lvl="1"/>
            <a:r>
              <a:rPr lang="en-US" dirty="0"/>
              <a:t>Neolocal</a:t>
            </a:r>
          </a:p>
          <a:p>
            <a:pPr lvl="1"/>
            <a:r>
              <a:rPr lang="en-US" dirty="0"/>
              <a:t>Patrilocal </a:t>
            </a:r>
          </a:p>
          <a:p>
            <a:pPr lvl="1"/>
            <a:r>
              <a:rPr lang="en-US" dirty="0"/>
              <a:t>Matrilocal </a:t>
            </a:r>
          </a:p>
          <a:p>
            <a:pPr lvl="1"/>
            <a:r>
              <a:rPr lang="en-US" dirty="0" err="1"/>
              <a:t>Avunculocal</a:t>
            </a:r>
            <a:endParaRPr lang="en-US" dirty="0"/>
          </a:p>
        </p:txBody>
      </p:sp>
      <p:sp>
        <p:nvSpPr>
          <p:cNvPr id="4" name="Footer Placeholder 3"/>
          <p:cNvSpPr>
            <a:spLocks noGrp="1"/>
          </p:cNvSpPr>
          <p:nvPr>
            <p:ph type="ftr" sz="quarter" idx="11"/>
          </p:nvPr>
        </p:nvSpPr>
        <p:spPr/>
        <p:txBody>
          <a:bodyPr/>
          <a:lstStyle/>
          <a:p>
            <a:r>
              <a:rPr lang="mr-IN"/>
              <a:t>CC-BY-NC 4.0 </a:t>
            </a:r>
            <a:endParaRPr lang="en-US"/>
          </a:p>
        </p:txBody>
      </p:sp>
    </p:spTree>
    <p:extLst>
      <p:ext uri="{BB962C8B-B14F-4D97-AF65-F5344CB8AC3E}">
        <p14:creationId xmlns:p14="http://schemas.microsoft.com/office/powerpoint/2010/main" val="1717321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corative image."/>
          <p:cNvPicPr>
            <a:picLocks noChangeAspect="1"/>
          </p:cNvPicPr>
          <p:nvPr/>
        </p:nvPicPr>
        <p:blipFill rotWithShape="1">
          <a:blip r:embed="rId2" cstate="screen">
            <a:alphaModFix amt="10000"/>
            <a:extLst>
              <a:ext uri="{28A0092B-C50C-407E-A947-70E740481C1C}">
                <a14:useLocalDpi xmlns:a14="http://schemas.microsoft.com/office/drawing/2010/main"/>
              </a:ext>
            </a:extLst>
          </a:blip>
          <a:srcRect/>
          <a:stretch/>
        </p:blipFill>
        <p:spPr>
          <a:xfrm>
            <a:off x="37025" y="0"/>
            <a:ext cx="9106975" cy="6843889"/>
          </a:xfrm>
          <a:prstGeom prst="rect">
            <a:avLst/>
          </a:prstGeom>
          <a:ln w="76200" cmpd="sng">
            <a:solidFill>
              <a:schemeClr val="accent5">
                <a:lumMod val="75000"/>
              </a:schemeClr>
            </a:solidFill>
          </a:ln>
        </p:spPr>
      </p:pic>
      <p:sp>
        <p:nvSpPr>
          <p:cNvPr id="2" name="Title 1"/>
          <p:cNvSpPr>
            <a:spLocks noGrp="1"/>
          </p:cNvSpPr>
          <p:nvPr>
            <p:ph type="title"/>
          </p:nvPr>
        </p:nvSpPr>
        <p:spPr/>
        <p:txBody>
          <a:bodyPr/>
          <a:lstStyle/>
          <a:p>
            <a:r>
              <a:rPr lang="en-US" dirty="0"/>
              <a:t>Learning Objectives</a:t>
            </a:r>
          </a:p>
        </p:txBody>
      </p:sp>
      <p:sp>
        <p:nvSpPr>
          <p:cNvPr id="3" name="Content Placeholder 2"/>
          <p:cNvSpPr>
            <a:spLocks noGrp="1"/>
          </p:cNvSpPr>
          <p:nvPr>
            <p:ph idx="1"/>
          </p:nvPr>
        </p:nvSpPr>
        <p:spPr/>
        <p:txBody>
          <a:bodyPr/>
          <a:lstStyle/>
          <a:p>
            <a:r>
              <a:rPr lang="en-US" dirty="0"/>
              <a:t>Human families cross-culturally</a:t>
            </a:r>
          </a:p>
          <a:p>
            <a:r>
              <a:rPr lang="en-US" dirty="0"/>
              <a:t>Parental rights and responsibilities</a:t>
            </a:r>
          </a:p>
          <a:p>
            <a:r>
              <a:rPr lang="en-US" dirty="0"/>
              <a:t>Kinship systems</a:t>
            </a:r>
          </a:p>
          <a:p>
            <a:r>
              <a:rPr lang="en-US" dirty="0"/>
              <a:t>Marriage exchanges (dowry and </a:t>
            </a:r>
            <a:r>
              <a:rPr lang="en-US" dirty="0" err="1"/>
              <a:t>bridewealth</a:t>
            </a:r>
            <a:r>
              <a:rPr lang="en-US" dirty="0"/>
              <a:t>)</a:t>
            </a:r>
          </a:p>
          <a:p>
            <a:r>
              <a:rPr lang="en-US" dirty="0"/>
              <a:t>Post-marital residence</a:t>
            </a:r>
          </a:p>
          <a:p>
            <a:endParaRPr lang="en-US" dirty="0"/>
          </a:p>
        </p:txBody>
      </p:sp>
      <p:sp>
        <p:nvSpPr>
          <p:cNvPr id="4" name="Footer Placeholder 3"/>
          <p:cNvSpPr>
            <a:spLocks noGrp="1"/>
          </p:cNvSpPr>
          <p:nvPr>
            <p:ph type="ftr" sz="quarter" idx="11"/>
          </p:nvPr>
        </p:nvSpPr>
        <p:spPr/>
        <p:txBody>
          <a:bodyPr/>
          <a:lstStyle/>
          <a:p>
            <a:r>
              <a:rPr lang="mr-IN"/>
              <a:t>CC-BY-NC 4.0 </a:t>
            </a:r>
            <a:endParaRPr lang="en-US"/>
          </a:p>
        </p:txBody>
      </p:sp>
    </p:spTree>
    <p:extLst>
      <p:ext uri="{BB962C8B-B14F-4D97-AF65-F5344CB8AC3E}">
        <p14:creationId xmlns:p14="http://schemas.microsoft.com/office/powerpoint/2010/main" val="1813418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corative image."/>
          <p:cNvPicPr>
            <a:picLocks noChangeAspect="1"/>
          </p:cNvPicPr>
          <p:nvPr/>
        </p:nvPicPr>
        <p:blipFill rotWithShape="1">
          <a:blip r:embed="rId2" cstate="screen">
            <a:alphaModFix amt="10000"/>
            <a:extLst>
              <a:ext uri="{28A0092B-C50C-407E-A947-70E740481C1C}">
                <a14:useLocalDpi xmlns:a14="http://schemas.microsoft.com/office/drawing/2010/main"/>
              </a:ext>
            </a:extLst>
          </a:blip>
          <a:srcRect/>
          <a:stretch/>
        </p:blipFill>
        <p:spPr>
          <a:xfrm>
            <a:off x="37025" y="0"/>
            <a:ext cx="9106975" cy="6843889"/>
          </a:xfrm>
          <a:prstGeom prst="rect">
            <a:avLst/>
          </a:prstGeom>
          <a:ln w="76200" cmpd="sng">
            <a:solidFill>
              <a:schemeClr val="accent5">
                <a:lumMod val="75000"/>
              </a:schemeClr>
            </a:solidFill>
          </a:ln>
        </p:spPr>
      </p:pic>
      <p:sp>
        <p:nvSpPr>
          <p:cNvPr id="2" name="Title 1"/>
          <p:cNvSpPr>
            <a:spLocks noGrp="1"/>
          </p:cNvSpPr>
          <p:nvPr>
            <p:ph type="title"/>
          </p:nvPr>
        </p:nvSpPr>
        <p:spPr/>
        <p:txBody>
          <a:bodyPr>
            <a:normAutofit fontScale="90000"/>
          </a:bodyPr>
          <a:lstStyle/>
          <a:p>
            <a:r>
              <a:rPr lang="en-US" dirty="0"/>
              <a:t>Rights, Responsibilities, Statuses </a:t>
            </a:r>
            <a:br>
              <a:rPr lang="en-US" dirty="0"/>
            </a:br>
            <a:r>
              <a:rPr lang="en-US" dirty="0"/>
              <a:t>and Roles in Families</a:t>
            </a:r>
          </a:p>
        </p:txBody>
      </p:sp>
      <p:sp>
        <p:nvSpPr>
          <p:cNvPr id="3" name="Content Placeholder 2"/>
          <p:cNvSpPr>
            <a:spLocks noGrp="1"/>
          </p:cNvSpPr>
          <p:nvPr>
            <p:ph idx="1"/>
          </p:nvPr>
        </p:nvSpPr>
        <p:spPr/>
        <p:txBody>
          <a:bodyPr>
            <a:normAutofit/>
          </a:bodyPr>
          <a:lstStyle/>
          <a:p>
            <a:r>
              <a:rPr lang="en-US" dirty="0"/>
              <a:t>Words used to describe family members (“mother” or “cousin”) indicate rights and responsibilities of family members</a:t>
            </a:r>
          </a:p>
          <a:p>
            <a:r>
              <a:rPr lang="en-US" dirty="0"/>
              <a:t>Status </a:t>
            </a:r>
            <a:r>
              <a:rPr lang="mr-IN" dirty="0"/>
              <a:t>–</a:t>
            </a:r>
            <a:r>
              <a:rPr lang="en-US" dirty="0"/>
              <a:t> a culturally-designated position a person occupies in a particular setting (“father” or “younger brother”)</a:t>
            </a:r>
          </a:p>
          <a:p>
            <a:r>
              <a:rPr lang="en-US" dirty="0"/>
              <a:t>Role </a:t>
            </a:r>
            <a:r>
              <a:rPr lang="mr-IN" dirty="0"/>
              <a:t>–</a:t>
            </a:r>
            <a:r>
              <a:rPr lang="en-US" dirty="0"/>
              <a:t> the set of behaviors expected of a person who occupies a particular status </a:t>
            </a:r>
          </a:p>
        </p:txBody>
      </p:sp>
      <p:sp>
        <p:nvSpPr>
          <p:cNvPr id="4" name="Footer Placeholder 3"/>
          <p:cNvSpPr>
            <a:spLocks noGrp="1"/>
          </p:cNvSpPr>
          <p:nvPr>
            <p:ph type="ftr" sz="quarter" idx="11"/>
          </p:nvPr>
        </p:nvSpPr>
        <p:spPr/>
        <p:txBody>
          <a:bodyPr/>
          <a:lstStyle/>
          <a:p>
            <a:r>
              <a:rPr lang="mr-IN"/>
              <a:t>CC-BY-NC 4.0 </a:t>
            </a:r>
            <a:endParaRPr lang="en-US"/>
          </a:p>
        </p:txBody>
      </p:sp>
    </p:spTree>
    <p:extLst>
      <p:ext uri="{BB962C8B-B14F-4D97-AF65-F5344CB8AC3E}">
        <p14:creationId xmlns:p14="http://schemas.microsoft.com/office/powerpoint/2010/main" val="2184758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corative image."/>
          <p:cNvPicPr>
            <a:picLocks noChangeAspect="1"/>
          </p:cNvPicPr>
          <p:nvPr/>
        </p:nvPicPr>
        <p:blipFill rotWithShape="1">
          <a:blip r:embed="rId2" cstate="screen">
            <a:alphaModFix amt="10000"/>
            <a:extLst>
              <a:ext uri="{28A0092B-C50C-407E-A947-70E740481C1C}">
                <a14:useLocalDpi xmlns:a14="http://schemas.microsoft.com/office/drawing/2010/main"/>
              </a:ext>
            </a:extLst>
          </a:blip>
          <a:srcRect/>
          <a:stretch/>
        </p:blipFill>
        <p:spPr>
          <a:xfrm>
            <a:off x="37025" y="0"/>
            <a:ext cx="9106975" cy="6843889"/>
          </a:xfrm>
          <a:prstGeom prst="rect">
            <a:avLst/>
          </a:prstGeom>
          <a:ln w="76200" cmpd="sng">
            <a:solidFill>
              <a:schemeClr val="accent5">
                <a:lumMod val="75000"/>
              </a:schemeClr>
            </a:solidFill>
          </a:ln>
        </p:spPr>
      </p:pic>
      <p:sp>
        <p:nvSpPr>
          <p:cNvPr id="2" name="Title 1"/>
          <p:cNvSpPr>
            <a:spLocks noGrp="1"/>
          </p:cNvSpPr>
          <p:nvPr>
            <p:ph type="title"/>
          </p:nvPr>
        </p:nvSpPr>
        <p:spPr/>
        <p:txBody>
          <a:bodyPr/>
          <a:lstStyle/>
          <a:p>
            <a:r>
              <a:rPr lang="en-US" dirty="0"/>
              <a:t>Kinship and Descent - Definitions</a:t>
            </a:r>
          </a:p>
        </p:txBody>
      </p:sp>
      <p:sp>
        <p:nvSpPr>
          <p:cNvPr id="3" name="Content Placeholder 2"/>
          <p:cNvSpPr>
            <a:spLocks noGrp="1"/>
          </p:cNvSpPr>
          <p:nvPr>
            <p:ph idx="1"/>
          </p:nvPr>
        </p:nvSpPr>
        <p:spPr/>
        <p:txBody>
          <a:bodyPr/>
          <a:lstStyle/>
          <a:p>
            <a:r>
              <a:rPr lang="en-US" dirty="0"/>
              <a:t>Kinship </a:t>
            </a:r>
            <a:r>
              <a:rPr lang="mr-IN" dirty="0"/>
              <a:t>–</a:t>
            </a:r>
            <a:r>
              <a:rPr lang="en-US" dirty="0"/>
              <a:t> culturally recognized ties between members of a family</a:t>
            </a:r>
          </a:p>
          <a:p>
            <a:pPr lvl="1"/>
            <a:r>
              <a:rPr lang="en-US" dirty="0"/>
              <a:t>Both blood (consanguineal) and marriage (affinal), as well as “chosen kin”</a:t>
            </a:r>
          </a:p>
          <a:p>
            <a:r>
              <a:rPr lang="en-US" dirty="0"/>
              <a:t>Descent </a:t>
            </a:r>
            <a:r>
              <a:rPr lang="mr-IN" dirty="0"/>
              <a:t>–</a:t>
            </a:r>
            <a:r>
              <a:rPr lang="en-US" dirty="0"/>
              <a:t> how people reckon their kinship</a:t>
            </a:r>
          </a:p>
          <a:p>
            <a:pPr lvl="1"/>
            <a:r>
              <a:rPr lang="en-US" dirty="0"/>
              <a:t>Patrilineal </a:t>
            </a:r>
            <a:r>
              <a:rPr lang="mr-IN" dirty="0"/>
              <a:t>–</a:t>
            </a:r>
            <a:r>
              <a:rPr lang="en-US" dirty="0"/>
              <a:t> through the father’s line</a:t>
            </a:r>
          </a:p>
          <a:p>
            <a:pPr lvl="1"/>
            <a:r>
              <a:rPr lang="en-US" dirty="0"/>
              <a:t>Matrilineal </a:t>
            </a:r>
            <a:r>
              <a:rPr lang="mr-IN" dirty="0"/>
              <a:t>–</a:t>
            </a:r>
            <a:r>
              <a:rPr lang="en-US" dirty="0"/>
              <a:t> through the mother’s line</a:t>
            </a:r>
          </a:p>
          <a:p>
            <a:pPr lvl="1"/>
            <a:r>
              <a:rPr lang="en-US" dirty="0"/>
              <a:t>Bilateral </a:t>
            </a:r>
            <a:r>
              <a:rPr lang="mr-IN" dirty="0"/>
              <a:t>–</a:t>
            </a:r>
            <a:r>
              <a:rPr lang="en-US" dirty="0"/>
              <a:t> through both lines</a:t>
            </a:r>
          </a:p>
        </p:txBody>
      </p:sp>
      <p:sp>
        <p:nvSpPr>
          <p:cNvPr id="4" name="Footer Placeholder 3"/>
          <p:cNvSpPr>
            <a:spLocks noGrp="1"/>
          </p:cNvSpPr>
          <p:nvPr>
            <p:ph type="ftr" sz="quarter" idx="11"/>
          </p:nvPr>
        </p:nvSpPr>
        <p:spPr/>
        <p:txBody>
          <a:bodyPr/>
          <a:lstStyle/>
          <a:p>
            <a:r>
              <a:rPr lang="mr-IN"/>
              <a:t>CC-BY-NC 4.0 </a:t>
            </a:r>
            <a:endParaRPr lang="en-US"/>
          </a:p>
        </p:txBody>
      </p:sp>
    </p:spTree>
    <p:extLst>
      <p:ext uri="{BB962C8B-B14F-4D97-AF65-F5344CB8AC3E}">
        <p14:creationId xmlns:p14="http://schemas.microsoft.com/office/powerpoint/2010/main" val="3177675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corative image."/>
          <p:cNvPicPr>
            <a:picLocks noChangeAspect="1"/>
          </p:cNvPicPr>
          <p:nvPr/>
        </p:nvPicPr>
        <p:blipFill rotWithShape="1">
          <a:blip r:embed="rId3" cstate="screen">
            <a:alphaModFix amt="10000"/>
            <a:extLst>
              <a:ext uri="{28A0092B-C50C-407E-A947-70E740481C1C}">
                <a14:useLocalDpi xmlns:a14="http://schemas.microsoft.com/office/drawing/2010/main"/>
              </a:ext>
            </a:extLst>
          </a:blip>
          <a:srcRect/>
          <a:stretch/>
        </p:blipFill>
        <p:spPr>
          <a:xfrm>
            <a:off x="37025" y="0"/>
            <a:ext cx="9106975" cy="6843889"/>
          </a:xfrm>
          <a:prstGeom prst="rect">
            <a:avLst/>
          </a:prstGeom>
          <a:ln w="76200" cmpd="sng">
            <a:solidFill>
              <a:schemeClr val="accent5">
                <a:lumMod val="75000"/>
              </a:schemeClr>
            </a:solidFill>
          </a:ln>
        </p:spPr>
      </p:pic>
      <p:sp>
        <p:nvSpPr>
          <p:cNvPr id="2" name="Title 1"/>
          <p:cNvSpPr>
            <a:spLocks noGrp="1"/>
          </p:cNvSpPr>
          <p:nvPr>
            <p:ph type="title"/>
          </p:nvPr>
        </p:nvSpPr>
        <p:spPr/>
        <p:txBody>
          <a:bodyPr/>
          <a:lstStyle/>
          <a:p>
            <a:r>
              <a:rPr lang="en-US" dirty="0"/>
              <a:t>Kinship Diagrams: Matrilineage</a:t>
            </a:r>
          </a:p>
        </p:txBody>
      </p:sp>
      <p:pic>
        <p:nvPicPr>
          <p:cNvPr id="4" name="Content Placeholder 3" descr="In this...." title="Kinship Diagrams: Matrilineage"/>
          <p:cNvPicPr>
            <a:picLocks noGrp="1" noChangeAspect="1"/>
          </p:cNvPicPr>
          <p:nvPr>
            <p:ph idx="1"/>
          </p:nvPr>
        </p:nvPicPr>
        <p:blipFill>
          <a:blip r:embed="rId4">
            <a:extLst>
              <a:ext uri="{28A0092B-C50C-407E-A947-70E740481C1C}">
                <a14:useLocalDpi xmlns:a14="http://schemas.microsoft.com/office/drawing/2010/main" val="0"/>
              </a:ext>
            </a:extLst>
          </a:blip>
          <a:srcRect l="-10847" r="-10847"/>
          <a:stretch>
            <a:fillRect/>
          </a:stretch>
        </p:blipFill>
        <p:spPr/>
      </p:pic>
      <p:sp>
        <p:nvSpPr>
          <p:cNvPr id="3" name="Footer Placeholder 2"/>
          <p:cNvSpPr>
            <a:spLocks noGrp="1"/>
          </p:cNvSpPr>
          <p:nvPr>
            <p:ph type="ftr" sz="quarter" idx="11"/>
          </p:nvPr>
        </p:nvSpPr>
        <p:spPr/>
        <p:txBody>
          <a:bodyPr/>
          <a:lstStyle/>
          <a:p>
            <a:r>
              <a:rPr lang="mr-IN"/>
              <a:t>CC-BY-NC 4.0 </a:t>
            </a:r>
            <a:endParaRPr lang="en-US"/>
          </a:p>
        </p:txBody>
      </p:sp>
    </p:spTree>
    <p:extLst>
      <p:ext uri="{BB962C8B-B14F-4D97-AF65-F5344CB8AC3E}">
        <p14:creationId xmlns:p14="http://schemas.microsoft.com/office/powerpoint/2010/main" val="1936096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corative image."/>
          <p:cNvPicPr>
            <a:picLocks noChangeAspect="1"/>
          </p:cNvPicPr>
          <p:nvPr/>
        </p:nvPicPr>
        <p:blipFill rotWithShape="1">
          <a:blip r:embed="rId3" cstate="screen">
            <a:alphaModFix amt="10000"/>
            <a:extLst>
              <a:ext uri="{28A0092B-C50C-407E-A947-70E740481C1C}">
                <a14:useLocalDpi xmlns:a14="http://schemas.microsoft.com/office/drawing/2010/main"/>
              </a:ext>
            </a:extLst>
          </a:blip>
          <a:srcRect/>
          <a:stretch/>
        </p:blipFill>
        <p:spPr>
          <a:xfrm>
            <a:off x="37025" y="0"/>
            <a:ext cx="9106975" cy="6843889"/>
          </a:xfrm>
          <a:prstGeom prst="rect">
            <a:avLst/>
          </a:prstGeom>
          <a:ln w="76200" cmpd="sng">
            <a:solidFill>
              <a:schemeClr val="accent5">
                <a:lumMod val="75000"/>
              </a:schemeClr>
            </a:solidFill>
          </a:ln>
        </p:spPr>
      </p:pic>
      <p:sp>
        <p:nvSpPr>
          <p:cNvPr id="2" name="Title 1"/>
          <p:cNvSpPr>
            <a:spLocks noGrp="1"/>
          </p:cNvSpPr>
          <p:nvPr>
            <p:ph type="title"/>
          </p:nvPr>
        </p:nvSpPr>
        <p:spPr/>
        <p:txBody>
          <a:bodyPr/>
          <a:lstStyle/>
          <a:p>
            <a:r>
              <a:rPr lang="en-US" dirty="0"/>
              <a:t>Kinship Diagrams: </a:t>
            </a:r>
            <a:r>
              <a:rPr lang="en-US" dirty="0" err="1"/>
              <a:t>Patrilineage</a:t>
            </a:r>
            <a:endParaRPr lang="en-US" dirty="0"/>
          </a:p>
        </p:txBody>
      </p:sp>
      <p:pic>
        <p:nvPicPr>
          <p:cNvPr id="4" name="Content Placeholder 3" descr="In this..." title="Kinship Diagrams: Patrilineage"/>
          <p:cNvPicPr>
            <a:picLocks noGrp="1" noChangeAspect="1"/>
          </p:cNvPicPr>
          <p:nvPr>
            <p:ph idx="1"/>
          </p:nvPr>
        </p:nvPicPr>
        <p:blipFill>
          <a:blip r:embed="rId4">
            <a:extLst>
              <a:ext uri="{28A0092B-C50C-407E-A947-70E740481C1C}">
                <a14:useLocalDpi xmlns:a14="http://schemas.microsoft.com/office/drawing/2010/main" val="0"/>
              </a:ext>
            </a:extLst>
          </a:blip>
          <a:srcRect l="-8181" r="-8181"/>
          <a:stretch>
            <a:fillRect/>
          </a:stretch>
        </p:blipFill>
        <p:spPr/>
      </p:pic>
      <p:sp>
        <p:nvSpPr>
          <p:cNvPr id="3" name="Footer Placeholder 2"/>
          <p:cNvSpPr>
            <a:spLocks noGrp="1"/>
          </p:cNvSpPr>
          <p:nvPr>
            <p:ph type="ftr" sz="quarter" idx="11"/>
          </p:nvPr>
        </p:nvSpPr>
        <p:spPr/>
        <p:txBody>
          <a:bodyPr/>
          <a:lstStyle/>
          <a:p>
            <a:r>
              <a:rPr lang="mr-IN"/>
              <a:t>CC-BY-NC 4.0 </a:t>
            </a:r>
            <a:endParaRPr lang="en-US"/>
          </a:p>
        </p:txBody>
      </p:sp>
    </p:spTree>
    <p:extLst>
      <p:ext uri="{BB962C8B-B14F-4D97-AF65-F5344CB8AC3E}">
        <p14:creationId xmlns:p14="http://schemas.microsoft.com/office/powerpoint/2010/main" val="37030869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corative image."/>
          <p:cNvPicPr>
            <a:picLocks noChangeAspect="1"/>
          </p:cNvPicPr>
          <p:nvPr/>
        </p:nvPicPr>
        <p:blipFill rotWithShape="1">
          <a:blip r:embed="rId3" cstate="screen">
            <a:alphaModFix amt="10000"/>
            <a:extLst>
              <a:ext uri="{28A0092B-C50C-407E-A947-70E740481C1C}">
                <a14:useLocalDpi xmlns:a14="http://schemas.microsoft.com/office/drawing/2010/main"/>
              </a:ext>
            </a:extLst>
          </a:blip>
          <a:srcRect/>
          <a:stretch/>
        </p:blipFill>
        <p:spPr>
          <a:xfrm>
            <a:off x="37025" y="0"/>
            <a:ext cx="9106975" cy="6843889"/>
          </a:xfrm>
          <a:prstGeom prst="rect">
            <a:avLst/>
          </a:prstGeom>
          <a:ln w="76200" cmpd="sng">
            <a:solidFill>
              <a:schemeClr val="accent5">
                <a:lumMod val="75000"/>
              </a:schemeClr>
            </a:solidFill>
          </a:ln>
        </p:spPr>
      </p:pic>
      <p:sp>
        <p:nvSpPr>
          <p:cNvPr id="2" name="Title 1"/>
          <p:cNvSpPr>
            <a:spLocks noGrp="1"/>
          </p:cNvSpPr>
          <p:nvPr>
            <p:ph type="title"/>
          </p:nvPr>
        </p:nvSpPr>
        <p:spPr/>
        <p:txBody>
          <a:bodyPr/>
          <a:lstStyle/>
          <a:p>
            <a:r>
              <a:rPr lang="en-US" dirty="0"/>
              <a:t>Kinship Diagrams: Bilateral</a:t>
            </a:r>
          </a:p>
        </p:txBody>
      </p:sp>
      <p:pic>
        <p:nvPicPr>
          <p:cNvPr id="4" name="Content Placeholder 3" descr="In this...." title="Kinship Diagrams: Bilateral"/>
          <p:cNvPicPr>
            <a:picLocks noGrp="1" noChangeAspect="1"/>
          </p:cNvPicPr>
          <p:nvPr>
            <p:ph idx="1"/>
          </p:nvPr>
        </p:nvPicPr>
        <p:blipFill>
          <a:blip r:embed="rId4">
            <a:extLst>
              <a:ext uri="{28A0092B-C50C-407E-A947-70E740481C1C}">
                <a14:useLocalDpi xmlns:a14="http://schemas.microsoft.com/office/drawing/2010/main" val="0"/>
              </a:ext>
            </a:extLst>
          </a:blip>
          <a:srcRect t="-6742" b="-6742"/>
          <a:stretch>
            <a:fillRect/>
          </a:stretch>
        </p:blipFill>
        <p:spPr/>
      </p:pic>
      <p:sp>
        <p:nvSpPr>
          <p:cNvPr id="3" name="Footer Placeholder 2"/>
          <p:cNvSpPr>
            <a:spLocks noGrp="1"/>
          </p:cNvSpPr>
          <p:nvPr>
            <p:ph type="ftr" sz="quarter" idx="11"/>
          </p:nvPr>
        </p:nvSpPr>
        <p:spPr/>
        <p:txBody>
          <a:bodyPr/>
          <a:lstStyle/>
          <a:p>
            <a:r>
              <a:rPr lang="mr-IN"/>
              <a:t>CC-BY-NC 4.0 </a:t>
            </a:r>
            <a:endParaRPr lang="en-US"/>
          </a:p>
        </p:txBody>
      </p:sp>
    </p:spTree>
    <p:extLst>
      <p:ext uri="{BB962C8B-B14F-4D97-AF65-F5344CB8AC3E}">
        <p14:creationId xmlns:p14="http://schemas.microsoft.com/office/powerpoint/2010/main" val="1362243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corative image."/>
          <p:cNvPicPr>
            <a:picLocks noChangeAspect="1"/>
          </p:cNvPicPr>
          <p:nvPr/>
        </p:nvPicPr>
        <p:blipFill rotWithShape="1">
          <a:blip r:embed="rId2" cstate="screen">
            <a:alphaModFix amt="10000"/>
            <a:extLst>
              <a:ext uri="{28A0092B-C50C-407E-A947-70E740481C1C}">
                <a14:useLocalDpi xmlns:a14="http://schemas.microsoft.com/office/drawing/2010/main"/>
              </a:ext>
            </a:extLst>
          </a:blip>
          <a:srcRect/>
          <a:stretch/>
        </p:blipFill>
        <p:spPr>
          <a:xfrm>
            <a:off x="37025" y="14111"/>
            <a:ext cx="9106975" cy="6843889"/>
          </a:xfrm>
          <a:prstGeom prst="rect">
            <a:avLst/>
          </a:prstGeom>
          <a:ln w="76200" cmpd="sng">
            <a:solidFill>
              <a:schemeClr val="accent5">
                <a:lumMod val="75000"/>
              </a:schemeClr>
            </a:solidFill>
          </a:ln>
        </p:spPr>
      </p:pic>
      <p:sp>
        <p:nvSpPr>
          <p:cNvPr id="2" name="Title 1"/>
          <p:cNvSpPr>
            <a:spLocks noGrp="1"/>
          </p:cNvSpPr>
          <p:nvPr>
            <p:ph type="title"/>
          </p:nvPr>
        </p:nvSpPr>
        <p:spPr/>
        <p:txBody>
          <a:bodyPr/>
          <a:lstStyle/>
          <a:p>
            <a:r>
              <a:rPr lang="en-US" dirty="0"/>
              <a:t>Kinship and Descent</a:t>
            </a:r>
          </a:p>
        </p:txBody>
      </p:sp>
      <p:sp>
        <p:nvSpPr>
          <p:cNvPr id="3" name="Content Placeholder 2"/>
          <p:cNvSpPr>
            <a:spLocks noGrp="1"/>
          </p:cNvSpPr>
          <p:nvPr>
            <p:ph idx="1"/>
          </p:nvPr>
        </p:nvSpPr>
        <p:spPr/>
        <p:txBody>
          <a:bodyPr>
            <a:normAutofit/>
          </a:bodyPr>
          <a:lstStyle/>
          <a:p>
            <a:r>
              <a:rPr lang="en-US" dirty="0"/>
              <a:t>Lineage </a:t>
            </a:r>
            <a:r>
              <a:rPr lang="mr-IN" dirty="0"/>
              <a:t>–</a:t>
            </a:r>
            <a:r>
              <a:rPr lang="en-US" dirty="0"/>
              <a:t> descent from a common ancestor</a:t>
            </a:r>
          </a:p>
          <a:p>
            <a:r>
              <a:rPr lang="en-US" dirty="0"/>
              <a:t>Matrilineage (descent) does not mean matriarchal (power)</a:t>
            </a:r>
          </a:p>
          <a:p>
            <a:r>
              <a:rPr lang="en-US" dirty="0"/>
              <a:t>Example: </a:t>
            </a:r>
            <a:r>
              <a:rPr lang="en-US" dirty="0" err="1"/>
              <a:t>Nayar</a:t>
            </a:r>
            <a:r>
              <a:rPr lang="en-US" dirty="0"/>
              <a:t> of Southern India</a:t>
            </a:r>
          </a:p>
          <a:p>
            <a:pPr lvl="1"/>
            <a:r>
              <a:rPr lang="en-US" dirty="0"/>
              <a:t>Men and women did not live together after marriage</a:t>
            </a:r>
          </a:p>
          <a:p>
            <a:pPr lvl="1"/>
            <a:r>
              <a:rPr lang="en-US" dirty="0"/>
              <a:t>Husbands were not seen as “relatives” since they were not part of the matrilineage</a:t>
            </a:r>
          </a:p>
        </p:txBody>
      </p:sp>
      <p:sp>
        <p:nvSpPr>
          <p:cNvPr id="4" name="Footer Placeholder 3"/>
          <p:cNvSpPr>
            <a:spLocks noGrp="1"/>
          </p:cNvSpPr>
          <p:nvPr>
            <p:ph type="ftr" sz="quarter" idx="11"/>
          </p:nvPr>
        </p:nvSpPr>
        <p:spPr/>
        <p:txBody>
          <a:bodyPr/>
          <a:lstStyle/>
          <a:p>
            <a:r>
              <a:rPr lang="mr-IN"/>
              <a:t>CC-BY-NC 4.0 </a:t>
            </a:r>
            <a:endParaRPr lang="en-US"/>
          </a:p>
        </p:txBody>
      </p:sp>
    </p:spTree>
    <p:extLst>
      <p:ext uri="{BB962C8B-B14F-4D97-AF65-F5344CB8AC3E}">
        <p14:creationId xmlns:p14="http://schemas.microsoft.com/office/powerpoint/2010/main" val="1338974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corative image."/>
          <p:cNvPicPr>
            <a:picLocks noChangeAspect="1"/>
          </p:cNvPicPr>
          <p:nvPr/>
        </p:nvPicPr>
        <p:blipFill rotWithShape="1">
          <a:blip r:embed="rId2" cstate="screen">
            <a:alphaModFix amt="10000"/>
            <a:extLst>
              <a:ext uri="{28A0092B-C50C-407E-A947-70E740481C1C}">
                <a14:useLocalDpi xmlns:a14="http://schemas.microsoft.com/office/drawing/2010/main"/>
              </a:ext>
            </a:extLst>
          </a:blip>
          <a:srcRect/>
          <a:stretch/>
        </p:blipFill>
        <p:spPr>
          <a:xfrm>
            <a:off x="37025" y="0"/>
            <a:ext cx="9106975" cy="6843889"/>
          </a:xfrm>
          <a:prstGeom prst="rect">
            <a:avLst/>
          </a:prstGeom>
          <a:ln w="76200" cmpd="sng">
            <a:solidFill>
              <a:schemeClr val="accent5">
                <a:lumMod val="75000"/>
              </a:schemeClr>
            </a:solidFill>
          </a:ln>
        </p:spPr>
      </p:pic>
      <p:sp>
        <p:nvSpPr>
          <p:cNvPr id="2" name="Title 1"/>
          <p:cNvSpPr>
            <a:spLocks noGrp="1"/>
          </p:cNvSpPr>
          <p:nvPr>
            <p:ph type="title"/>
          </p:nvPr>
        </p:nvSpPr>
        <p:spPr/>
        <p:txBody>
          <a:bodyPr/>
          <a:lstStyle/>
          <a:p>
            <a:r>
              <a:rPr lang="en-US" dirty="0"/>
              <a:t>Kinship Terminology</a:t>
            </a:r>
          </a:p>
        </p:txBody>
      </p:sp>
      <p:sp>
        <p:nvSpPr>
          <p:cNvPr id="3" name="Content Placeholder 2"/>
          <p:cNvSpPr>
            <a:spLocks noGrp="1"/>
          </p:cNvSpPr>
          <p:nvPr>
            <p:ph idx="1"/>
          </p:nvPr>
        </p:nvSpPr>
        <p:spPr/>
        <p:txBody>
          <a:bodyPr/>
          <a:lstStyle/>
          <a:p>
            <a:r>
              <a:rPr lang="en-US" dirty="0"/>
              <a:t>The terms used in a language to describe relatives</a:t>
            </a:r>
          </a:p>
          <a:p>
            <a:r>
              <a:rPr lang="en-US" dirty="0"/>
              <a:t>Differences provide insight into how people think about families and their roles </a:t>
            </a:r>
          </a:p>
          <a:p>
            <a:r>
              <a:rPr lang="en-US" dirty="0"/>
              <a:t>Example: Hawaiian kinship terminology</a:t>
            </a:r>
          </a:p>
        </p:txBody>
      </p:sp>
      <p:sp>
        <p:nvSpPr>
          <p:cNvPr id="4" name="Footer Placeholder 3"/>
          <p:cNvSpPr>
            <a:spLocks noGrp="1"/>
          </p:cNvSpPr>
          <p:nvPr>
            <p:ph type="ftr" sz="quarter" idx="11"/>
          </p:nvPr>
        </p:nvSpPr>
        <p:spPr/>
        <p:txBody>
          <a:bodyPr/>
          <a:lstStyle/>
          <a:p>
            <a:r>
              <a:rPr lang="mr-IN"/>
              <a:t>CC-BY-NC 4.0 </a:t>
            </a:r>
            <a:endParaRPr lang="en-US"/>
          </a:p>
        </p:txBody>
      </p:sp>
    </p:spTree>
    <p:extLst>
      <p:ext uri="{BB962C8B-B14F-4D97-AF65-F5344CB8AC3E}">
        <p14:creationId xmlns:p14="http://schemas.microsoft.com/office/powerpoint/2010/main" val="37700482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2424</TotalTime>
  <Words>737</Words>
  <Application>Microsoft Macintosh PowerPoint</Application>
  <PresentationFormat>On-screen Show (4:3)</PresentationFormat>
  <Paragraphs>89</Paragraphs>
  <Slides>15</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Mangal</vt:lpstr>
      <vt:lpstr>Office Theme</vt:lpstr>
      <vt:lpstr>Perspectives: An Open Invitation to Cultural Anthropology, 2e   Family and Marriage  </vt:lpstr>
      <vt:lpstr>Learning Objectives</vt:lpstr>
      <vt:lpstr>Rights, Responsibilities, Statuses  and Roles in Families</vt:lpstr>
      <vt:lpstr>Kinship and Descent - Definitions</vt:lpstr>
      <vt:lpstr>Kinship Diagrams: Matrilineage</vt:lpstr>
      <vt:lpstr>Kinship Diagrams: Patrilineage</vt:lpstr>
      <vt:lpstr>Kinship Diagrams: Bilateral</vt:lpstr>
      <vt:lpstr>Kinship and Descent</vt:lpstr>
      <vt:lpstr>Kinship Terminology</vt:lpstr>
      <vt:lpstr>Kinship Terminology Examples</vt:lpstr>
      <vt:lpstr>Marriage and Family</vt:lpstr>
      <vt:lpstr>Who Can You Marry? </vt:lpstr>
      <vt:lpstr>Families, Households, and  Domestic Groups</vt:lpstr>
      <vt:lpstr>Marriage Exchanges</vt:lpstr>
      <vt:lpstr>Post-Marital Residence</vt:lpstr>
    </vt:vector>
  </TitlesOfParts>
  <Company/>
  <LinksUpToDate>false</LinksUpToDate>
  <SharedDoc>false</SharedDoc>
  <HyperlinksChanged>false</HyperlinksChanged>
  <AppVersion>15.0034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Perspectives: An Open Invitation to Cultural Anthropology, 2e</dc:title>
  <dc:creator>Laura Gonzalez</dc:creator>
  <cp:lastModifiedBy>Michelle Pilati</cp:lastModifiedBy>
  <cp:revision>34</cp:revision>
  <cp:lastPrinted>2020-04-09T13:03:10Z</cp:lastPrinted>
  <dcterms:created xsi:type="dcterms:W3CDTF">2019-08-25T00:07:12Z</dcterms:created>
  <dcterms:modified xsi:type="dcterms:W3CDTF">2020-06-01T16:59:52Z</dcterms:modified>
</cp:coreProperties>
</file>