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8" roundtripDataSignature="AMtx7miPFgbXiI4hJ8B0SeIYa867QnujG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15644"/>
    <p:restoredTop sz="94708"/>
  </p:normalViewPr>
  <p:slideViewPr>
    <p:cSldViewPr snapToGrid="0">
      <p:cViewPr varScale="1">
        <p:scale>
          <a:sx n="84" d="100"/>
          <a:sy n="84" d="100"/>
        </p:scale>
        <p:origin x="912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8" Type="http://customschemas.google.com/relationships/presentationmetadata" Target="metadata"/><Relationship Id="rId19" Type="http://schemas.openxmlformats.org/officeDocument/2006/relationships/presProps" Target="presProps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4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4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3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4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6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6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17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18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1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21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2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2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22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2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" descr="Decorative image."/>
          <p:cNvPicPr preferRelativeResize="0"/>
          <p:nvPr/>
        </p:nvPicPr>
        <p:blipFill rotWithShape="1">
          <a:blip r:embed="rId3">
            <a:alphaModFix amt="20000"/>
          </a:blip>
          <a:srcRect t="32099" r="11780" b="23703"/>
          <a:stretch/>
        </p:blipFill>
        <p:spPr>
          <a:xfrm>
            <a:off x="37025" y="14111"/>
            <a:ext cx="9106975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89" name="Google Shape;89;p1"/>
          <p:cNvSpPr txBox="1">
            <a:spLocks noGrp="1"/>
          </p:cNvSpPr>
          <p:nvPr>
            <p:ph type="ctrTitle"/>
          </p:nvPr>
        </p:nvSpPr>
        <p:spPr>
          <a:xfrm>
            <a:off x="678175" y="771925"/>
            <a:ext cx="7787700" cy="13488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US" sz="2400"/>
              <a:t/>
            </a:r>
            <a:br>
              <a:rPr lang="en-US" sz="2400"/>
            </a:b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3600"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36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US" sz="2400"/>
              <a:t>Perspectives: An Open Invitation to Cultural Anthropology, 2e</a:t>
            </a: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US" sz="3600"/>
              <a:t>Culture and Sustainability:</a:t>
            </a:r>
            <a:br>
              <a:rPr lang="en-US" sz="3600"/>
            </a:br>
            <a:r>
              <a:rPr lang="en-US" sz="3600"/>
              <a:t>Environmental Anthropology</a:t>
            </a:r>
            <a:br>
              <a:rPr lang="en-US" sz="3600"/>
            </a:br>
            <a:r>
              <a:rPr lang="en-US" sz="3600"/>
              <a:t> in the Anthropocene </a:t>
            </a:r>
            <a:r>
              <a:rPr lang="en-US" sz="3600">
                <a:solidFill>
                  <a:srgbClr val="000000"/>
                </a:solidFill>
              </a:rPr>
              <a:t/>
            </a:r>
            <a:br>
              <a:rPr lang="en-US" sz="3600">
                <a:solidFill>
                  <a:srgbClr val="000000"/>
                </a:solidFill>
              </a:rPr>
            </a:br>
            <a:endParaRPr sz="3600"/>
          </a:p>
        </p:txBody>
      </p:sp>
      <p:sp>
        <p:nvSpPr>
          <p:cNvPr id="90" name="Google Shape;90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10" descr="Decorative image.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60" name="Google Shape;160;p1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US" sz="3959"/>
              <a:t>Eco-Justice: Race, Gender, and Environmental Destruction</a:t>
            </a:r>
            <a:endParaRPr sz="3959"/>
          </a:p>
        </p:txBody>
      </p:sp>
      <p:sp>
        <p:nvSpPr>
          <p:cNvPr id="161" name="Google Shape;161;p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Environmental justice advocates look at social equality, identifying impacts and risks associated with environmental damage that have disproportionately affected socially marginalized groups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Landfills, chemical plants, industrial factories, environmentally-hazardous facilities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 i="1"/>
              <a:t>Eco-cide </a:t>
            </a:r>
            <a:r>
              <a:rPr lang="en-US"/>
              <a:t>is linked to </a:t>
            </a:r>
            <a:r>
              <a:rPr lang="en-US" i="1"/>
              <a:t>ethno-cide</a:t>
            </a:r>
            <a:endParaRPr i="1"/>
          </a:p>
        </p:txBody>
      </p:sp>
      <p:sp>
        <p:nvSpPr>
          <p:cNvPr id="162" name="Google Shape;162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Google Shape;167;p11" descr="Decorative image.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68" name="Google Shape;168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US" sz="3959"/>
              <a:t>Applying Anthropology </a:t>
            </a:r>
            <a:br>
              <a:rPr lang="en-US" sz="3959"/>
            </a:br>
            <a:r>
              <a:rPr lang="en-US" sz="3959"/>
              <a:t>in Conservation </a:t>
            </a:r>
            <a:endParaRPr sz="3959"/>
          </a:p>
        </p:txBody>
      </p:sp>
      <p:sp>
        <p:nvSpPr>
          <p:cNvPr id="169" name="Google Shape;169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Applied anthropologists work with conservation and development organizations to implement projects that depend on an accurate understanding of local cultures and practices to succeed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Ex: Murray’s Haitian reforestation project</a:t>
            </a:r>
            <a:endParaRPr/>
          </a:p>
        </p:txBody>
      </p:sp>
      <p:sp>
        <p:nvSpPr>
          <p:cNvPr id="170" name="Google Shape;170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oogle Shape;175;p12" descr="Decorative image.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14111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76" name="Google Shape;176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3600"/>
              <a:t>Applying Anthropology </a:t>
            </a:r>
            <a:br>
              <a:rPr lang="en-US" sz="3600"/>
            </a:br>
            <a:r>
              <a:rPr lang="en-US" sz="3600"/>
              <a:t>in Conservation – Global Climate Change</a:t>
            </a:r>
            <a:endParaRPr sz="3600"/>
          </a:p>
        </p:txBody>
      </p:sp>
      <p:sp>
        <p:nvSpPr>
          <p:cNvPr id="177" name="Google Shape;177;p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AAA Global Climate Change Taskforce report (2014) – impacts of climate change will disproportionately affect groups who have contributed the least to greenhouse gases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  <p:sp>
        <p:nvSpPr>
          <p:cNvPr id="178" name="Google Shape;178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2" descr="Decorative image.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96" name="Google Shape;96;p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Learning Objectives</a:t>
            </a:r>
            <a:endParaRPr/>
          </a:p>
        </p:txBody>
      </p:sp>
      <p:sp>
        <p:nvSpPr>
          <p:cNvPr id="97" name="Google Shape;97;p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How anthropologists examine human interactions with the environment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Political ecology 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Anthropocene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How anthropology contributes to public discussions and the creation of public policy </a:t>
            </a:r>
            <a:endParaRPr/>
          </a:p>
        </p:txBody>
      </p:sp>
      <p:sp>
        <p:nvSpPr>
          <p:cNvPr id="98" name="Google Shape;98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3" descr="Decorative image.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0" y="14111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04" name="Google Shape;104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Living in the Anthropocene</a:t>
            </a:r>
            <a:endParaRPr/>
          </a:p>
        </p:txBody>
      </p:sp>
      <p:sp>
        <p:nvSpPr>
          <p:cNvPr id="105" name="Google Shape;105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The period in geological time in which the effects of human activities have altered the fundamental geochemical cycles of the earth as a result of converting forests into fields and pastures and burning oil, gas, and coal on a large scale</a:t>
            </a:r>
            <a:endParaRPr/>
          </a:p>
        </p:txBody>
      </p:sp>
      <p:sp>
        <p:nvSpPr>
          <p:cNvPr id="106" name="Google Shape;106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4" descr="Decorative image.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14111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12" name="Google Shape;112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Humans and the Environment</a:t>
            </a:r>
            <a:endParaRPr/>
          </a:p>
        </p:txBody>
      </p:sp>
      <p:sp>
        <p:nvSpPr>
          <p:cNvPr id="113" name="Google Shape;113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Climate change led to bipedalism in hominins, development of </a:t>
            </a:r>
            <a:r>
              <a:rPr lang="en-US" i="1"/>
              <a:t>Homo sapiens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Human agriculture changed our relationship with the environment in both positive and negative ways</a:t>
            </a:r>
            <a:endParaRPr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  <p:sp>
        <p:nvSpPr>
          <p:cNvPr id="114" name="Google Shape;114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5" descr="Decorative image.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14111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20" name="Google Shape;120;p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Cultural Ecology</a:t>
            </a:r>
            <a:endParaRPr/>
          </a:p>
        </p:txBody>
      </p:sp>
      <p:sp>
        <p:nvSpPr>
          <p:cNvPr id="121" name="Google Shape;121;p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Leslie White – Cultures “evolved” through their use of technologies to control the environment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Julian Steward – (Shoshone) Subsistence patterns structure culture and society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Both were influenced by materialism – how human practices are limited by ecology and the balance of nature</a:t>
            </a:r>
            <a:endParaRPr/>
          </a:p>
        </p:txBody>
      </p:sp>
      <p:sp>
        <p:nvSpPr>
          <p:cNvPr id="122" name="Google Shape;122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6" descr="Decorative image.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28" name="Google Shape;128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Ethnoecology I</a:t>
            </a:r>
            <a:endParaRPr/>
          </a:p>
        </p:txBody>
      </p:sp>
      <p:sp>
        <p:nvSpPr>
          <p:cNvPr id="129" name="Google Shape;129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The use and knowledge of plants, animals, and ecosystems by traditional societies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Horticultural practice of slash-and-burn or swidden cultivation 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Practiced correctly, it is indefinitely sustainable with low population density and plenty of land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Incorrectly, the entire ecological system breaks down</a:t>
            </a:r>
            <a:endParaRPr/>
          </a:p>
        </p:txBody>
      </p:sp>
      <p:sp>
        <p:nvSpPr>
          <p:cNvPr id="130" name="Google Shape;130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7" descr="Decorative image.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36" name="Google Shape;136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Ethnoecology II</a:t>
            </a:r>
            <a:endParaRPr/>
          </a:p>
        </p:txBody>
      </p:sp>
      <p:sp>
        <p:nvSpPr>
          <p:cNvPr id="137" name="Google Shape;137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Ethnobotany – studies traditional uses of plants for food, construction, dyes, crafts, and medicine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Kayapó Project showed how Indigenous groups actually make the rainforest more productive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Myth of the Ecologically Noble Savage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Native peoples are constructed as “opposite” of Western society, romantic fantasy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Land claims saved by mapping</a:t>
            </a:r>
            <a:endParaRPr/>
          </a:p>
        </p:txBody>
      </p:sp>
      <p:sp>
        <p:nvSpPr>
          <p:cNvPr id="138" name="Google Shape;138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8" descr="Decorative image.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14111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44" name="Google Shape;144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Political Ecology</a:t>
            </a:r>
            <a:endParaRPr/>
          </a:p>
        </p:txBody>
      </p:sp>
      <p:sp>
        <p:nvSpPr>
          <p:cNvPr id="145" name="Google Shape;145;p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Focuses on the impacts of governments and corporations in establishing political and economic systems that constrain local behavior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Challenges standard narratives regarding environmental destruction and conservation 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Revisionist Environmental History – uses evidence to rewrite narratives 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Ex: Fairhead/Leach and Balee’s work</a:t>
            </a:r>
            <a:endParaRPr/>
          </a:p>
        </p:txBody>
      </p:sp>
      <p:sp>
        <p:nvSpPr>
          <p:cNvPr id="146" name="Google Shape;146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9" descr="Decorative image.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52" name="Google Shape;152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Political Ecology - Sustainability</a:t>
            </a:r>
            <a:endParaRPr/>
          </a:p>
        </p:txBody>
      </p:sp>
      <p:sp>
        <p:nvSpPr>
          <p:cNvPr id="153" name="Google Shape;153;p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“People versus Parks” Debate – Should rural lands be “protected” from the people who live there, or can there be a way to include humans and still conserve nature?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Sustainable development – economic alternatives that encourage people to preserve resources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Ex: Brazilian extractive reserves for rubber tapping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Ex: The American Lawn</a:t>
            </a:r>
            <a:endParaRPr/>
          </a:p>
        </p:txBody>
      </p:sp>
      <p:sp>
        <p:nvSpPr>
          <p:cNvPr id="154" name="Google Shape;154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490</Words>
  <Application>Microsoft Macintosh PowerPoint</Application>
  <PresentationFormat>On-screen Show (4:3)</PresentationFormat>
  <Paragraphs>66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       Perspectives: An Open Invitation to Cultural Anthropology, 2e   Culture and Sustainability: Environmental Anthropology  in the Anthropocene  </vt:lpstr>
      <vt:lpstr>Learning Objectives</vt:lpstr>
      <vt:lpstr>Living in the Anthropocene</vt:lpstr>
      <vt:lpstr>Humans and the Environment</vt:lpstr>
      <vt:lpstr>Cultural Ecology</vt:lpstr>
      <vt:lpstr>Ethnoecology I</vt:lpstr>
      <vt:lpstr>Ethnoecology II</vt:lpstr>
      <vt:lpstr>Political Ecology</vt:lpstr>
      <vt:lpstr>Political Ecology - Sustainability</vt:lpstr>
      <vt:lpstr>Eco-Justice: Race, Gender, and Environmental Destruction</vt:lpstr>
      <vt:lpstr>Applying Anthropology  in Conservation </vt:lpstr>
      <vt:lpstr>Applying Anthropology  in Conservation – Global Climate Change</vt:lpstr>
    </vt:vector>
  </TitlesOfParts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Perspectives: An Open Invitation to Cultural Anthropology, 2e   Culture and Sustainability: Environmental Anthropology  in the Anthropocene  </dc:title>
  <dc:creator>Laura Gonzalez</dc:creator>
  <cp:lastModifiedBy>Michelle Pilati</cp:lastModifiedBy>
  <cp:revision>1</cp:revision>
  <dcterms:created xsi:type="dcterms:W3CDTF">2019-08-25T00:07:12Z</dcterms:created>
  <dcterms:modified xsi:type="dcterms:W3CDTF">2020-06-01T17:03:09Z</dcterms:modified>
</cp:coreProperties>
</file>