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9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811"/>
    <a:srgbClr val="FFE049"/>
    <a:srgbClr val="FFD354"/>
    <a:srgbClr val="FECC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68"/>
    <p:restoredTop sz="94708"/>
  </p:normalViewPr>
  <p:slideViewPr>
    <p:cSldViewPr snapToGrid="0" snapToObjects="1">
      <p:cViewPr varScale="1">
        <p:scale>
          <a:sx n="84" d="100"/>
          <a:sy n="84" d="100"/>
        </p:scale>
        <p:origin x="60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6C212-43C6-A04C-AD39-FA2162BC551E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03E03-D0F2-9B43-9A23-7FD67E536A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549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92228-2F50-0A44-9C87-597F25B6F7C5}" type="datetimeFigureOut">
              <a:rPr lang="en-US" smtClean="0"/>
              <a:t>6/1/20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FD0BC-D734-4D4B-8BF8-D66BF7B58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885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 descr="Date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5CCB1-046C-C443-ABCE-11ABC0899394}" type="datetime1">
              <a:rPr lang="en-US" smtClean="0"/>
              <a:t>6/1/20</a:t>
            </a:fld>
            <a:endParaRPr lang="en-US" dirty="0"/>
          </a:p>
        </p:txBody>
      </p:sp>
      <p:sp>
        <p:nvSpPr>
          <p:cNvPr id="9" name="Footer Placeholder 8" descr="CC BY-NC 4.o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 smtClean="0"/>
              <a:t>CC-BY-NC 4.0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40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ED73-B001-B142-B934-B09B0558F2FE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632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225C7-1A57-9841-896C-7DB621337AF6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712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D397D-0F29-BF4D-A34C-6281B969F26C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 smtClean="0"/>
              <a:t>CC-BY-NC 4.0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01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B894A-60CE-374E-A61A-55EBA38C0B22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25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368C2-5168-4144-B8CC-6D7E71BE740A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233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01861-1882-2842-8B5A-BD0865531F0F}" type="datetime1">
              <a:rPr lang="en-US" smtClean="0"/>
              <a:t>6/1/20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dirty="0" smtClean="0"/>
              <a:t>CC-BY-NC 4.0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83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5612C-C4F7-A541-BC44-6EDC2819EF1C}" type="datetime1">
              <a:rPr lang="en-US" smtClean="0"/>
              <a:t>6/1/20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375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71B42-D565-294D-A548-3B075A505300}" type="datetime1">
              <a:rPr lang="en-US" smtClean="0"/>
              <a:t>6/1/20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16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98736-3143-B54B-BD5A-13B61566E1C1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156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270D5-FBBD-AD44-90E1-8B646940056F}" type="datetime1">
              <a:rPr lang="en-US" smtClean="0"/>
              <a:t>6/1/20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31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5CCB1-046C-C443-ABCE-11ABC0899394}" type="datetime1">
              <a:rPr lang="en-US" smtClean="0"/>
              <a:t>6/1/20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mr-IN" dirty="0" smtClean="0"/>
              <a:t>CC-BY-NC 4.0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14AA-A1F2-B247-8DEE-EB2265EF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4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ecoratve image"/>
          <p:cNvPicPr>
            <a:picLocks noChangeAspect="1"/>
          </p:cNvPicPr>
          <p:nvPr/>
        </p:nvPicPr>
        <p:blipFill rotWithShape="1">
          <a:blip r:embed="rId2" cstate="screen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 descr="           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Introduction </a:t>
            </a:r>
            <a:r>
              <a:rPr lang="en-US" dirty="0">
                <a:solidFill>
                  <a:srgbClr val="000000"/>
                </a:solidFill>
              </a:rPr>
              <a:t>to Anthropology</a:t>
            </a:r>
            <a:br>
              <a:rPr lang="en-US" dirty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mr-IN" dirty="0" smtClean="0"/>
              <a:t>CC-BY-NC 4.0 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1666" y="426574"/>
            <a:ext cx="7901148" cy="9984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Perspectives: An Open Invitation to Cultural Anthropology, 2e</a:t>
            </a:r>
            <a:endParaRPr lang="en-US" sz="2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612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Anthropological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Fieldwork </a:t>
            </a:r>
            <a:r>
              <a:rPr lang="mr-IN" dirty="0"/>
              <a:t>–</a:t>
            </a:r>
            <a:r>
              <a:rPr lang="en-US" dirty="0"/>
              <a:t> ethnography based on participant-observation; descriptive accounts of culture with theory</a:t>
            </a:r>
          </a:p>
          <a:p>
            <a:r>
              <a:rPr lang="en-US" dirty="0"/>
              <a:t>Scientific vs. Humanistic approaches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smtClean="0"/>
              <a:t>Biological subfield uses a more scientific approach, while Cultural uses a more humanistic approach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603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Anthropology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road knowledge of other cultures</a:t>
            </a:r>
            <a:endParaRPr lang="en-US" dirty="0"/>
          </a:p>
          <a:p>
            <a:pPr lvl="1"/>
            <a:r>
              <a:rPr lang="en-US" dirty="0" smtClean="0"/>
              <a:t>skills in observation and analysis </a:t>
            </a:r>
            <a:endParaRPr lang="en-US" dirty="0"/>
          </a:p>
          <a:p>
            <a:pPr lvl="1"/>
            <a:r>
              <a:rPr lang="en-US" dirty="0" smtClean="0"/>
              <a:t>critical thinking</a:t>
            </a:r>
          </a:p>
          <a:p>
            <a:pPr lvl="1"/>
            <a:r>
              <a:rPr lang="en-US" dirty="0" smtClean="0"/>
              <a:t>clear communication</a:t>
            </a:r>
            <a:endParaRPr lang="en-US" dirty="0"/>
          </a:p>
          <a:p>
            <a:pPr lvl="1"/>
            <a:r>
              <a:rPr lang="en-US" dirty="0" smtClean="0"/>
              <a:t>applied problem solving</a:t>
            </a:r>
          </a:p>
          <a:p>
            <a:r>
              <a:rPr lang="en-US" dirty="0" smtClean="0"/>
              <a:t>The anthropological perspective undermines ethnocentrism and the idea that people are “Other”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45475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Notable Anthropologists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Anthony Kwame Harrison, Virginia Tech</a:t>
            </a:r>
          </a:p>
          <a:p>
            <a:pPr lvl="1"/>
            <a:r>
              <a:rPr lang="en-US" dirty="0" smtClean="0"/>
              <a:t>Studies the complexities, nuances, and significance of race</a:t>
            </a:r>
            <a:r>
              <a:rPr lang="en-US" dirty="0"/>
              <a:t>;</a:t>
            </a:r>
            <a:r>
              <a:rPr lang="en-US" dirty="0" smtClean="0"/>
              <a:t> how race influences our perceptions of popular music (2009)</a:t>
            </a:r>
          </a:p>
          <a:p>
            <a:r>
              <a:rPr lang="en-US" dirty="0" smtClean="0"/>
              <a:t>Bob Myers, Alfred University</a:t>
            </a:r>
          </a:p>
          <a:p>
            <a:pPr lvl="1"/>
            <a:r>
              <a:rPr lang="en-US" dirty="0" smtClean="0"/>
              <a:t>Studies medical anthropology and public health</a:t>
            </a:r>
          </a:p>
          <a:p>
            <a:r>
              <a:rPr lang="en-US" dirty="0" smtClean="0"/>
              <a:t>Lynn Kwiatkowski</a:t>
            </a:r>
          </a:p>
          <a:p>
            <a:pPr lvl="1"/>
            <a:r>
              <a:rPr lang="en-US" dirty="0" smtClean="0"/>
              <a:t>Studies gender, malnutrition, and power relations in the Philippines; also gender violence in Vietnam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78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</a:t>
            </a:r>
            <a:r>
              <a:rPr lang="en-US" dirty="0" smtClean="0"/>
              <a:t>our subfields of anthropology </a:t>
            </a:r>
          </a:p>
          <a:p>
            <a:r>
              <a:rPr lang="en-US" dirty="0"/>
              <a:t>C</a:t>
            </a:r>
            <a:r>
              <a:rPr lang="en-US" dirty="0" smtClean="0"/>
              <a:t>ulture </a:t>
            </a:r>
          </a:p>
          <a:p>
            <a:r>
              <a:rPr lang="en-US" dirty="0" smtClean="0"/>
              <a:t>Development of anthropology</a:t>
            </a:r>
          </a:p>
          <a:p>
            <a:r>
              <a:rPr lang="en-US" dirty="0" smtClean="0"/>
              <a:t>Ethnocentrism</a:t>
            </a:r>
          </a:p>
          <a:p>
            <a:r>
              <a:rPr lang="en-US" dirty="0" smtClean="0"/>
              <a:t>How anthropology is unique</a:t>
            </a:r>
          </a:p>
          <a:p>
            <a:r>
              <a:rPr lang="en-US" dirty="0" smtClean="0"/>
              <a:t>Using anthropology to address current issues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6" name="Picture 5" descr="Decorative image             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6441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Anthropology?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study of humanity; everything and anything that makes us human</a:t>
            </a:r>
          </a:p>
          <a:p>
            <a:r>
              <a:rPr lang="en-US" dirty="0" smtClean="0"/>
              <a:t>Four academic subfields</a:t>
            </a:r>
          </a:p>
          <a:p>
            <a:pPr lvl="1"/>
            <a:r>
              <a:rPr lang="en-US" dirty="0"/>
              <a:t>Cultural Anthropology</a:t>
            </a:r>
          </a:p>
          <a:p>
            <a:pPr lvl="1"/>
            <a:r>
              <a:rPr lang="en-US" dirty="0"/>
              <a:t>Archaeology</a:t>
            </a:r>
          </a:p>
          <a:p>
            <a:pPr lvl="1"/>
            <a:r>
              <a:rPr lang="en-US" dirty="0"/>
              <a:t>Biological Anthropology</a:t>
            </a:r>
          </a:p>
          <a:p>
            <a:pPr lvl="1"/>
            <a:r>
              <a:rPr lang="en-US" dirty="0"/>
              <a:t>Linguistic </a:t>
            </a:r>
            <a:r>
              <a:rPr lang="en-US" dirty="0" smtClean="0"/>
              <a:t>Anthropology</a:t>
            </a:r>
          </a:p>
          <a:p>
            <a:r>
              <a:rPr lang="en-US" dirty="0" smtClean="0"/>
              <a:t>One practical subfield</a:t>
            </a:r>
          </a:p>
          <a:p>
            <a:pPr lvl="1"/>
            <a:r>
              <a:rPr lang="en-US" dirty="0" smtClean="0"/>
              <a:t>Applied Anthropology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Decorative image.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72115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Cultural Anthropology?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</a:t>
            </a:r>
            <a:r>
              <a:rPr lang="en-US" dirty="0" smtClean="0"/>
              <a:t>ultural anthropologists study the similarities and differences among living societies and cultural groups</a:t>
            </a:r>
          </a:p>
          <a:p>
            <a:r>
              <a:rPr lang="en-US" dirty="0" smtClean="0"/>
              <a:t>Also ask broader questions about humankind</a:t>
            </a:r>
          </a:p>
          <a:p>
            <a:r>
              <a:rPr lang="en-US" dirty="0" smtClean="0"/>
              <a:t>Often study social groups different from their own, but examine subcultures in their own society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5540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Culture?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set of beliefs, practices, and symbols that are learned and shared. </a:t>
            </a:r>
          </a:p>
          <a:p>
            <a:r>
              <a:rPr lang="en-US" dirty="0" smtClean="0"/>
              <a:t>Beliefs </a:t>
            </a:r>
            <a:r>
              <a:rPr lang="mr-IN" dirty="0" smtClean="0"/>
              <a:t>–</a:t>
            </a:r>
            <a:r>
              <a:rPr lang="en-US" dirty="0" smtClean="0"/>
              <a:t> all mental aspects of culture</a:t>
            </a:r>
          </a:p>
          <a:p>
            <a:r>
              <a:rPr lang="en-US" dirty="0" smtClean="0"/>
              <a:t>Practices </a:t>
            </a:r>
            <a:r>
              <a:rPr lang="mr-IN" dirty="0" smtClean="0"/>
              <a:t>–</a:t>
            </a:r>
            <a:r>
              <a:rPr lang="en-US" dirty="0" smtClean="0"/>
              <a:t> behaviors and actions</a:t>
            </a:r>
          </a:p>
          <a:p>
            <a:r>
              <a:rPr lang="en-US" dirty="0" smtClean="0"/>
              <a:t>Symbols </a:t>
            </a:r>
            <a:r>
              <a:rPr lang="mr-IN" dirty="0" smtClean="0"/>
              <a:t>–</a:t>
            </a:r>
            <a:r>
              <a:rPr lang="en-US" dirty="0" smtClean="0"/>
              <a:t> meanings of cultural objects and ideas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199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Humans have the capacity to learn any culture</a:t>
            </a:r>
          </a:p>
          <a:p>
            <a:r>
              <a:rPr lang="en-US" dirty="0" smtClean="0"/>
              <a:t>Culture changes in response to internal and external factors</a:t>
            </a:r>
          </a:p>
          <a:p>
            <a:r>
              <a:rPr lang="en-US" dirty="0" smtClean="0"/>
              <a:t>Humans are not bound by culture, can choose to resist or </a:t>
            </a:r>
            <a:r>
              <a:rPr lang="en-US" smtClean="0"/>
              <a:t>change it</a:t>
            </a:r>
            <a:endParaRPr lang="en-US" dirty="0" smtClean="0"/>
          </a:p>
          <a:p>
            <a:r>
              <a:rPr lang="en-US" dirty="0" smtClean="0"/>
              <a:t>Culture is symbolic</a:t>
            </a:r>
          </a:p>
          <a:p>
            <a:r>
              <a:rPr lang="en-US" dirty="0" smtClean="0"/>
              <a:t>Our reliance on culture distinguishes us from other animals and shaped our evolution</a:t>
            </a:r>
          </a:p>
          <a:p>
            <a:r>
              <a:rPr lang="en-US" dirty="0" smtClean="0"/>
              <a:t>Culture and biology are interrelated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0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Brief History of </a:t>
            </a:r>
            <a:br>
              <a:rPr lang="en-US" dirty="0" smtClean="0"/>
            </a:br>
            <a:r>
              <a:rPr lang="en-US" dirty="0" smtClean="0"/>
              <a:t>Anthropological Thinking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travelers </a:t>
            </a:r>
            <a:r>
              <a:rPr lang="mr-IN" dirty="0" smtClean="0"/>
              <a:t>–</a:t>
            </a:r>
            <a:r>
              <a:rPr lang="en-US" dirty="0" smtClean="0"/>
              <a:t> Zhang </a:t>
            </a:r>
            <a:r>
              <a:rPr lang="en-US" dirty="0" err="1" smtClean="0"/>
              <a:t>Qian</a:t>
            </a:r>
            <a:r>
              <a:rPr lang="en-US" dirty="0" smtClean="0"/>
              <a:t> (164-113 BC) and </a:t>
            </a:r>
            <a:r>
              <a:rPr lang="en-US" dirty="0" err="1" smtClean="0"/>
              <a:t>Ibn</a:t>
            </a:r>
            <a:r>
              <a:rPr lang="en-US" dirty="0" smtClean="0"/>
              <a:t> Battuta (1304-1369)</a:t>
            </a:r>
          </a:p>
          <a:p>
            <a:r>
              <a:rPr lang="en-US" dirty="0" smtClean="0"/>
              <a:t>“Age of Discovery” (1400-1700s) </a:t>
            </a:r>
            <a:r>
              <a:rPr lang="mr-IN" dirty="0" smtClean="0"/>
              <a:t>–</a:t>
            </a:r>
            <a:r>
              <a:rPr lang="en-US" dirty="0" smtClean="0"/>
              <a:t> exploration and exploitation</a:t>
            </a:r>
          </a:p>
          <a:p>
            <a:r>
              <a:rPr lang="en-US" dirty="0" smtClean="0"/>
              <a:t>“Age of Enlightenment” (beginning in 1700s) </a:t>
            </a:r>
            <a:r>
              <a:rPr lang="mr-IN" dirty="0" smtClean="0"/>
              <a:t>–</a:t>
            </a:r>
            <a:r>
              <a:rPr lang="en-US" dirty="0" smtClean="0"/>
              <a:t> privileged science and observation</a:t>
            </a:r>
          </a:p>
          <a:p>
            <a:r>
              <a:rPr lang="en-US" dirty="0" smtClean="0"/>
              <a:t>1800s </a:t>
            </a:r>
            <a:r>
              <a:rPr lang="mr-IN" dirty="0" smtClean="0"/>
              <a:t>–</a:t>
            </a:r>
            <a:r>
              <a:rPr lang="en-US" dirty="0" smtClean="0"/>
              <a:t> development of science, participant-observation, and cultural relativism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14286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(Other) Subfields of Anthropology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Biological Anthropology </a:t>
            </a:r>
            <a:r>
              <a:rPr lang="mr-IN" dirty="0" smtClean="0"/>
              <a:t>–</a:t>
            </a:r>
            <a:r>
              <a:rPr lang="en-US" dirty="0" smtClean="0"/>
              <a:t> study of human origins, evolution, and variation</a:t>
            </a:r>
          </a:p>
          <a:p>
            <a:r>
              <a:rPr lang="en-US" dirty="0" smtClean="0"/>
              <a:t>Archaeology </a:t>
            </a:r>
            <a:r>
              <a:rPr lang="mr-IN" dirty="0" smtClean="0"/>
              <a:t>–</a:t>
            </a:r>
            <a:r>
              <a:rPr lang="en-US" dirty="0" smtClean="0"/>
              <a:t> study of the material past, using excavation</a:t>
            </a:r>
          </a:p>
          <a:p>
            <a:r>
              <a:rPr lang="en-US" dirty="0" smtClean="0"/>
              <a:t>Linguistic Anthropology </a:t>
            </a:r>
            <a:r>
              <a:rPr lang="mr-IN" dirty="0" smtClean="0"/>
              <a:t>–</a:t>
            </a:r>
            <a:r>
              <a:rPr lang="en-US" dirty="0" smtClean="0"/>
              <a:t> study of human language</a:t>
            </a:r>
          </a:p>
          <a:p>
            <a:r>
              <a:rPr lang="en-US" dirty="0" smtClean="0"/>
              <a:t>Applied Anthropology </a:t>
            </a:r>
            <a:r>
              <a:rPr lang="mr-IN" dirty="0" smtClean="0"/>
              <a:t>–</a:t>
            </a:r>
            <a:r>
              <a:rPr lang="en-US" dirty="0" smtClean="0"/>
              <a:t> application of anthropological theories, methods and findings to solve practical problems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5" y="0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75578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Anthropological Perspectives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Holism </a:t>
            </a:r>
            <a:r>
              <a:rPr lang="mr-IN" dirty="0" smtClean="0"/>
              <a:t>–</a:t>
            </a:r>
            <a:r>
              <a:rPr lang="en-US" dirty="0" smtClean="0"/>
              <a:t> how aspects of human life influence one another</a:t>
            </a:r>
          </a:p>
          <a:p>
            <a:r>
              <a:rPr lang="en-US" dirty="0" smtClean="0"/>
              <a:t>Cultural Relativism </a:t>
            </a:r>
            <a:r>
              <a:rPr lang="mr-IN" dirty="0" smtClean="0"/>
              <a:t>–</a:t>
            </a:r>
            <a:r>
              <a:rPr lang="en-US" dirty="0" smtClean="0"/>
              <a:t> understanding others from the perspective of their own culture</a:t>
            </a:r>
          </a:p>
          <a:p>
            <a:r>
              <a:rPr lang="en-US" dirty="0" smtClean="0"/>
              <a:t>Comparison </a:t>
            </a:r>
            <a:r>
              <a:rPr lang="mr-IN" dirty="0" smtClean="0"/>
              <a:t>–</a:t>
            </a:r>
            <a:r>
              <a:rPr lang="en-US" dirty="0" smtClean="0"/>
              <a:t> used to learn about similarities and differences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CC-BY-NC 4.0 </a:t>
            </a:r>
            <a:endParaRPr lang="en-US"/>
          </a:p>
        </p:txBody>
      </p:sp>
      <p:pic>
        <p:nvPicPr>
          <p:cNvPr id="5" name="Picture 4" descr="Decorative image"/>
          <p:cNvPicPr>
            <a:picLocks noChangeAspect="1"/>
          </p:cNvPicPr>
          <p:nvPr/>
        </p:nvPicPr>
        <p:blipFill rotWithShape="1">
          <a:blip r:embed="rId2" cstate="screen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111"/>
            <a:ext cx="9106975" cy="6843889"/>
          </a:xfrm>
          <a:prstGeom prst="rect">
            <a:avLst/>
          </a:prstGeom>
          <a:ln w="76200" cmpd="sng">
            <a:solidFill>
              <a:schemeClr val="accent5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6041551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6342</TotalTime>
  <Words>493</Words>
  <Application>Microsoft Macintosh PowerPoint</Application>
  <PresentationFormat>On-screen Show (4:3)</PresentationFormat>
  <Paragraphs>77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Mangal</vt:lpstr>
      <vt:lpstr>Default Theme</vt:lpstr>
      <vt:lpstr> Introduction to Anthropology </vt:lpstr>
      <vt:lpstr>Learning Objectives</vt:lpstr>
      <vt:lpstr>What Is Anthropology?</vt:lpstr>
      <vt:lpstr>What is Cultural Anthropology?</vt:lpstr>
      <vt:lpstr>What Is Culture?</vt:lpstr>
      <vt:lpstr>Characteristics of Culture</vt:lpstr>
      <vt:lpstr>A Brief History of  Anthropological Thinking</vt:lpstr>
      <vt:lpstr>The (Other) Subfields of Anthropology</vt:lpstr>
      <vt:lpstr>Anthropological Perspectives</vt:lpstr>
      <vt:lpstr>Anthropological Approaches</vt:lpstr>
      <vt:lpstr>Why Is Anthropology Important?</vt:lpstr>
      <vt:lpstr>Notable Anthropologists</vt:lpstr>
    </vt:vector>
  </TitlesOfParts>
  <Company/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Perspectives: An Open Invitation to Cultural Anthropology, 2e</dc:title>
  <dc:creator>Laura Gonzalez</dc:creator>
  <cp:lastModifiedBy>Michelle Pilati</cp:lastModifiedBy>
  <cp:revision>35</cp:revision>
  <dcterms:created xsi:type="dcterms:W3CDTF">2019-08-25T00:07:12Z</dcterms:created>
  <dcterms:modified xsi:type="dcterms:W3CDTF">2020-06-01T16:54:07Z</dcterms:modified>
</cp:coreProperties>
</file>