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2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7"/>
    <p:restoredTop sz="94526"/>
  </p:normalViewPr>
  <p:slideViewPr>
    <p:cSldViewPr snapToGrid="0" snapToObjects="1">
      <p:cViewPr varScale="1">
        <p:scale>
          <a:sx n="84" d="100"/>
          <a:sy n="84" d="100"/>
        </p:scale>
        <p:origin x="6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0F0AE-0F3A-6746-8812-3ED553B00A01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196A1-967C-AC45-9A76-5EB9FB83F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38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4B6B3-8E79-144C-A1DB-6ED51D88B727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B93DC-346D-8746-90D6-5E47EAE5E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660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40F6-8CF8-8C4B-9EBE-FE9410F9C13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F0005-7FE2-DB44-A60C-EA846F8A27E5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E9E2-180A-FC4C-9D61-49815DFA6068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35A97-2640-6B49-9AFC-E1B496FEF113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298CA-E2BF-4D46-9C5D-6FEB22A44AB0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16D9-DD9B-174A-B5CF-F75E98414B66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2404E-B51B-AB49-8525-CFDCD606751A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F6A7-600E-2841-BCA2-AB1075D342E9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7195B-C5BB-5645-A05C-E5EC949BC62B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EB4E8-06DC-0144-91BA-A55C3064F822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6975C-11C7-D34A-8F2F-E4FFDA49B3AE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9384-4097-C243-A1B0-8DC1FDC51FFA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63433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Language Variation: </a:t>
            </a:r>
            <a:r>
              <a:rPr lang="en-US" smtClean="0"/>
              <a:t>Linguistic Relativity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Linguistic Relativity (the Whorf Hypothesis)</a:t>
            </a:r>
          </a:p>
          <a:p>
            <a:pPr lvl="1"/>
            <a:r>
              <a:rPr lang="en-US" dirty="0" smtClean="0"/>
              <a:t>Whorf found no present, past, future tense in the Hopi lexicon</a:t>
            </a:r>
          </a:p>
          <a:p>
            <a:pPr lvl="1"/>
            <a:r>
              <a:rPr lang="en-US" dirty="0" smtClean="0"/>
              <a:t>Language shapes the way we see the world</a:t>
            </a:r>
          </a:p>
          <a:p>
            <a:pPr lvl="1"/>
            <a:r>
              <a:rPr lang="en-US" dirty="0" smtClean="0"/>
              <a:t>Metaphors guide our speech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25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Language in its Social Settings: Language and 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class</a:t>
            </a:r>
          </a:p>
          <a:p>
            <a:r>
              <a:rPr lang="en-US" dirty="0" smtClean="0"/>
              <a:t>Ethnicity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Culture: Deaf culture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67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.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Language </a:t>
            </a:r>
            <a:r>
              <a:rPr lang="en-US" sz="3600" dirty="0" smtClean="0"/>
              <a:t>Change: </a:t>
            </a:r>
            <a:br>
              <a:rPr lang="en-US" sz="3600" dirty="0" smtClean="0"/>
            </a:br>
            <a:r>
              <a:rPr lang="en-US" sz="3600" dirty="0" smtClean="0"/>
              <a:t>Historical Linguistics and Globalization 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taxonomies </a:t>
            </a:r>
            <a:r>
              <a:rPr lang="mr-IN" dirty="0" smtClean="0"/>
              <a:t>–</a:t>
            </a:r>
            <a:r>
              <a:rPr lang="en-US" dirty="0" smtClean="0"/>
              <a:t> classification systems, create a family tree of languages</a:t>
            </a:r>
          </a:p>
          <a:p>
            <a:r>
              <a:rPr lang="en-US" dirty="0" smtClean="0"/>
              <a:t>Globalization, migration, and urbanization often leads to suppression of local languages</a:t>
            </a:r>
          </a:p>
          <a:p>
            <a:r>
              <a:rPr lang="en-US" dirty="0" smtClean="0"/>
              <a:t>Language extinction/language death</a:t>
            </a:r>
          </a:p>
          <a:p>
            <a:r>
              <a:rPr lang="en-US" dirty="0" smtClean="0"/>
              <a:t>Language shift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511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.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Language Change: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Historical </a:t>
            </a:r>
            <a:r>
              <a:rPr lang="en-US" sz="3600" dirty="0"/>
              <a:t>Linguistics and </a:t>
            </a:r>
            <a:r>
              <a:rPr lang="en-US" sz="3600" dirty="0" smtClean="0"/>
              <a:t>Globalization II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Revitalization</a:t>
            </a:r>
          </a:p>
          <a:p>
            <a:pPr lvl="1"/>
            <a:r>
              <a:rPr lang="en-US" dirty="0" smtClean="0"/>
              <a:t>Use of Internet in </a:t>
            </a:r>
            <a:r>
              <a:rPr lang="en-US" smtClean="0"/>
              <a:t>language survival</a:t>
            </a:r>
            <a:endParaRPr lang="en-US" dirty="0" smtClean="0"/>
          </a:p>
          <a:p>
            <a:r>
              <a:rPr lang="en-US" dirty="0" smtClean="0"/>
              <a:t>Advanced technology and digital age are also creating a communication gap</a:t>
            </a:r>
          </a:p>
          <a:p>
            <a:pPr lvl="1"/>
            <a:r>
              <a:rPr lang="en-US" dirty="0" smtClean="0"/>
              <a:t>Social status</a:t>
            </a:r>
          </a:p>
          <a:p>
            <a:pPr lvl="1"/>
            <a:r>
              <a:rPr lang="en-US" dirty="0" smtClean="0"/>
              <a:t>Generation gap</a:t>
            </a:r>
          </a:p>
          <a:p>
            <a:pPr lvl="1"/>
            <a:r>
              <a:rPr lang="en-US" dirty="0" smtClean="0"/>
              <a:t>Political activism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1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uman language and culture</a:t>
            </a:r>
          </a:p>
          <a:p>
            <a:r>
              <a:rPr lang="en-US" dirty="0"/>
              <a:t>U</a:t>
            </a:r>
            <a:r>
              <a:rPr lang="en-US" dirty="0" smtClean="0"/>
              <a:t>niversal features of human language (including biology)</a:t>
            </a:r>
          </a:p>
          <a:p>
            <a:r>
              <a:rPr lang="en-US" dirty="0"/>
              <a:t>U</a:t>
            </a:r>
            <a:r>
              <a:rPr lang="en-US" dirty="0" smtClean="0"/>
              <a:t>nique features of human languages </a:t>
            </a:r>
          </a:p>
          <a:p>
            <a:r>
              <a:rPr lang="en-US" dirty="0"/>
              <a:t>T</a:t>
            </a:r>
            <a:r>
              <a:rPr lang="en-US" dirty="0" smtClean="0"/>
              <a:t>he structures of language</a:t>
            </a:r>
            <a:endParaRPr lang="en-US" dirty="0"/>
          </a:p>
          <a:p>
            <a:r>
              <a:rPr lang="en-US" dirty="0" smtClean="0"/>
              <a:t>Language and identity</a:t>
            </a:r>
          </a:p>
          <a:p>
            <a:r>
              <a:rPr lang="en-US" dirty="0" smtClean="0"/>
              <a:t>Language change (historical linguistics) and preservation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56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Importance of Human Language to Human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can be considered a culture’s most important feature</a:t>
            </a:r>
          </a:p>
          <a:p>
            <a:r>
              <a:rPr lang="en-US" dirty="0" smtClean="0"/>
              <a:t>Language and culture are inseparable </a:t>
            </a:r>
          </a:p>
          <a:p>
            <a:r>
              <a:rPr lang="en-US" smtClean="0"/>
              <a:t>Relies on symbols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rbitrariness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54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.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Biological Basis of Speech and Language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Larynx (voice box or Adam’s apple) is lower in humans than in Great Apes</a:t>
            </a:r>
          </a:p>
          <a:p>
            <a:r>
              <a:rPr lang="en-US" dirty="0" smtClean="0"/>
              <a:t>Pharynx (throat cavity) is longer</a:t>
            </a:r>
          </a:p>
          <a:p>
            <a:r>
              <a:rPr lang="en-US" dirty="0" smtClean="0"/>
              <a:t>Tongue and palate (roof of mouth) are rounded</a:t>
            </a:r>
          </a:p>
          <a:p>
            <a:r>
              <a:rPr lang="en-US" dirty="0" smtClean="0"/>
              <a:t>Brain structures for language are unique to humans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936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Universal Grammar and the Critical Age Range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Universal Grammar </a:t>
            </a:r>
            <a:r>
              <a:rPr lang="mr-IN" dirty="0" smtClean="0"/>
              <a:t>–</a:t>
            </a:r>
            <a:r>
              <a:rPr lang="en-US" dirty="0" smtClean="0"/>
              <a:t> innate ability for developing children to acquire language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Critical Age Range Hypothesis </a:t>
            </a:r>
            <a:r>
              <a:rPr lang="mr-IN" dirty="0" smtClean="0"/>
              <a:t>–</a:t>
            </a:r>
            <a:r>
              <a:rPr lang="en-US" dirty="0" smtClean="0"/>
              <a:t> child will gradually lose ability to acquire language naturally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85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.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vs. Closed systems</a:t>
            </a:r>
          </a:p>
          <a:p>
            <a:r>
              <a:rPr lang="en-US" dirty="0" smtClean="0"/>
              <a:t>Apes use Gesture-Call system</a:t>
            </a:r>
          </a:p>
          <a:p>
            <a:r>
              <a:rPr lang="en-US" dirty="0" smtClean="0"/>
              <a:t>Non-verbal communication of humans includes:</a:t>
            </a:r>
          </a:p>
          <a:p>
            <a:pPr lvl="1"/>
            <a:r>
              <a:rPr lang="en-US" dirty="0" smtClean="0"/>
              <a:t>Kinesics (body language)</a:t>
            </a:r>
          </a:p>
          <a:p>
            <a:pPr lvl="1"/>
            <a:r>
              <a:rPr lang="en-US" dirty="0" smtClean="0"/>
              <a:t>Proxemics (use of space)</a:t>
            </a:r>
          </a:p>
          <a:p>
            <a:pPr lvl="1"/>
            <a:r>
              <a:rPr lang="en-US" dirty="0" smtClean="0"/>
              <a:t>Paralanguage (background features of speech or sounds that convey meaning)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6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Human Language Compared with the Communication Systems of Other Species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Hockett’s</a:t>
            </a:r>
            <a:r>
              <a:rPr lang="en-US" dirty="0" smtClean="0"/>
              <a:t> Design </a:t>
            </a:r>
            <a:r>
              <a:rPr lang="en-US" dirty="0"/>
              <a:t>F</a:t>
            </a:r>
            <a:r>
              <a:rPr lang="en-US" dirty="0" smtClean="0"/>
              <a:t>eatures </a:t>
            </a:r>
            <a:r>
              <a:rPr lang="mr-IN" dirty="0" smtClean="0"/>
              <a:t>–</a:t>
            </a:r>
            <a:r>
              <a:rPr lang="en-US" dirty="0" smtClean="0"/>
              <a:t> describe characteristics of all communication systems</a:t>
            </a:r>
          </a:p>
          <a:p>
            <a:r>
              <a:rPr lang="en-US" dirty="0" smtClean="0"/>
              <a:t>Human language shares all characteristics and includes these features:</a:t>
            </a:r>
          </a:p>
          <a:p>
            <a:pPr lvl="1"/>
            <a:r>
              <a:rPr lang="en-US" dirty="0" smtClean="0"/>
              <a:t>Discreteness</a:t>
            </a:r>
          </a:p>
          <a:p>
            <a:pPr lvl="1"/>
            <a:r>
              <a:rPr lang="en-US" dirty="0" smtClean="0"/>
              <a:t>Duality of patterning</a:t>
            </a:r>
          </a:p>
          <a:p>
            <a:pPr lvl="1"/>
            <a:r>
              <a:rPr lang="en-US" dirty="0" smtClean="0"/>
              <a:t>Displacement</a:t>
            </a:r>
          </a:p>
          <a:p>
            <a:pPr lvl="1"/>
            <a:r>
              <a:rPr lang="en-US" dirty="0" smtClean="0"/>
              <a:t>Productivity/creativity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3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Descriptive Linguistics: </a:t>
            </a:r>
            <a:br>
              <a:rPr lang="en-US" dirty="0" smtClean="0"/>
            </a:br>
            <a:r>
              <a:rPr lang="en-US" dirty="0" smtClean="0"/>
              <a:t>Structures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Phoneme </a:t>
            </a:r>
            <a:r>
              <a:rPr lang="mr-IN" dirty="0" smtClean="0"/>
              <a:t>–</a:t>
            </a:r>
            <a:r>
              <a:rPr lang="en-US" dirty="0" smtClean="0"/>
              <a:t> minimal unit of sound that makes a difference in meaning </a:t>
            </a:r>
          </a:p>
          <a:p>
            <a:r>
              <a:rPr lang="en-US" dirty="0" smtClean="0"/>
              <a:t>Morpheme </a:t>
            </a:r>
            <a:r>
              <a:rPr lang="mr-IN" dirty="0" smtClean="0"/>
              <a:t>–</a:t>
            </a:r>
            <a:r>
              <a:rPr lang="en-US" dirty="0" smtClean="0"/>
              <a:t> minimal </a:t>
            </a:r>
            <a:r>
              <a:rPr lang="en-US" dirty="0"/>
              <a:t>u</a:t>
            </a:r>
            <a:r>
              <a:rPr lang="en-US" dirty="0" smtClean="0"/>
              <a:t>nit of meaning</a:t>
            </a:r>
          </a:p>
          <a:p>
            <a:r>
              <a:rPr lang="en-US" dirty="0" smtClean="0"/>
              <a:t>Syntax </a:t>
            </a:r>
            <a:r>
              <a:rPr lang="mr-IN" dirty="0" smtClean="0"/>
              <a:t>–</a:t>
            </a:r>
            <a:r>
              <a:rPr lang="en-US" dirty="0" smtClean="0"/>
              <a:t> rules that govern how to put units of speech together</a:t>
            </a:r>
          </a:p>
          <a:p>
            <a:r>
              <a:rPr lang="en-US" dirty="0" smtClean="0"/>
              <a:t>Semantics </a:t>
            </a:r>
            <a:r>
              <a:rPr lang="mr-IN" dirty="0" smtClean="0"/>
              <a:t>–</a:t>
            </a:r>
            <a:r>
              <a:rPr lang="en-US" dirty="0" smtClean="0"/>
              <a:t> meanings of words</a:t>
            </a:r>
          </a:p>
          <a:p>
            <a:r>
              <a:rPr lang="en-US" dirty="0" smtClean="0"/>
              <a:t>Pragmatics </a:t>
            </a:r>
            <a:r>
              <a:rPr lang="mr-IN" dirty="0" smtClean="0"/>
              <a:t>–</a:t>
            </a:r>
            <a:r>
              <a:rPr lang="en-US" dirty="0" smtClean="0"/>
              <a:t> social and cultural context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1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Language Variation: Sociolinguistics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</a:t>
            </a:r>
            <a:r>
              <a:rPr lang="mr-IN" dirty="0" smtClean="0"/>
              <a:t>–</a:t>
            </a:r>
            <a:r>
              <a:rPr lang="en-US" dirty="0" smtClean="0"/>
              <a:t> standard variety of speech</a:t>
            </a:r>
          </a:p>
          <a:p>
            <a:r>
              <a:rPr lang="en-US" dirty="0" smtClean="0"/>
              <a:t>Dialect </a:t>
            </a:r>
            <a:r>
              <a:rPr lang="mr-IN" dirty="0" smtClean="0"/>
              <a:t>–</a:t>
            </a:r>
            <a:r>
              <a:rPr lang="en-US" dirty="0" smtClean="0"/>
              <a:t> often used for subordinate variety of a language (result of colonization)</a:t>
            </a:r>
          </a:p>
          <a:p>
            <a:r>
              <a:rPr lang="en-US" dirty="0" smtClean="0"/>
              <a:t>Many reasons for language variation</a:t>
            </a:r>
          </a:p>
          <a:p>
            <a:r>
              <a:rPr lang="en-US" dirty="0" smtClean="0"/>
              <a:t>Registers </a:t>
            </a:r>
            <a:r>
              <a:rPr lang="mr-IN" dirty="0" smtClean="0"/>
              <a:t>–</a:t>
            </a:r>
            <a:r>
              <a:rPr lang="en-US" dirty="0" smtClean="0"/>
              <a:t> formality of speech</a:t>
            </a:r>
          </a:p>
          <a:p>
            <a:r>
              <a:rPr lang="en-US" dirty="0" smtClean="0"/>
              <a:t>Code-switching </a:t>
            </a:r>
            <a:r>
              <a:rPr lang="mr-IN" dirty="0" smtClean="0"/>
              <a:t>–</a:t>
            </a:r>
            <a:r>
              <a:rPr lang="en-US" dirty="0" smtClean="0"/>
              <a:t> use of several varieties of language in a particular interaction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81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461</Words>
  <Application>Microsoft Macintosh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Mangal</vt:lpstr>
      <vt:lpstr>Office Theme</vt:lpstr>
      <vt:lpstr>Language </vt:lpstr>
      <vt:lpstr>Learning Objectives</vt:lpstr>
      <vt:lpstr>The Importance of Human Language to Human Culture</vt:lpstr>
      <vt:lpstr>The Biological Basis of Speech and Language</vt:lpstr>
      <vt:lpstr>Universal Grammar and the Critical Age Range Hypothesis</vt:lpstr>
      <vt:lpstr>Communication Systems</vt:lpstr>
      <vt:lpstr>Human Language Compared with the Communication Systems of Other Species</vt:lpstr>
      <vt:lpstr>Descriptive Linguistics:  Structures of Language</vt:lpstr>
      <vt:lpstr>Language Variation: Sociolinguistics</vt:lpstr>
      <vt:lpstr>Language Variation: Linguistic Relativity</vt:lpstr>
      <vt:lpstr>Language in its Social Settings: Language and Identity</vt:lpstr>
      <vt:lpstr>Language Change:  Historical Linguistics and Globalization I</vt:lpstr>
      <vt:lpstr>Language Change:  Historical Linguistics and Globalization II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30</cp:revision>
  <dcterms:created xsi:type="dcterms:W3CDTF">2019-08-25T00:07:12Z</dcterms:created>
  <dcterms:modified xsi:type="dcterms:W3CDTF">2020-06-01T16:55:17Z</dcterms:modified>
</cp:coreProperties>
</file>