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77"/>
    <p:restoredTop sz="94708"/>
  </p:normalViewPr>
  <p:slideViewPr>
    <p:cSldViewPr snapToGrid="0" snapToObjects="1">
      <p:cViewPr varScale="1">
        <p:scale>
          <a:sx n="84" d="100"/>
          <a:sy n="84" d="100"/>
        </p:scale>
        <p:origin x="64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00626-5683-3F40-96E6-A00A5F048A77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7EF8E-06C7-4643-90C3-E904ABD5C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0322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04E21-BB41-D142-97E4-FAA1E127F081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27C28-5DBC-2248-8AC1-EE83D8EC5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394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AB4BE-4677-554A-A659-FC762FFB8763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2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A217-AA89-A74C-AF06-4A2A599C6E80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72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D4BE3-B9E3-D84D-8EFC-D8189F4988EC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469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86391-6404-AC49-9A18-36BF2D7EEC26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7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C78-C6D2-6B43-9541-D8FE455BB098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7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51A0A-9297-2540-B29D-6761E37A5CA7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2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91F36-A6E9-BD4C-B5CF-878DA0BBA514}" type="datetime1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53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EEC9-7A62-0143-B241-C2B9AB001593}" type="datetime1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5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5380F-AA80-4B48-A47A-4480B18FB2F1}" type="datetime1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39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386F-9931-3C43-9B08-D9B30F65DE13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4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624F-B5B4-9348-BC1A-86D2A6923F9F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5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CEF91-9997-1141-9999-B36029B373DC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0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ive image"/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3" name="Title 2" descr="     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Culture Concept</a:t>
            </a:r>
            <a:br>
              <a:rPr lang="en-US" dirty="0"/>
            </a:b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Ethical Issues in Truth Telling </a:t>
            </a:r>
            <a:r>
              <a:rPr lang="mr-IN" dirty="0" smtClean="0"/>
              <a:t>–</a:t>
            </a:r>
            <a:r>
              <a:rPr lang="en-US" dirty="0" smtClean="0"/>
              <a:t> Code of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American Anthropological Association Code of Ethics</a:t>
            </a:r>
          </a:p>
          <a:p>
            <a:pPr lvl="1"/>
            <a:r>
              <a:rPr lang="en-US" dirty="0" smtClean="0"/>
              <a:t>Asks anthropologists to “Do no harm,” and prioritize the subjects of research over all other concerns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32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Ethical Issues in Truth </a:t>
            </a:r>
            <a:r>
              <a:rPr lang="en-US" dirty="0" smtClean="0"/>
              <a:t>Telling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500" dirty="0" smtClean="0"/>
              <a:t>Malinowski in the Trobriand Islands</a:t>
            </a:r>
          </a:p>
          <a:p>
            <a:pPr lvl="1"/>
            <a:r>
              <a:rPr lang="en-US" dirty="0"/>
              <a:t>“Went native”</a:t>
            </a:r>
          </a:p>
          <a:p>
            <a:pPr lvl="1"/>
            <a:r>
              <a:rPr lang="en-US" dirty="0"/>
              <a:t>Posthumously published diary exposed his (mostly negative) personal feelings about his study participants</a:t>
            </a:r>
          </a:p>
          <a:p>
            <a:endParaRPr lang="en-US" dirty="0" smtClean="0"/>
          </a:p>
          <a:p>
            <a:r>
              <a:rPr lang="en-US" sz="3500" dirty="0" smtClean="0"/>
              <a:t>Chagnon and Neel in the Amazon of Brazil and Venezuela</a:t>
            </a:r>
          </a:p>
          <a:p>
            <a:pPr lvl="1"/>
            <a:r>
              <a:rPr lang="en-US" dirty="0" smtClean="0"/>
              <a:t>Accused of deliberately starting a measles epidemic and sowing violent discord to study violence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8645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ecorative image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 descr="Decorative image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</a:t>
            </a:r>
            <a:r>
              <a:rPr lang="en-US" dirty="0" smtClean="0"/>
              <a:t>thnocentrism and cultural relativism</a:t>
            </a:r>
          </a:p>
          <a:p>
            <a:r>
              <a:rPr lang="en-US" dirty="0"/>
              <a:t>E</a:t>
            </a:r>
            <a:r>
              <a:rPr lang="en-US" dirty="0" smtClean="0"/>
              <a:t>arly anthropologists Frazer and Tylor </a:t>
            </a:r>
          </a:p>
          <a:p>
            <a:r>
              <a:rPr lang="en-US" dirty="0" smtClean="0"/>
              <a:t>The difference between armchair anthropology and participant-observer fieldwork</a:t>
            </a:r>
          </a:p>
          <a:p>
            <a:r>
              <a:rPr lang="en-US" dirty="0" smtClean="0"/>
              <a:t>Franz Boas and culture</a:t>
            </a:r>
          </a:p>
          <a:p>
            <a:r>
              <a:rPr lang="en-US" dirty="0" smtClean="0"/>
              <a:t>Ethics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 smtClean="0"/>
              <a:t>CC-BY-NC 4.0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998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Thoughts on Culture </a:t>
            </a:r>
            <a:br>
              <a:rPr lang="en-US" dirty="0" smtClean="0"/>
            </a:br>
            <a:r>
              <a:rPr lang="en-US" dirty="0" smtClean="0"/>
              <a:t>Over a Cup of Coffee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define culture?</a:t>
            </a:r>
          </a:p>
          <a:p>
            <a:r>
              <a:rPr lang="en-US" dirty="0" smtClean="0"/>
              <a:t>Anthropologists developed the culture concept </a:t>
            </a:r>
          </a:p>
          <a:p>
            <a:r>
              <a:rPr lang="en-US" dirty="0" smtClean="0"/>
              <a:t>Importance of storytelling </a:t>
            </a:r>
            <a:endParaRPr lang="en-US" dirty="0"/>
          </a:p>
          <a:p>
            <a:r>
              <a:rPr lang="en-US" dirty="0" smtClean="0"/>
              <a:t>How anthropology became a social science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82421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Stories as a Reflection on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The Other</a:t>
            </a:r>
            <a:r>
              <a:rPr lang="en-US" i="1" dirty="0"/>
              <a:t> </a:t>
            </a:r>
            <a:r>
              <a:rPr lang="mr-IN" dirty="0" smtClean="0"/>
              <a:t>–</a:t>
            </a:r>
            <a:r>
              <a:rPr lang="en-US" dirty="0" smtClean="0"/>
              <a:t>people whose customs, beliefs or behaviors are different from one’s own</a:t>
            </a:r>
          </a:p>
          <a:p>
            <a:r>
              <a:rPr lang="en-US" dirty="0" smtClean="0"/>
              <a:t>Gulliver’s Travels: Gulliver suddenly becomes </a:t>
            </a:r>
            <a:r>
              <a:rPr lang="en-US" i="1" dirty="0" smtClean="0"/>
              <a:t>the Other</a:t>
            </a:r>
            <a:r>
              <a:rPr lang="en-US" dirty="0" smtClean="0"/>
              <a:t> but the Lilliputians are </a:t>
            </a:r>
            <a:r>
              <a:rPr lang="en-US" i="1" dirty="0" err="1" smtClean="0"/>
              <a:t>Othered</a:t>
            </a:r>
            <a:r>
              <a:rPr lang="en-US" dirty="0" smtClean="0"/>
              <a:t> by Gulliver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22579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       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0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 descr="Decorative image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Stories as a Reflection on </a:t>
            </a:r>
            <a:r>
              <a:rPr lang="en-US" dirty="0" smtClean="0"/>
              <a:t>Culture - Characteristics </a:t>
            </a:r>
            <a:endParaRPr lang="en-US" dirty="0"/>
          </a:p>
        </p:txBody>
      </p:sp>
      <p:sp>
        <p:nvSpPr>
          <p:cNvPr id="3" name="Content Placeholder 2" descr="Decorative image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Armchair anthropology </a:t>
            </a:r>
            <a:r>
              <a:rPr lang="mr-IN" dirty="0" smtClean="0"/>
              <a:t>–</a:t>
            </a:r>
            <a:r>
              <a:rPr lang="en-US" dirty="0" smtClean="0"/>
              <a:t> measuring another culture from one’s own vantage point</a:t>
            </a:r>
            <a:endParaRPr lang="en-US" dirty="0"/>
          </a:p>
          <a:p>
            <a:r>
              <a:rPr lang="en-US" dirty="0" smtClean="0"/>
              <a:t>Ethnocentrism </a:t>
            </a:r>
            <a:r>
              <a:rPr lang="mr-IN" dirty="0" smtClean="0"/>
              <a:t>–</a:t>
            </a:r>
            <a:r>
              <a:rPr lang="en-US" dirty="0" smtClean="0"/>
              <a:t> the attitude that one’s own group or culture is better than any other</a:t>
            </a:r>
          </a:p>
          <a:p>
            <a:r>
              <a:rPr lang="en-US" dirty="0" smtClean="0"/>
              <a:t>Early explorations and colonialism created ideas of racial superiority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92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Stories as a Reflection on </a:t>
            </a:r>
            <a:r>
              <a:rPr lang="en-US" dirty="0" smtClean="0"/>
              <a:t>Culture </a:t>
            </a:r>
            <a:r>
              <a:rPr lang="mr-IN" dirty="0" smtClean="0"/>
              <a:t>–</a:t>
            </a:r>
            <a:r>
              <a:rPr lang="en-US" dirty="0" smtClean="0"/>
              <a:t> 1800’s </a:t>
            </a:r>
            <a:endParaRPr lang="en-US" dirty="0"/>
          </a:p>
        </p:txBody>
      </p:sp>
      <p:sp>
        <p:nvSpPr>
          <p:cNvPr id="3" name="Content Placeholder 2" descr="Decorative image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Sir James Frazer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i="1" dirty="0" smtClean="0"/>
              <a:t>The Golden Bough </a:t>
            </a:r>
            <a:r>
              <a:rPr lang="en-US" dirty="0" smtClean="0"/>
              <a:t>(1890)</a:t>
            </a:r>
          </a:p>
          <a:p>
            <a:pPr lvl="1"/>
            <a:r>
              <a:rPr lang="en-US" dirty="0" smtClean="0"/>
              <a:t>Relied </a:t>
            </a:r>
            <a:r>
              <a:rPr lang="en-US" dirty="0"/>
              <a:t>solely on descriptions of others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Sir E.B. Tylor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i="1" dirty="0" smtClean="0"/>
              <a:t>Primitive Culture </a:t>
            </a:r>
            <a:r>
              <a:rPr lang="en-US" dirty="0" smtClean="0"/>
              <a:t>(1871)</a:t>
            </a:r>
          </a:p>
          <a:p>
            <a:pPr lvl="1"/>
            <a:r>
              <a:rPr lang="en-US" dirty="0" smtClean="0"/>
              <a:t>Also wrote without doing fieldwork</a:t>
            </a:r>
          </a:p>
          <a:p>
            <a:pPr lvl="1"/>
            <a:r>
              <a:rPr lang="en-US" dirty="0" smtClean="0"/>
              <a:t>Created first definition of culture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elieved human groups went through stages of </a:t>
            </a:r>
            <a:r>
              <a:rPr lang="en-US" i="1" dirty="0" smtClean="0"/>
              <a:t>savagery, barbarism, and civilization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282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-68262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Stories as a Reflection on </a:t>
            </a:r>
            <a:r>
              <a:rPr lang="en-US" dirty="0" smtClean="0"/>
              <a:t>Culture </a:t>
            </a:r>
            <a:r>
              <a:rPr lang="mr-IN" dirty="0" smtClean="0"/>
              <a:t>–</a:t>
            </a:r>
            <a:r>
              <a:rPr lang="en-US" dirty="0" smtClean="0"/>
              <a:t> 1900’s</a:t>
            </a:r>
            <a:endParaRPr lang="en-US" dirty="0"/>
          </a:p>
        </p:txBody>
      </p:sp>
      <p:sp>
        <p:nvSpPr>
          <p:cNvPr id="3" name="Content Placeholder 2" descr="    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20</a:t>
            </a:r>
            <a:r>
              <a:rPr lang="en-US" baseline="30000" dirty="0" smtClean="0"/>
              <a:t>th</a:t>
            </a:r>
            <a:r>
              <a:rPr lang="en-US" dirty="0" smtClean="0"/>
              <a:t> century brought fieldwork to anthropology and the importance of participant-observation </a:t>
            </a:r>
          </a:p>
          <a:p>
            <a:pPr lvl="1"/>
            <a:r>
              <a:rPr lang="en-US" dirty="0" smtClean="0"/>
              <a:t>traveling to a location, living among people, and observing their day-to-day lives</a:t>
            </a:r>
          </a:p>
          <a:p>
            <a:pPr lvl="1"/>
            <a:r>
              <a:rPr lang="en-US" dirty="0" err="1" smtClean="0"/>
              <a:t>Bronislaw</a:t>
            </a:r>
            <a:r>
              <a:rPr lang="en-US" dirty="0" smtClean="0"/>
              <a:t> Malinowski was one of the first ethnographers to be fully immersed in another culture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18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Development of the </a:t>
            </a:r>
            <a:br>
              <a:rPr lang="en-US" dirty="0" smtClean="0"/>
            </a:br>
            <a:r>
              <a:rPr lang="en-US" dirty="0" smtClean="0"/>
              <a:t>Theories of Culture -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Anthropology in Europe </a:t>
            </a:r>
          </a:p>
          <a:p>
            <a:pPr lvl="1"/>
            <a:r>
              <a:rPr lang="en-US" dirty="0" smtClean="0"/>
              <a:t>Functionalism </a:t>
            </a:r>
            <a:r>
              <a:rPr lang="mr-IN" dirty="0" smtClean="0"/>
              <a:t>–</a:t>
            </a:r>
            <a:r>
              <a:rPr lang="en-US" dirty="0" smtClean="0"/>
              <a:t> cultural traditions developed as a response to basic human needs</a:t>
            </a:r>
          </a:p>
          <a:p>
            <a:pPr lvl="1"/>
            <a:r>
              <a:rPr lang="en-US" dirty="0" smtClean="0"/>
              <a:t>Structural-functionalism </a:t>
            </a:r>
            <a:r>
              <a:rPr lang="mr-IN" dirty="0" smtClean="0"/>
              <a:t>–</a:t>
            </a:r>
            <a:r>
              <a:rPr lang="en-US" dirty="0" smtClean="0"/>
              <a:t> social structures such as family serve to create social stability</a:t>
            </a:r>
          </a:p>
          <a:p>
            <a:pPr lvl="1"/>
            <a:r>
              <a:rPr lang="en-US" dirty="0" smtClean="0"/>
              <a:t>However, these theories do not explain social change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39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9" r="11781" b="23704"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Development of the </a:t>
            </a:r>
            <a:br>
              <a:rPr lang="en-US" dirty="0"/>
            </a:br>
            <a:r>
              <a:rPr lang="en-US" dirty="0"/>
              <a:t>Theories of </a:t>
            </a:r>
            <a:r>
              <a:rPr lang="en-US" dirty="0" smtClean="0"/>
              <a:t>Culture -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500" dirty="0" smtClean="0"/>
              <a:t>Anthropology in the US</a:t>
            </a:r>
          </a:p>
          <a:p>
            <a:pPr lvl="1"/>
            <a:r>
              <a:rPr lang="en-US" dirty="0" smtClean="0"/>
              <a:t>Franz </a:t>
            </a:r>
            <a:r>
              <a:rPr lang="en-US" dirty="0"/>
              <a:t>Boas redirected the field </a:t>
            </a:r>
            <a:r>
              <a:rPr lang="en-US" dirty="0" smtClean="0"/>
              <a:t>towards </a:t>
            </a:r>
            <a:r>
              <a:rPr lang="en-US" dirty="0"/>
              <a:t>cultural relativism and participant-observation </a:t>
            </a:r>
            <a:r>
              <a:rPr lang="en-US" dirty="0" smtClean="0"/>
              <a:t>fieldwork</a:t>
            </a:r>
          </a:p>
          <a:p>
            <a:r>
              <a:rPr lang="en-US" dirty="0" smtClean="0"/>
              <a:t>Cultural Relativism </a:t>
            </a:r>
            <a:r>
              <a:rPr lang="mr-IN" dirty="0" smtClean="0"/>
              <a:t>–</a:t>
            </a:r>
            <a:r>
              <a:rPr lang="en-US" dirty="0" smtClean="0"/>
              <a:t> the principle that a culture must be understood on its own terms rather than compared to an outsider’s standard</a:t>
            </a:r>
          </a:p>
          <a:p>
            <a:r>
              <a:rPr lang="en-US" dirty="0" smtClean="0"/>
              <a:t>Benedict, Mead and Kroeber </a:t>
            </a:r>
            <a:r>
              <a:rPr lang="mr-IN" dirty="0" smtClean="0"/>
              <a:t>–</a:t>
            </a:r>
            <a:r>
              <a:rPr lang="en-US" dirty="0" smtClean="0"/>
              <a:t> added enculturation and holism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61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441</Words>
  <Application>Microsoft Macintosh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Mangal</vt:lpstr>
      <vt:lpstr>Office Theme</vt:lpstr>
      <vt:lpstr> The Culture Concept </vt:lpstr>
      <vt:lpstr>Learning Objectives</vt:lpstr>
      <vt:lpstr>Thoughts on Culture  Over a Cup of Coffee</vt:lpstr>
      <vt:lpstr>Stories as a Reflection on Culture</vt:lpstr>
      <vt:lpstr>Stories as a Reflection on Culture - Characteristics </vt:lpstr>
      <vt:lpstr>Stories as a Reflection on Culture – 1800’s </vt:lpstr>
      <vt:lpstr>Stories as a Reflection on Culture – 1900’s</vt:lpstr>
      <vt:lpstr>The Development of the  Theories of Culture - Europe</vt:lpstr>
      <vt:lpstr>The Development of the  Theories of Culture - US</vt:lpstr>
      <vt:lpstr>Ethical Issues in Truth Telling – Code of Ethics</vt:lpstr>
      <vt:lpstr>Ethical Issues in Truth Telling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Michelle Pilati</cp:lastModifiedBy>
  <cp:revision>29</cp:revision>
  <dcterms:created xsi:type="dcterms:W3CDTF">2019-08-25T00:07:12Z</dcterms:created>
  <dcterms:modified xsi:type="dcterms:W3CDTF">2020-06-01T16:54:38Z</dcterms:modified>
</cp:coreProperties>
</file>