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0" r:id="rId2"/>
    <p:sldId id="309" r:id="rId3"/>
    <p:sldId id="310" r:id="rId4"/>
    <p:sldId id="357" r:id="rId5"/>
    <p:sldId id="365" r:id="rId6"/>
    <p:sldId id="366" r:id="rId7"/>
    <p:sldId id="369" r:id="rId8"/>
    <p:sldId id="367" r:id="rId9"/>
    <p:sldId id="368" r:id="rId10"/>
    <p:sldId id="370" r:id="rId11"/>
    <p:sldId id="358" r:id="rId12"/>
    <p:sldId id="371" r:id="rId13"/>
    <p:sldId id="372" r:id="rId14"/>
    <p:sldId id="373" r:id="rId15"/>
    <p:sldId id="311" r:id="rId16"/>
    <p:sldId id="359" r:id="rId17"/>
    <p:sldId id="375" r:id="rId18"/>
    <p:sldId id="376" r:id="rId19"/>
    <p:sldId id="361" r:id="rId20"/>
    <p:sldId id="360" r:id="rId21"/>
    <p:sldId id="362" r:id="rId22"/>
    <p:sldId id="296" r:id="rId23"/>
    <p:sldId id="363" r:id="rId24"/>
    <p:sldId id="364" r:id="rId25"/>
    <p:sldId id="37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/>
    <p:restoredTop sz="95073"/>
  </p:normalViewPr>
  <p:slideViewPr>
    <p:cSldViewPr snapToGrid="0" snapToObjects="1">
      <p:cViewPr varScale="1">
        <p:scale>
          <a:sx n="84" d="100"/>
          <a:sy n="84" d="100"/>
        </p:scale>
        <p:origin x="8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8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36F88045-DF38-5C40-9840-54F9F59EF7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6FD1A2D2-AE0C-2C43-8F7E-1707FAEA0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A44FF-5174-984A-B980-605E3699B1E8}" type="datetimeFigureOut">
              <a:rPr lang="en-US" smtClean="0"/>
              <a:pPr/>
              <a:t>12/16/20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5552FBF5-14D7-1942-AB13-AC999D20F4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E0FD2E68-831F-0544-95FA-5935B261D9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68A65-B6D0-8549-BC23-DAC94F2F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09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A0444-605D-8843-B7F7-5AE8F72B6B9D}" type="datetimeFigureOut">
              <a:rPr lang="en-US" smtClean="0"/>
              <a:pPr/>
              <a:t>12/16/20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E3782-747D-0849-8027-4C495AD1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7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ockaroon?utm_source=unsplash&amp;utm_medium=referral&amp;utm_content=creditCopyText" TargetMode="External"/><Relationship Id="rId4" Type="http://schemas.openxmlformats.org/officeDocument/2006/relationships/hyperlink" Target="https://unsplash.com/s/photos/seasons-greetings?utm_source=unsplash&amp;utm_medium=referral&amp;utm_content=creditCopyText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E3782-747D-0849-8027-4C495AD1BB4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by </a:t>
            </a:r>
            <a:r>
              <a:rPr lang="en-US" dirty="0" smtClean="0">
                <a:hlinkClick r:id="rId3"/>
              </a:rPr>
              <a:t>Mockaroon</a:t>
            </a:r>
            <a:r>
              <a:rPr lang="en-US" dirty="0" smtClean="0"/>
              <a:t> on </a:t>
            </a:r>
            <a:r>
              <a:rPr lang="en-US" dirty="0" smtClean="0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E3782-747D-0849-8027-4C495AD1BB4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73394ABC-48E7-5042-8AFF-4FF04C6326D3}"/>
              </a:ext>
            </a:extLst>
          </p:cNvPr>
          <p:cNvSpPr/>
          <p:nvPr userDrawn="1"/>
        </p:nvSpPr>
        <p:spPr>
          <a:xfrm>
            <a:off x="0" y="1527142"/>
            <a:ext cx="9144000" cy="36578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3336" y="3233396"/>
            <a:ext cx="6477803" cy="1769453"/>
          </a:xfrm>
        </p:spPr>
        <p:txBody>
          <a:bodyPr bIns="0" anchor="b">
            <a:normAutofit/>
          </a:bodyPr>
          <a:lstStyle>
            <a:lvl1pPr algn="l"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5190324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2"/>
                </a:solidFill>
              </a:defRPr>
            </a:lvl1pPr>
            <a:lvl2pPr marL="342892" indent="0" algn="ctr">
              <a:buNone/>
              <a:defRPr sz="135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0" y="5187659"/>
            <a:ext cx="9144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50496935-AB97-4E40-A1BF-0FEE0DAE5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5177" y="585230"/>
            <a:ext cx="4360183" cy="13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4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19681347-9BB0-ED42-88FA-2B09D1D2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6" y="6211950"/>
            <a:ext cx="511109" cy="309201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C91FA263-36F2-9444-8811-3649E5EA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90462" y="6213011"/>
            <a:ext cx="800680" cy="308138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12/16/20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8686" y="804520"/>
            <a:ext cx="7202456" cy="898614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6" y="2015732"/>
            <a:ext cx="7202456" cy="4039916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3DC6C75E-926B-8E46-AF8C-190C7F4277FD}"/>
              </a:ext>
            </a:extLst>
          </p:cNvPr>
          <p:cNvCxnSpPr>
            <a:cxnSpLocks/>
          </p:cNvCxnSpPr>
          <p:nvPr userDrawn="1"/>
        </p:nvCxnSpPr>
        <p:spPr>
          <a:xfrm>
            <a:off x="1088686" y="1859432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05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B1FD002F-7377-2945-B0CB-F6B274812940}"/>
              </a:ext>
            </a:extLst>
          </p:cNvPr>
          <p:cNvCxnSpPr>
            <a:cxnSpLocks/>
          </p:cNvCxnSpPr>
          <p:nvPr userDrawn="1"/>
        </p:nvCxnSpPr>
        <p:spPr>
          <a:xfrm>
            <a:off x="1085500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8"/>
            <a:ext cx="3260991" cy="40571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2"/>
            <a:ext cx="3483864" cy="40506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CFDBDCCA-F5FA-C448-9BA9-90FA2CB2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093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EA515D59-0C27-2940-AC8E-EC0EB551A6C0}"/>
              </a:ext>
            </a:extLst>
          </p:cNvPr>
          <p:cNvCxnSpPr>
            <a:cxnSpLocks/>
          </p:cNvCxnSpPr>
          <p:nvPr userDrawn="1"/>
        </p:nvCxnSpPr>
        <p:spPr>
          <a:xfrm>
            <a:off x="1085395" y="1847088"/>
            <a:ext cx="72057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2"/>
            <a:ext cx="3483864" cy="32181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6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4"/>
            <a:ext cx="3483864" cy="3220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47ECA4B5-0A44-4942-886B-6242EB8F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37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20B8DF55-F427-B94E-99B5-C2DA01127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32004"/>
            <a:ext cx="91440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</p:spPr>
        <p:txBody>
          <a:bodyPr b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5189604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2"/>
                </a:solidFill>
              </a:defRPr>
            </a:lvl1pPr>
            <a:lvl2pPr marL="342892" indent="0" algn="ctr">
              <a:buNone/>
              <a:defRPr sz="135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0" y="5187659"/>
            <a:ext cx="9144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40BD600D-3FD4-D74F-AB01-A60D3490DC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5177" y="585230"/>
            <a:ext cx="4360183" cy="13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049BE868-7051-8547-993F-F20FC2AE32B8}"/>
              </a:ext>
            </a:extLst>
          </p:cNvPr>
          <p:cNvSpPr/>
          <p:nvPr userDrawn="1"/>
        </p:nvSpPr>
        <p:spPr>
          <a:xfrm>
            <a:off x="897905" y="0"/>
            <a:ext cx="6839998" cy="3803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D452F93B-7E9C-554F-B111-48059F8B1B07}"/>
              </a:ext>
            </a:extLst>
          </p:cNvPr>
          <p:cNvCxnSpPr>
            <a:cxnSpLocks/>
          </p:cNvCxnSpPr>
          <p:nvPr userDrawn="1"/>
        </p:nvCxnSpPr>
        <p:spPr>
          <a:xfrm>
            <a:off x="892142" y="3816299"/>
            <a:ext cx="684576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80" y="2168168"/>
            <a:ext cx="6482366" cy="147591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80" y="3806198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87CC55B9-9636-534F-9AA9-5197025E32CF}"/>
              </a:ext>
            </a:extLst>
          </p:cNvPr>
          <p:cNvSpPr/>
          <p:nvPr userDrawn="1"/>
        </p:nvSpPr>
        <p:spPr>
          <a:xfrm>
            <a:off x="892142" y="-21176"/>
            <a:ext cx="7606015" cy="18787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C841B004-922A-8A4C-9463-1486EAEEA099}"/>
              </a:ext>
            </a:extLst>
          </p:cNvPr>
          <p:cNvCxnSpPr>
            <a:cxnSpLocks/>
          </p:cNvCxnSpPr>
          <p:nvPr userDrawn="1"/>
        </p:nvCxnSpPr>
        <p:spPr>
          <a:xfrm>
            <a:off x="892142" y="1859611"/>
            <a:ext cx="76060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6" y="2015735"/>
            <a:ext cx="7202456" cy="4039079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tion Header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159F0E39-350B-A34F-971E-4E807D6CB024}"/>
              </a:ext>
            </a:extLst>
          </p:cNvPr>
          <p:cNvSpPr/>
          <p:nvPr userDrawn="1"/>
        </p:nvSpPr>
        <p:spPr>
          <a:xfrm>
            <a:off x="897905" y="0"/>
            <a:ext cx="7557940" cy="1847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B1FD002F-7377-2945-B0CB-F6B274812940}"/>
              </a:ext>
            </a:extLst>
          </p:cNvPr>
          <p:cNvCxnSpPr>
            <a:cxnSpLocks/>
          </p:cNvCxnSpPr>
          <p:nvPr userDrawn="1"/>
        </p:nvCxnSpPr>
        <p:spPr>
          <a:xfrm flipV="1">
            <a:off x="892142" y="1847089"/>
            <a:ext cx="7563703" cy="1252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0"/>
            <a:ext cx="7204226" cy="903456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8"/>
            <a:ext cx="3483864" cy="4049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5"/>
            <a:ext cx="3483864" cy="4043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tion Header with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47B1E48-A542-0541-B1CE-EC7714473797}"/>
              </a:ext>
            </a:extLst>
          </p:cNvPr>
          <p:cNvSpPr/>
          <p:nvPr userDrawn="1"/>
        </p:nvSpPr>
        <p:spPr>
          <a:xfrm>
            <a:off x="897905" y="0"/>
            <a:ext cx="7557940" cy="18443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EA515D59-0C27-2940-AC8E-EC0EB551A6C0}"/>
              </a:ext>
            </a:extLst>
          </p:cNvPr>
          <p:cNvCxnSpPr>
            <a:cxnSpLocks/>
          </p:cNvCxnSpPr>
          <p:nvPr userDrawn="1"/>
        </p:nvCxnSpPr>
        <p:spPr>
          <a:xfrm flipV="1">
            <a:off x="892142" y="1847089"/>
            <a:ext cx="7563703" cy="1252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7"/>
            <a:ext cx="7205746" cy="879528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32305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6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4"/>
            <a:ext cx="3483864" cy="32333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D5142587-CE47-9F44-B539-4DC80DC8F57D}"/>
              </a:ext>
            </a:extLst>
          </p:cNvPr>
          <p:cNvSpPr/>
          <p:nvPr userDrawn="1"/>
        </p:nvSpPr>
        <p:spPr>
          <a:xfrm>
            <a:off x="897905" y="0"/>
            <a:ext cx="7557940" cy="1847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FB32942F-EEBC-D246-BABD-BCA74D32D089}"/>
              </a:ext>
            </a:extLst>
          </p:cNvPr>
          <p:cNvCxnSpPr>
            <a:cxnSpLocks/>
          </p:cNvCxnSpPr>
          <p:nvPr userDrawn="1"/>
        </p:nvCxnSpPr>
        <p:spPr>
          <a:xfrm flipV="1">
            <a:off x="892142" y="1847089"/>
            <a:ext cx="7563703" cy="1252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6" y="810377"/>
            <a:ext cx="7202456" cy="947303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ide Hea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A49B07FB-08E7-C349-A226-E8AE45DA2301}"/>
              </a:ext>
            </a:extLst>
          </p:cNvPr>
          <p:cNvSpPr/>
          <p:nvPr userDrawn="1"/>
        </p:nvSpPr>
        <p:spPr>
          <a:xfrm>
            <a:off x="0" y="798973"/>
            <a:ext cx="3648174" cy="2326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79541057-E6B8-C541-8492-A9A0F9A07794}"/>
              </a:ext>
            </a:extLst>
          </p:cNvPr>
          <p:cNvCxnSpPr>
            <a:cxnSpLocks/>
          </p:cNvCxnSpPr>
          <p:nvPr userDrawn="1"/>
        </p:nvCxnSpPr>
        <p:spPr>
          <a:xfrm flipV="1">
            <a:off x="2" y="3119532"/>
            <a:ext cx="3644507" cy="6261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6260" cy="2247117"/>
          </a:xfrm>
        </p:spPr>
        <p:txBody>
          <a:bodyPr anchor="b">
            <a:norm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6" y="798976"/>
            <a:ext cx="4509353" cy="5255837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4"/>
            <a:ext cx="2456260" cy="284931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tion Side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26E40FBD-9497-0043-A28E-3A828F2414E3}"/>
              </a:ext>
            </a:extLst>
          </p:cNvPr>
          <p:cNvSpPr/>
          <p:nvPr userDrawn="1"/>
        </p:nvSpPr>
        <p:spPr>
          <a:xfrm>
            <a:off x="-1" y="798973"/>
            <a:ext cx="5231050" cy="2326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5FEF6D8A-CF1B-0A44-BC0E-882FF5D571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3116401"/>
            <a:ext cx="5225792" cy="939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9305" y="797578"/>
            <a:ext cx="2841836" cy="524867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8" y="3145994"/>
            <a:ext cx="4143303" cy="290026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A5AD284B-E3B8-B145-B366-0FD66CCB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90462" y="6213011"/>
            <a:ext cx="800680" cy="308138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12/16/20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49" r:id="rId10"/>
    <p:sldLayoutId id="2147483662" r:id="rId11"/>
    <p:sldLayoutId id="2147483663" r:id="rId12"/>
    <p:sldLayoutId id="2147483664" r:id="rId1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people-talking?utm_source=unsplash&amp;utm_medium=referral&amp;utm_content=creditCopyText" TargetMode="Externa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unsplash.com/@linkedinsalesnavigator?utm_source=unsplash&amp;utm_medium=referral&amp;utm_content=creditCopyTex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SCCCOER21" TargetMode="External"/><Relationship Id="rId4" Type="http://schemas.openxmlformats.org/officeDocument/2006/relationships/hyperlink" Target="mailto:mpilati@asccc.org" TargetMode="External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opencourselibrary.org/cmst-210-interpersonal-communicatio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umn.edu/opentextbooks/textbooks/stand-up-speak-out-the-practice-and-ethics-of-public-speaking" TargetMode="External"/><Relationship Id="rId4" Type="http://schemas.openxmlformats.org/officeDocument/2006/relationships/hyperlink" Target="https://open.umn.edu/opentextbooks/textbooks/exploring-public-speaking-2nd-revision" TargetMode="External"/><Relationship Id="rId5" Type="http://schemas.openxmlformats.org/officeDocument/2006/relationships/hyperlink" Target="https://drive.google.com/drive/folders/1AivPSZMfMaXh8E7Qi8YRg5KEqodUbVnt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publicspeakingproject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.libretexts.org/Bookshelves/Composition/Advanced_Composition/Book:_How_Arguments_Work_-_A_Guide_to_Writing_and_Analyzing_Texts_in_College_(Mills)" TargetMode="External"/><Relationship Id="rId4" Type="http://schemas.openxmlformats.org/officeDocument/2006/relationships/hyperlink" Target="https://www.csus.edu/indiv/d/dowdenb/4/logical-reasoning.pdf" TargetMode="External"/><Relationship Id="rId5" Type="http://schemas.openxmlformats.org/officeDocument/2006/relationships/hyperlink" Target="https://drive.google.com/file/d/1j4YkV35S6SgL1KvZJoHfLA1ztcl7dONl/view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urldefense.com/v3/__https:/asccc-oeri.org/wp-content/uploads/2020/06/Arguing-Using-Critical-Thinking-PDF.pdf__;!!A-B3JKCz!R_cKEwSFZ4yEej1z7L9IC0KTTcUPCTkmpAk6aPaLDXdpTo7uHPLepUimJwpu04d2yG79$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xtbooks.opensuny.org/interpersonal-communication-a-mindful-approach-to-relationships/" TargetMode="External"/><Relationship Id="rId4" Type="http://schemas.openxmlformats.org/officeDocument/2006/relationships/hyperlink" Target="http://textbooks.whatcom.edu/cmst210/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socialsci.libretexts.org/Bookshelves/Communication/Book%3A_Interpersonal_Communication_-_A_Mindful_Approach_to_Relationships_(Wrench_et_al.)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sci.libretexts.org/Bookshelves/Communication/Book:_An_Introduction_to_Group_Communication" TargetMode="External"/><Relationship Id="rId4" Type="http://schemas.openxmlformats.org/officeDocument/2006/relationships/hyperlink" Target="https://www.oercommons.org/courses/problem-solving-in-teams-and-groups/view" TargetMode="External"/><Relationship Id="rId5" Type="http://schemas.openxmlformats.org/officeDocument/2006/relationships/hyperlink" Target="http://opencourselibrary.org/cmst-230-small-group-communication/" TargetMode="External"/><Relationship Id="rId6" Type="http://schemas.openxmlformats.org/officeDocument/2006/relationships/hyperlink" Target="https://ocw.tudelft.nl/courses/influencing-stakeholders-dealing-power-dynamics-teams-networks/#1554213222420-4022185e-46ba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rive.google.com/drive/folders/15wvX-V61OCbfDBoJAj3fYgAFqz4BMUu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615" y="3357880"/>
            <a:ext cx="7833939" cy="1538289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dirty="0" smtClean="0">
                <a:latin typeface="Arial" charset="0"/>
              </a:rPr>
              <a:t>2021 Facilitated OER Development Overview</a:t>
            </a: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latin typeface="Arial" charset="0"/>
              </a:rPr>
              <a:t/>
            </a:r>
            <a:br>
              <a:rPr lang="en-US" sz="4400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Communication Studies: 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Interpersonal Communication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352" y="5555364"/>
            <a:ext cx="7486467" cy="977621"/>
          </a:xfrm>
        </p:spPr>
        <p:txBody>
          <a:bodyPr>
            <a:normAutofit/>
          </a:bodyPr>
          <a:lstStyle/>
          <a:p>
            <a:r>
              <a:rPr lang="en-US" sz="2000" b="1" cap="none" dirty="0" smtClean="0"/>
              <a:t>Welcome!</a:t>
            </a:r>
            <a:endParaRPr lang="en-US" sz="2000" b="1" cap="none" dirty="0"/>
          </a:p>
        </p:txBody>
      </p:sp>
    </p:spTree>
    <p:extLst>
      <p:ext uri="{BB962C8B-B14F-4D97-AF65-F5344CB8AC3E}">
        <p14:creationId xmlns:p14="http://schemas.microsoft.com/office/powerpoint/2010/main" val="2984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Completely Unscientific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At </a:t>
            </a:r>
            <a:r>
              <a:rPr lang="en-US" sz="2800" dirty="0" smtClean="0"/>
              <a:t>6 </a:t>
            </a:r>
            <a:r>
              <a:rPr lang="en-US" sz="2800" dirty="0" smtClean="0"/>
              <a:t>CCCs</a:t>
            </a:r>
          </a:p>
          <a:p>
            <a:r>
              <a:rPr lang="en-US" sz="2800" dirty="0" smtClean="0"/>
              <a:t>All had at least some faculty </a:t>
            </a:r>
            <a:r>
              <a:rPr lang="mr-IN" sz="2800" dirty="0" smtClean="0"/>
              <a:t>–</a:t>
            </a:r>
            <a:r>
              <a:rPr lang="en-US" sz="2800" dirty="0" smtClean="0"/>
              <a:t> if not all </a:t>
            </a:r>
            <a:r>
              <a:rPr lang="mr-IN" sz="2800" dirty="0" smtClean="0"/>
              <a:t>–</a:t>
            </a:r>
            <a:r>
              <a:rPr lang="en-US" sz="2800" dirty="0" smtClean="0"/>
              <a:t> using OER for Public </a:t>
            </a:r>
            <a:r>
              <a:rPr lang="en-US" sz="2800" dirty="0" smtClean="0"/>
              <a:t>Speaking</a:t>
            </a:r>
            <a:endParaRPr lang="en-US" sz="2800" dirty="0" smtClean="0"/>
          </a:p>
          <a:p>
            <a:r>
              <a:rPr lang="en-US" sz="2800" dirty="0" smtClean="0"/>
              <a:t>4/6 - Argumentation</a:t>
            </a:r>
            <a:endParaRPr lang="en-US" sz="2800" dirty="0" smtClean="0"/>
          </a:p>
          <a:p>
            <a:r>
              <a:rPr lang="en-US" sz="2800" dirty="0" smtClean="0"/>
              <a:t>1 - Interpersonal</a:t>
            </a:r>
            <a:endParaRPr lang="en-US" sz="2800" dirty="0" smtClean="0"/>
          </a:p>
          <a:p>
            <a:r>
              <a:rPr lang="en-US" sz="2800" dirty="0" smtClean="0"/>
              <a:t>4/5 Small </a:t>
            </a:r>
            <a:r>
              <a:rPr lang="en-US" sz="2800" dirty="0" smtClean="0"/>
              <a:t>Group</a:t>
            </a:r>
          </a:p>
          <a:p>
            <a:r>
              <a:rPr lang="en-US" sz="2800" dirty="0" smtClean="0"/>
              <a:t>AHC, AVC, </a:t>
            </a:r>
            <a:r>
              <a:rPr lang="en-US" sz="2800" dirty="0" smtClean="0"/>
              <a:t>Grossmont, LAVC, RHC</a:t>
            </a:r>
            <a:r>
              <a:rPr lang="en-US" sz="2800" dirty="0" smtClean="0"/>
              <a:t>, SBCC</a:t>
            </a:r>
          </a:p>
        </p:txBody>
      </p:sp>
    </p:spTree>
    <p:extLst>
      <p:ext uri="{BB962C8B-B14F-4D97-AF65-F5344CB8AC3E}">
        <p14:creationId xmlns:p14="http://schemas.microsoft.com/office/powerpoint/2010/main" val="85108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C-ID 130 </a:t>
            </a:r>
            <a:r>
              <a:rPr lang="mr-IN" dirty="0" smtClean="0"/>
              <a:t>–</a:t>
            </a:r>
            <a:r>
              <a:rPr lang="en-US" dirty="0" smtClean="0"/>
              <a:t> Interpersonal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C-ID establishes the skeleton of a course </a:t>
            </a:r>
            <a:r>
              <a:rPr lang="mr-IN" sz="2800" dirty="0" smtClean="0"/>
              <a:t>–</a:t>
            </a:r>
            <a:r>
              <a:rPr lang="en-US" sz="2800" dirty="0" smtClean="0"/>
              <a:t> the minimum</a:t>
            </a:r>
          </a:p>
          <a:p>
            <a:r>
              <a:rPr lang="en-US" sz="2800" dirty="0" smtClean="0"/>
              <a:t>Truly open resources allow you to modify an OER as needed</a:t>
            </a:r>
          </a:p>
          <a:p>
            <a:r>
              <a:rPr lang="en-US" sz="2800" dirty="0"/>
              <a:t>Principles of verbal and nonverbal transactions that occur in relationships. Study of theory and research findings and their application to communication in interpersonal relationships in personal and professional contexts.</a:t>
            </a:r>
          </a:p>
        </p:txBody>
      </p:sp>
    </p:spTree>
    <p:extLst>
      <p:ext uri="{BB962C8B-B14F-4D97-AF65-F5344CB8AC3E}">
        <p14:creationId xmlns:p14="http://schemas.microsoft.com/office/powerpoint/2010/main" val="247496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C-ID 130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6" y="2030975"/>
            <a:ext cx="7202456" cy="4039079"/>
          </a:xfrm>
        </p:spPr>
        <p:txBody>
          <a:bodyPr>
            <a:noAutofit/>
          </a:bodyPr>
          <a:lstStyle/>
          <a:p>
            <a:r>
              <a:rPr lang="en-US" sz="2000" dirty="0"/>
              <a:t>Theories and principles of interpersonal communication</a:t>
            </a:r>
          </a:p>
          <a:p>
            <a:r>
              <a:rPr lang="en-US" sz="2000" dirty="0"/>
              <a:t>Verbal and nonverbal interactions</a:t>
            </a:r>
          </a:p>
          <a:p>
            <a:r>
              <a:rPr lang="en-US" sz="2000" dirty="0"/>
              <a:t>Interpersonal communication in various contexts, including personal and professional</a:t>
            </a:r>
          </a:p>
          <a:p>
            <a:r>
              <a:rPr lang="en-US" sz="2000" dirty="0"/>
              <a:t>The effects of communication on perceptions and personal identities</a:t>
            </a:r>
          </a:p>
          <a:p>
            <a:r>
              <a:rPr lang="en-US" sz="2000" dirty="0"/>
              <a:t>Ethical interpersonal communication</a:t>
            </a:r>
          </a:p>
          <a:p>
            <a:r>
              <a:rPr lang="en-US" sz="2000" dirty="0"/>
              <a:t>Conflict management in interpersonal </a:t>
            </a:r>
            <a:r>
              <a:rPr lang="en-US" sz="2000" dirty="0" smtClean="0"/>
              <a:t>relationships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1869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C-ID 130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Describe ways that communication creates, develops and changes personal identities including variables such as culture, gender, ethnicity, and race; explain the effect of communication on personal identities.</a:t>
            </a:r>
          </a:p>
          <a:p>
            <a:r>
              <a:rPr lang="en-US" sz="1800" dirty="0"/>
              <a:t>Describe the effects of communication on interpersonal relationships and social and cultural realities;</a:t>
            </a:r>
          </a:p>
          <a:p>
            <a:r>
              <a:rPr lang="en-US" sz="1800" dirty="0"/>
              <a:t>Demonstrate an understanding of ethical interpersonal communication founded on communication theory and research including listening and other individual skills and competencies for successful interpersonal communication; and</a:t>
            </a:r>
          </a:p>
          <a:p>
            <a:r>
              <a:rPr lang="en-US" sz="1800" dirty="0"/>
              <a:t>Diagnose conflict in interpersonal relationships and demonstrate appropriate conflict management strategies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5492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6" y="762583"/>
            <a:ext cx="7202456" cy="893111"/>
          </a:xfrm>
        </p:spPr>
        <p:txBody>
          <a:bodyPr/>
          <a:lstStyle/>
          <a:p>
            <a:r>
              <a:rPr lang="en-US" dirty="0" smtClean="0"/>
              <a:t>C-ID 130 Representative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Adler, R. </a:t>
            </a:r>
            <a:r>
              <a:rPr lang="en-US" sz="2000" i="1" dirty="0"/>
              <a:t>Interplay: The Process of Interpersonal Communication</a:t>
            </a:r>
            <a:r>
              <a:rPr lang="en-US" sz="2000" dirty="0"/>
              <a:t>. (latest edition). Oxford University Press</a:t>
            </a:r>
          </a:p>
          <a:p>
            <a:r>
              <a:rPr lang="en-US" sz="2000" dirty="0"/>
              <a:t>Adler, R. &amp; Proctor II, R. </a:t>
            </a:r>
            <a:r>
              <a:rPr lang="en-US" sz="2000" i="1" dirty="0"/>
              <a:t>Looking Out, Looking In</a:t>
            </a:r>
            <a:r>
              <a:rPr lang="en-US" sz="2000" dirty="0"/>
              <a:t>. (latest edition) Wadsworth Publishing</a:t>
            </a:r>
          </a:p>
          <a:p>
            <a:r>
              <a:rPr lang="en-US" sz="2000" dirty="0"/>
              <a:t>Wood, J. </a:t>
            </a:r>
            <a:r>
              <a:rPr lang="en-US" sz="2000" i="1" dirty="0"/>
              <a:t>Interpersonal Communication: Everyday Encounters</a:t>
            </a:r>
            <a:r>
              <a:rPr lang="en-US" sz="2000" dirty="0"/>
              <a:t>. (latest edition). Wadsworth </a:t>
            </a:r>
            <a:r>
              <a:rPr lang="en-US" sz="2000" dirty="0" smtClean="0"/>
              <a:t>Publishing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80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Project</a:t>
            </a:r>
            <a:endParaRPr lang="en-US" sz="36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en-US" sz="8600" dirty="0" smtClean="0">
                <a:latin typeface="Arial" charset="0"/>
                <a:ea typeface="Arial" charset="0"/>
                <a:cs typeface="Arial" charset="0"/>
              </a:rPr>
              <a:t>Develop an OER for Interpersonal Communication</a:t>
            </a:r>
          </a:p>
          <a:p>
            <a:pPr lvl="0"/>
            <a:r>
              <a:rPr lang="en-US" sz="8600" dirty="0" smtClean="0">
                <a:latin typeface="Arial" charset="0"/>
                <a:ea typeface="Arial" charset="0"/>
                <a:cs typeface="Arial" charset="0"/>
              </a:rPr>
              <a:t>Collaboratively</a:t>
            </a:r>
          </a:p>
          <a:p>
            <a:pPr lvl="0"/>
            <a:r>
              <a:rPr lang="en-US" sz="8600" dirty="0" smtClean="0">
                <a:latin typeface="Arial" charset="0"/>
                <a:ea typeface="Arial" charset="0"/>
                <a:cs typeface="Arial" charset="0"/>
              </a:rPr>
              <a:t>Designed for our students</a:t>
            </a:r>
          </a:p>
          <a:p>
            <a:pPr lvl="0"/>
            <a:r>
              <a:rPr lang="en-US" sz="8600" dirty="0" smtClean="0">
                <a:latin typeface="Arial" charset="0"/>
                <a:ea typeface="Arial" charset="0"/>
                <a:cs typeface="Arial" charset="0"/>
              </a:rPr>
              <a:t>Emphasis on Diversity, Equity, Inclusion</a:t>
            </a:r>
          </a:p>
          <a:p>
            <a:pPr lvl="0"/>
            <a:endParaRPr lang="en-US" sz="1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Develop a </a:t>
            </a:r>
            <a:r>
              <a:rPr lang="en-US" sz="2400" dirty="0" err="1" smtClean="0"/>
              <a:t>Textmap</a:t>
            </a:r>
            <a:r>
              <a:rPr lang="en-US" sz="2400" dirty="0" smtClean="0"/>
              <a:t> based on features of commercial texts, creating a skeleton of the text</a:t>
            </a:r>
          </a:p>
          <a:p>
            <a:r>
              <a:rPr lang="en-US" sz="2400" dirty="0" smtClean="0"/>
              <a:t>Curate and develop content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240"/>
            <a:ext cx="9144000" cy="35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Textmap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Detailed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Adler: Interplay, 11th edition Table of Contents </a:t>
            </a:r>
            <a:endParaRPr lang="en-US" dirty="0" smtClean="0"/>
          </a:p>
          <a:p>
            <a:r>
              <a:rPr lang="en-US" dirty="0" smtClean="0"/>
              <a:t>Chapter </a:t>
            </a:r>
            <a:r>
              <a:rPr lang="en-US" dirty="0"/>
              <a:t>1: Interpersonal Process Why We Communicate </a:t>
            </a:r>
            <a:endParaRPr lang="en-US" dirty="0" smtClean="0"/>
          </a:p>
          <a:p>
            <a:r>
              <a:rPr lang="en-US" dirty="0" smtClean="0"/>
              <a:t>Physical </a:t>
            </a:r>
            <a:r>
              <a:rPr lang="en-US" dirty="0"/>
              <a:t>Needs </a:t>
            </a:r>
            <a:endParaRPr lang="en-US" dirty="0" smtClean="0"/>
          </a:p>
          <a:p>
            <a:r>
              <a:rPr lang="en-US" dirty="0" smtClean="0"/>
              <a:t>Identity </a:t>
            </a:r>
            <a:r>
              <a:rPr lang="en-US" dirty="0"/>
              <a:t>Needs </a:t>
            </a:r>
            <a:endParaRPr lang="en-US" dirty="0" smtClean="0"/>
          </a:p>
          <a:p>
            <a:r>
              <a:rPr lang="en-US" dirty="0" smtClean="0"/>
              <a:t>Social </a:t>
            </a:r>
            <a:r>
              <a:rPr lang="en-US" dirty="0"/>
              <a:t>Needs </a:t>
            </a:r>
            <a:endParaRPr lang="en-US" dirty="0" smtClean="0"/>
          </a:p>
          <a:p>
            <a:r>
              <a:rPr lang="en-US" dirty="0" smtClean="0"/>
              <a:t>Practical </a:t>
            </a:r>
            <a:r>
              <a:rPr lang="en-US" dirty="0"/>
              <a:t>Needs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Communication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 </a:t>
            </a:r>
            <a:r>
              <a:rPr lang="en-US" dirty="0"/>
              <a:t>A Model of Communication </a:t>
            </a:r>
            <a:endParaRPr lang="en-US" dirty="0" smtClean="0"/>
          </a:p>
          <a:p>
            <a:r>
              <a:rPr lang="en-US" dirty="0" smtClean="0"/>
              <a:t>Insights </a:t>
            </a:r>
            <a:r>
              <a:rPr lang="en-US" dirty="0"/>
              <a:t>from the Communication Model </a:t>
            </a:r>
            <a:endParaRPr lang="en-US" dirty="0" smtClean="0"/>
          </a:p>
          <a:p>
            <a:r>
              <a:rPr lang="en-US" dirty="0" smtClean="0"/>
              <a:t>Communication </a:t>
            </a:r>
            <a:r>
              <a:rPr lang="en-US" dirty="0"/>
              <a:t>Principles </a:t>
            </a:r>
            <a:endParaRPr lang="en-US" dirty="0" smtClean="0"/>
          </a:p>
          <a:p>
            <a:r>
              <a:rPr lang="en-US" dirty="0" smtClean="0"/>
              <a:t>Communication </a:t>
            </a:r>
            <a:r>
              <a:rPr lang="en-US" dirty="0"/>
              <a:t>Misconceptions </a:t>
            </a:r>
            <a:endParaRPr lang="en-US" dirty="0" smtClean="0"/>
          </a:p>
          <a:p>
            <a:r>
              <a:rPr lang="en-US" dirty="0" smtClean="0"/>
              <a:t>Interpersonal </a:t>
            </a:r>
            <a:r>
              <a:rPr lang="en-US" dirty="0"/>
              <a:t>Communication Defined Quantitative and Qualitative Definitions Personal and Impersonal Communication: A Matter of Balance Interpersonal Communication and Technology Mediated vs. Face-to-Face Communication Challenges of Mediated Communication Choosing the Best Communication Channel Communication Competence Communication Competence Defined Characteristics of Competent Communication Summary Activities</a:t>
            </a:r>
          </a:p>
        </p:txBody>
      </p:sp>
    </p:spTree>
    <p:extLst>
      <p:ext uri="{BB962C8B-B14F-4D97-AF65-F5344CB8AC3E}">
        <p14:creationId xmlns:p14="http://schemas.microsoft.com/office/powerpoint/2010/main" val="16924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Textmap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Chapter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Chapter 1: Interpersonal Process </a:t>
            </a:r>
            <a:endParaRPr lang="en-US" dirty="0" smtClean="0"/>
          </a:p>
          <a:p>
            <a:r>
              <a:rPr lang="en-US" dirty="0" smtClean="0"/>
              <a:t>Chapter </a:t>
            </a:r>
            <a:r>
              <a:rPr lang="en-US" dirty="0"/>
              <a:t>2: Culture and Communication </a:t>
            </a:r>
            <a:endParaRPr lang="en-US" dirty="0" smtClean="0"/>
          </a:p>
          <a:p>
            <a:r>
              <a:rPr lang="en-US" dirty="0" smtClean="0"/>
              <a:t>Chapter </a:t>
            </a:r>
            <a:r>
              <a:rPr lang="en-US" dirty="0"/>
              <a:t>3: Communication and the Self </a:t>
            </a:r>
            <a:endParaRPr lang="en-US" dirty="0" smtClean="0"/>
          </a:p>
          <a:p>
            <a:r>
              <a:rPr lang="en-US" dirty="0" smtClean="0"/>
              <a:t>Chapter </a:t>
            </a:r>
            <a:r>
              <a:rPr lang="en-US" dirty="0"/>
              <a:t>4: Perceiving Others </a:t>
            </a:r>
            <a:endParaRPr lang="en-US" dirty="0" smtClean="0"/>
          </a:p>
          <a:p>
            <a:r>
              <a:rPr lang="en-US" dirty="0" smtClean="0"/>
              <a:t>Chapter </a:t>
            </a:r>
            <a:r>
              <a:rPr lang="en-US" dirty="0"/>
              <a:t>5: Language </a:t>
            </a:r>
            <a:endParaRPr lang="en-US" dirty="0" smtClean="0"/>
          </a:p>
          <a:p>
            <a:r>
              <a:rPr lang="en-US" dirty="0" smtClean="0"/>
              <a:t>Chapter </a:t>
            </a:r>
            <a:r>
              <a:rPr lang="en-US" dirty="0"/>
              <a:t>6: Nonverbal Communication </a:t>
            </a:r>
            <a:endParaRPr lang="en-US" dirty="0" smtClean="0"/>
          </a:p>
          <a:p>
            <a:r>
              <a:rPr lang="en-US" dirty="0" smtClean="0"/>
              <a:t>Chapter </a:t>
            </a:r>
            <a:r>
              <a:rPr lang="en-US" dirty="0"/>
              <a:t>7: Listening: Understanding and Supporting Others </a:t>
            </a:r>
            <a:endParaRPr lang="en-US" dirty="0" smtClean="0"/>
          </a:p>
          <a:p>
            <a:r>
              <a:rPr lang="en-US" dirty="0" smtClean="0"/>
              <a:t>Chapter </a:t>
            </a:r>
            <a:r>
              <a:rPr lang="en-US" dirty="0"/>
              <a:t>8: Emotions </a:t>
            </a:r>
            <a:endParaRPr lang="en-US" dirty="0" smtClean="0"/>
          </a:p>
          <a:p>
            <a:r>
              <a:rPr lang="en-US" dirty="0" smtClean="0"/>
              <a:t>Chapter </a:t>
            </a:r>
            <a:r>
              <a:rPr lang="en-US" dirty="0"/>
              <a:t>9: Dynamics of Interpersonal Relationships </a:t>
            </a:r>
            <a:endParaRPr lang="en-US" dirty="0" smtClean="0"/>
          </a:p>
          <a:p>
            <a:r>
              <a:rPr lang="en-US" dirty="0" smtClean="0"/>
              <a:t>Chapter </a:t>
            </a:r>
            <a:r>
              <a:rPr lang="en-US" dirty="0"/>
              <a:t>10: Communication Climate </a:t>
            </a:r>
            <a:endParaRPr lang="en-US" dirty="0" smtClean="0"/>
          </a:p>
          <a:p>
            <a:r>
              <a:rPr lang="en-US" dirty="0" smtClean="0"/>
              <a:t>Chapter </a:t>
            </a:r>
            <a:r>
              <a:rPr lang="en-US" dirty="0"/>
              <a:t>11: Managing Conflict </a:t>
            </a:r>
            <a:endParaRPr lang="en-US" dirty="0" smtClean="0"/>
          </a:p>
          <a:p>
            <a:r>
              <a:rPr lang="en-US" dirty="0" smtClean="0"/>
              <a:t>Chapter </a:t>
            </a:r>
            <a:r>
              <a:rPr lang="en-US" dirty="0"/>
              <a:t>12: Communication in Families and at Work</a:t>
            </a:r>
          </a:p>
        </p:txBody>
      </p:sp>
    </p:spTree>
    <p:extLst>
      <p:ext uri="{BB962C8B-B14F-4D97-AF65-F5344CB8AC3E}">
        <p14:creationId xmlns:p14="http://schemas.microsoft.com/office/powerpoint/2010/main" val="9558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Development Team Members will receive training on:</a:t>
            </a:r>
          </a:p>
          <a:p>
            <a:pPr lvl="1"/>
            <a:r>
              <a:rPr lang="en-US" sz="2800" dirty="0" smtClean="0"/>
              <a:t>Accessibility</a:t>
            </a:r>
          </a:p>
          <a:p>
            <a:pPr lvl="1"/>
            <a:r>
              <a:rPr lang="en-US" sz="2800" dirty="0" smtClean="0"/>
              <a:t>Attributions</a:t>
            </a:r>
          </a:p>
          <a:p>
            <a:pPr lvl="1"/>
            <a:r>
              <a:rPr lang="en-US" sz="2800" dirty="0" err="1" smtClean="0"/>
              <a:t>LibreTexts</a:t>
            </a:r>
            <a:endParaRPr lang="en-US" sz="2800" dirty="0" smtClean="0"/>
          </a:p>
          <a:p>
            <a:r>
              <a:rPr lang="en-US" sz="2800" dirty="0" smtClean="0"/>
              <a:t>Team can identify and request additional support as needed (e.g., illustrations)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88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8686" y="762583"/>
            <a:ext cx="7202456" cy="8931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Overview</a:t>
            </a:r>
            <a:endParaRPr lang="en-US" sz="36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88686" y="2366255"/>
            <a:ext cx="7202456" cy="403907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Background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Project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Approach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Support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Roles and Timelines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Next steps</a:t>
            </a:r>
            <a:r>
              <a:rPr lang="mr-IN" sz="2800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An OERI Team Member will serve as your Project Manager and will coordinate the work</a:t>
            </a:r>
          </a:p>
          <a:p>
            <a:r>
              <a:rPr lang="en-US" sz="2800" dirty="0" smtClean="0"/>
              <a:t>One or two discipline faculty will serve as the Project Lead or Leads</a:t>
            </a:r>
          </a:p>
          <a:p>
            <a:r>
              <a:rPr lang="en-US" sz="2800" dirty="0" smtClean="0"/>
              <a:t>Work can be divided up by section, chapter, role </a:t>
            </a:r>
            <a:r>
              <a:rPr lang="mr-IN" sz="2800" dirty="0" smtClean="0"/>
              <a:t>–</a:t>
            </a:r>
            <a:r>
              <a:rPr lang="en-US" sz="2800" dirty="0" smtClean="0"/>
              <a:t> the team will decide</a:t>
            </a:r>
          </a:p>
          <a:p>
            <a:r>
              <a:rPr lang="en-US" sz="2800" dirty="0" smtClean="0"/>
              <a:t>Multiple check-ins will be established in order to ensure progress - at minimum:</a:t>
            </a:r>
          </a:p>
          <a:p>
            <a:pPr lvl="1"/>
            <a:r>
              <a:rPr lang="en-US" sz="2800" dirty="0" smtClean="0"/>
              <a:t>Initial Product</a:t>
            </a:r>
          </a:p>
          <a:p>
            <a:pPr lvl="1"/>
            <a:r>
              <a:rPr lang="en-US" sz="2800" dirty="0" smtClean="0"/>
              <a:t>Interim Product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57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All interested faculty must complete the application process by December 18</a:t>
            </a:r>
          </a:p>
          <a:p>
            <a:r>
              <a:rPr lang="en-US" sz="2400" dirty="0" smtClean="0"/>
              <a:t>Team members to be selected early in 2021</a:t>
            </a:r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Team Planning Meeting in late January or early February</a:t>
            </a:r>
          </a:p>
          <a:p>
            <a:pPr lvl="1"/>
            <a:r>
              <a:rPr lang="en-US" sz="2400" dirty="0" smtClean="0"/>
              <a:t>Schedule, compensation, deadlines </a:t>
            </a:r>
            <a:r>
              <a:rPr lang="mr-IN" sz="2400" dirty="0" smtClean="0"/>
              <a:t>–</a:t>
            </a:r>
            <a:r>
              <a:rPr lang="en-US" sz="2400" dirty="0" smtClean="0"/>
              <a:t> all determined at this meeting</a:t>
            </a:r>
          </a:p>
          <a:p>
            <a:r>
              <a:rPr lang="en-US" sz="2400" dirty="0" smtClean="0"/>
              <a:t>Training for Team Members to begin in February 2021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1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Next Steps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ASCCC seeking local Academic Senate President’s recommendation of interested faculty</a:t>
            </a:r>
          </a:p>
          <a:p>
            <a:r>
              <a:rPr lang="en-US" sz="2800" dirty="0" smtClean="0"/>
              <a:t>No formal commitment needed until after that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meeting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Information gathering likely to be initiated prior to the 1</a:t>
            </a:r>
            <a:r>
              <a:rPr lang="en-US" sz="2800" baseline="30000" dirty="0" smtClean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meeting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1500" dirty="0" smtClean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904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Comments, Suggestions?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70760" y="60461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Photo by </a:t>
            </a:r>
            <a:r>
              <a:rPr lang="en-US" dirty="0">
                <a:hlinkClick r:id="rId2"/>
              </a:rPr>
              <a:t>LinkedIn Sales Navigator</a:t>
            </a:r>
            <a:r>
              <a:rPr lang="en-US" dirty="0"/>
              <a:t> on </a:t>
            </a:r>
            <a:r>
              <a:rPr lang="en-US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28" y="2016125"/>
            <a:ext cx="6060282" cy="4040188"/>
          </a:xfrm>
        </p:spPr>
      </p:pic>
    </p:spTree>
    <p:extLst>
      <p:ext uri="{BB962C8B-B14F-4D97-AF65-F5344CB8AC3E}">
        <p14:creationId xmlns:p14="http://schemas.microsoft.com/office/powerpoint/2010/main" val="14054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6" y="2046212"/>
            <a:ext cx="7202456" cy="462890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Find application information at: </a:t>
            </a:r>
            <a:r>
              <a:rPr lang="en-US" sz="1800" dirty="0" smtClean="0">
                <a:hlinkClick r:id="rId3"/>
              </a:rPr>
              <a:t>https://tinyurl.com/ASCCCOER21</a:t>
            </a:r>
            <a:endParaRPr lang="en-US" sz="1800" dirty="0" smtClean="0"/>
          </a:p>
          <a:p>
            <a:r>
              <a:rPr lang="en-US" sz="1800" dirty="0" smtClean="0"/>
              <a:t>Reach out to Michelle with questions at: </a:t>
            </a:r>
            <a:r>
              <a:rPr lang="en-US" sz="1800" dirty="0" smtClean="0">
                <a:hlinkClick r:id="rId4"/>
              </a:rPr>
              <a:t>mpilati@asccc.org</a:t>
            </a:r>
            <a:endParaRPr lang="en-US" sz="1800" dirty="0" smtClean="0"/>
          </a:p>
          <a:p>
            <a:r>
              <a:rPr lang="en-US" sz="1800" b="1" dirty="0" err="1" smtClean="0"/>
              <a:t>tinyurl.com</a:t>
            </a:r>
            <a:r>
              <a:rPr lang="en-US" sz="1800" b="1" dirty="0" smtClean="0"/>
              <a:t>/ASCCC-</a:t>
            </a:r>
            <a:r>
              <a:rPr lang="en-US" sz="1800" b="1" dirty="0" err="1" smtClean="0"/>
              <a:t>OpenEd</a:t>
            </a:r>
            <a:r>
              <a:rPr lang="en-US" sz="1800" b="1" dirty="0" smtClean="0"/>
              <a:t> &gt;&gt; Discipline specific resources</a:t>
            </a:r>
            <a:endParaRPr lang="en-US" sz="1800" dirty="0" smtClean="0"/>
          </a:p>
          <a:p>
            <a:r>
              <a:rPr lang="en-US" sz="1800" dirty="0" smtClean="0"/>
              <a:t>Have a fantastic holiday!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90837"/>
            <a:ext cx="4176424" cy="278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Interpersonal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http://opencourselibrary.org/cmst-210-interpersonal-communication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4 units from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Background</a:t>
            </a:r>
            <a:endParaRPr lang="en-US" sz="36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OERI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Increasing OER use, availability, and awareness in the CCCs</a:t>
            </a:r>
            <a:endParaRPr lang="en-US" sz="112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RFP I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What do you want to do?</a:t>
            </a:r>
          </a:p>
          <a:p>
            <a:pPr lvl="0"/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RFP II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Required collaboration</a:t>
            </a:r>
          </a:p>
          <a:p>
            <a:pPr lvl="0"/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Today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Filling Identified Need</a:t>
            </a:r>
            <a:endParaRPr lang="en-US" sz="11000" dirty="0"/>
          </a:p>
        </p:txBody>
      </p:sp>
    </p:spTree>
    <p:extLst>
      <p:ext uri="{BB962C8B-B14F-4D97-AF65-F5344CB8AC3E}">
        <p14:creationId xmlns:p14="http://schemas.microsoft.com/office/powerpoint/2010/main" val="16092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j-lt"/>
              </a:rPr>
              <a:t>Background </a:t>
            </a:r>
            <a:r>
              <a:rPr lang="mr-IN" sz="3600" dirty="0" smtClean="0">
                <a:latin typeface="+mj-lt"/>
              </a:rPr>
              <a:t>–</a:t>
            </a:r>
            <a:r>
              <a:rPr lang="en-US" sz="3600" dirty="0" smtClean="0">
                <a:latin typeface="+mj-lt"/>
              </a:rPr>
              <a:t> Communication Studies</a:t>
            </a:r>
            <a:endParaRPr lang="en-US" sz="36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Communications Studies ADT Required course:</a:t>
            </a:r>
          </a:p>
          <a:p>
            <a:pPr lvl="1"/>
            <a:r>
              <a:rPr lang="en-US" sz="3000" dirty="0"/>
              <a:t>Public Speaking (COMM 110)		</a:t>
            </a:r>
          </a:p>
          <a:p>
            <a:r>
              <a:rPr lang="en-US" sz="3200" dirty="0" smtClean="0"/>
              <a:t>”List A” </a:t>
            </a:r>
            <a:r>
              <a:rPr lang="mr-IN" sz="3200" dirty="0" smtClean="0"/>
              <a:t>–</a:t>
            </a:r>
            <a:r>
              <a:rPr lang="en-US" sz="3200" dirty="0" smtClean="0"/>
              <a:t> Select two from:</a:t>
            </a:r>
          </a:p>
          <a:p>
            <a:pPr lvl="1"/>
            <a:r>
              <a:rPr lang="en-US" sz="3000" dirty="0" smtClean="0"/>
              <a:t>Argumentation/Argumentation </a:t>
            </a:r>
            <a:r>
              <a:rPr lang="en-US" sz="3000" dirty="0"/>
              <a:t>&amp; Debate (COMM 120)</a:t>
            </a:r>
          </a:p>
          <a:p>
            <a:pPr lvl="1"/>
            <a:r>
              <a:rPr lang="en-US" sz="3000" dirty="0"/>
              <a:t>Interpersonal Communication (COMM 130)</a:t>
            </a:r>
          </a:p>
          <a:p>
            <a:pPr lvl="1"/>
            <a:r>
              <a:rPr lang="en-US" sz="3000" dirty="0"/>
              <a:t>Small Group Communication (COMM 140</a:t>
            </a:r>
            <a:r>
              <a:rPr lang="en-US" sz="3000" dirty="0" smtClean="0"/>
              <a:t>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567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326" y="1006423"/>
            <a:ext cx="7202456" cy="89311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Communication </a:t>
            </a:r>
            <a:r>
              <a:rPr lang="en-US" dirty="0"/>
              <a:t>Studies </a:t>
            </a:r>
            <a:r>
              <a:rPr lang="en-US" dirty="0" smtClean="0"/>
              <a:t>List A Courses and C-ID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000" dirty="0"/>
              <a:t>Argumentation/Argumentation &amp; Debate (COMM 120</a:t>
            </a:r>
            <a:r>
              <a:rPr lang="en-US" sz="3000" dirty="0" smtClean="0"/>
              <a:t>) </a:t>
            </a:r>
            <a:r>
              <a:rPr lang="mr-IN" sz="3000" dirty="0" smtClean="0"/>
              <a:t>–</a:t>
            </a:r>
            <a:r>
              <a:rPr lang="en-US" sz="3000" dirty="0" smtClean="0"/>
              <a:t> 108</a:t>
            </a:r>
          </a:p>
          <a:p>
            <a:pPr lvl="1"/>
            <a:r>
              <a:rPr lang="en-US" sz="3000" dirty="0" smtClean="0"/>
              <a:t>Interpersonal </a:t>
            </a:r>
            <a:r>
              <a:rPr lang="en-US" sz="3000" dirty="0"/>
              <a:t>Communication (COMM 130</a:t>
            </a:r>
            <a:r>
              <a:rPr lang="en-US" sz="3000" dirty="0" smtClean="0"/>
              <a:t>) - 103</a:t>
            </a:r>
            <a:endParaRPr lang="en-US" sz="3000" dirty="0"/>
          </a:p>
          <a:p>
            <a:pPr lvl="1"/>
            <a:r>
              <a:rPr lang="en-US" sz="3000" dirty="0"/>
              <a:t>Small Group Communication (COMM 140</a:t>
            </a:r>
            <a:r>
              <a:rPr lang="en-US" sz="3000" dirty="0" smtClean="0"/>
              <a:t>) - 91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3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326" y="1006423"/>
            <a:ext cx="7202456" cy="89311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Public Speaking </a:t>
            </a:r>
            <a:r>
              <a:rPr lang="en-US" dirty="0" smtClean="0"/>
              <a:t>OER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3000" dirty="0" smtClean="0"/>
              <a:t>Many options </a:t>
            </a:r>
            <a:r>
              <a:rPr lang="mr-IN" sz="3000" dirty="0" smtClean="0"/>
              <a:t>–</a:t>
            </a:r>
            <a:r>
              <a:rPr lang="en-US" sz="3000" dirty="0" smtClean="0"/>
              <a:t> and lots of adoptions.</a:t>
            </a:r>
          </a:p>
          <a:p>
            <a:pPr lvl="1"/>
            <a:r>
              <a:rPr lang="en-US" sz="2800" dirty="0" smtClean="0">
                <a:hlinkClick r:id="rId2"/>
              </a:rPr>
              <a:t>Public Speaking Project</a:t>
            </a:r>
            <a:endParaRPr lang="en-US" sz="2800" dirty="0" smtClean="0"/>
          </a:p>
          <a:p>
            <a:pPr lvl="1"/>
            <a:r>
              <a:rPr lang="en-US" sz="3000" dirty="0">
                <a:hlinkClick r:id="rId3"/>
              </a:rPr>
              <a:t>Stand Up, Speak Out: The Practice and Ethics of Public </a:t>
            </a:r>
            <a:r>
              <a:rPr lang="en-US" sz="3000" dirty="0" smtClean="0">
                <a:hlinkClick r:id="rId3"/>
              </a:rPr>
              <a:t>Speaking</a:t>
            </a:r>
            <a:endParaRPr lang="en-US" sz="3000" dirty="0" smtClean="0"/>
          </a:p>
          <a:p>
            <a:pPr lvl="1"/>
            <a:r>
              <a:rPr lang="en-US" sz="3200" dirty="0">
                <a:hlinkClick r:id="rId4"/>
              </a:rPr>
              <a:t>Exploring Public Speaking: 3rd </a:t>
            </a:r>
            <a:r>
              <a:rPr lang="en-US" sz="3200" dirty="0" smtClean="0">
                <a:hlinkClick r:id="rId4"/>
              </a:rPr>
              <a:t>Edition</a:t>
            </a:r>
            <a:endParaRPr lang="en-US" sz="3200" dirty="0" smtClean="0"/>
          </a:p>
          <a:p>
            <a:pPr lvl="1"/>
            <a:r>
              <a:rPr lang="en-US" sz="3200" dirty="0">
                <a:hlinkClick r:id="rId5"/>
              </a:rPr>
              <a:t>Fundamentals of Public </a:t>
            </a:r>
            <a:r>
              <a:rPr lang="en-US" sz="3200" dirty="0" smtClean="0">
                <a:hlinkClick r:id="rId5"/>
              </a:rPr>
              <a:t>Speaking</a:t>
            </a:r>
            <a:r>
              <a:rPr lang="en-US" sz="3200" dirty="0"/>
              <a:t> </a:t>
            </a:r>
            <a:r>
              <a:rPr lang="en-US" sz="3200" dirty="0" smtClean="0"/>
              <a:t>[Available </a:t>
            </a:r>
            <a:r>
              <a:rPr lang="en-US" sz="3200" dirty="0"/>
              <a:t>at College of the Canyons]</a:t>
            </a:r>
            <a:endParaRPr lang="en-US" sz="3000" dirty="0" smtClean="0"/>
          </a:p>
          <a:p>
            <a:pPr lvl="1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74934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326" y="1006423"/>
            <a:ext cx="7202456" cy="89311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Argumentation/Argumentation </a:t>
            </a:r>
            <a:r>
              <a:rPr lang="en-US" dirty="0"/>
              <a:t>&amp; Debate </a:t>
            </a:r>
            <a:r>
              <a:rPr lang="en-US" dirty="0" smtClean="0"/>
              <a:t>OER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Resources recently developed </a:t>
            </a:r>
            <a:r>
              <a:rPr lang="mr-IN" sz="2800" dirty="0" smtClean="0"/>
              <a:t>–</a:t>
            </a:r>
            <a:r>
              <a:rPr lang="en-US" sz="2800" dirty="0" smtClean="0"/>
              <a:t> supported by ASCCC OERI</a:t>
            </a:r>
          </a:p>
          <a:p>
            <a:pPr lvl="2"/>
            <a:r>
              <a:rPr lang="en-US" sz="2600" dirty="0" smtClean="0">
                <a:hlinkClick r:id="rId2"/>
              </a:rPr>
              <a:t>Arguing </a:t>
            </a:r>
            <a:r>
              <a:rPr lang="en-US" sz="2600" dirty="0">
                <a:hlinkClick r:id="rId2"/>
              </a:rPr>
              <a:t>Using Critical </a:t>
            </a:r>
            <a:r>
              <a:rPr lang="en-US" sz="2600" dirty="0" smtClean="0">
                <a:hlinkClick r:id="rId2"/>
              </a:rPr>
              <a:t>Thinking</a:t>
            </a:r>
            <a:endParaRPr lang="en-US" sz="2600" dirty="0" smtClean="0"/>
          </a:p>
          <a:p>
            <a:pPr lvl="2"/>
            <a:r>
              <a:rPr lang="en-US" sz="2600" dirty="0" smtClean="0">
                <a:hlinkClick r:id="rId3"/>
              </a:rPr>
              <a:t>How Arguments Work</a:t>
            </a:r>
            <a:endParaRPr lang="en-US" sz="2600" dirty="0" smtClean="0"/>
          </a:p>
          <a:p>
            <a:pPr lvl="3"/>
            <a:r>
              <a:rPr lang="en-US" sz="2450" dirty="0" smtClean="0"/>
              <a:t>Ancillaries </a:t>
            </a:r>
            <a:r>
              <a:rPr lang="en-US" sz="2450" dirty="0"/>
              <a:t>under development </a:t>
            </a:r>
            <a:endParaRPr lang="en-US" sz="2450" dirty="0" smtClean="0"/>
          </a:p>
          <a:p>
            <a:pPr lvl="1"/>
            <a:r>
              <a:rPr lang="en-US" sz="2800" dirty="0" smtClean="0"/>
              <a:t>Other options</a:t>
            </a:r>
          </a:p>
          <a:p>
            <a:pPr lvl="2"/>
            <a:r>
              <a:rPr lang="en-US" sz="1800" dirty="0">
                <a:hlinkClick r:id="rId4"/>
              </a:rPr>
              <a:t>Logical </a:t>
            </a:r>
            <a:r>
              <a:rPr lang="en-US" sz="1800" dirty="0" smtClean="0">
                <a:hlinkClick r:id="rId4"/>
              </a:rPr>
              <a:t>Reasoning</a:t>
            </a:r>
            <a:r>
              <a:rPr lang="en-US" sz="1800" dirty="0"/>
              <a:t> </a:t>
            </a:r>
            <a:r>
              <a:rPr lang="en-US" sz="1800" dirty="0" smtClean="0"/>
              <a:t>[Bradley </a:t>
            </a:r>
            <a:r>
              <a:rPr lang="en-US" sz="1800" dirty="0"/>
              <a:t>Dowden, CSU Sacramento</a:t>
            </a:r>
            <a:r>
              <a:rPr lang="en-US" sz="1800" dirty="0" smtClean="0"/>
              <a:t>]</a:t>
            </a:r>
          </a:p>
          <a:p>
            <a:pPr lvl="2"/>
            <a:r>
              <a:rPr lang="en-US" sz="1800" dirty="0">
                <a:hlinkClick r:id="rId5"/>
              </a:rPr>
              <a:t>Logic and Critical </a:t>
            </a:r>
            <a:r>
              <a:rPr lang="en-US" sz="1800" dirty="0" smtClean="0">
                <a:hlinkClick r:id="rId5"/>
              </a:rPr>
              <a:t>Thinking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707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326" y="1006423"/>
            <a:ext cx="7202456" cy="89311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Interpersonal Communication</a:t>
            </a:r>
            <a:r>
              <a:rPr lang="en-US" dirty="0" smtClean="0"/>
              <a:t> OER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OER Textbooks</a:t>
            </a:r>
          </a:p>
          <a:p>
            <a:r>
              <a:rPr lang="en-US" sz="2000" dirty="0" smtClean="0">
                <a:hlinkClick r:id="rId2"/>
              </a:rPr>
              <a:t>Interpersonal </a:t>
            </a:r>
            <a:r>
              <a:rPr lang="en-US" sz="2000" dirty="0">
                <a:hlinkClick r:id="rId2"/>
              </a:rPr>
              <a:t>Communication: A Mindful Approach to </a:t>
            </a:r>
            <a:r>
              <a:rPr lang="en-US" sz="2000" dirty="0" smtClean="0">
                <a:hlinkClick r:id="rId2"/>
              </a:rPr>
              <a:t>Relationships</a:t>
            </a:r>
            <a:r>
              <a:rPr lang="en-US" sz="2000" dirty="0" smtClean="0"/>
              <a:t> by </a:t>
            </a:r>
            <a:r>
              <a:rPr lang="en-US" sz="2000" dirty="0"/>
              <a:t>Jason S. Wrench, </a:t>
            </a:r>
            <a:r>
              <a:rPr lang="en-US" sz="2000" dirty="0" err="1"/>
              <a:t>Narissra</a:t>
            </a:r>
            <a:r>
              <a:rPr lang="en-US" sz="2000" dirty="0"/>
              <a:t> M. </a:t>
            </a:r>
            <a:r>
              <a:rPr lang="en-US" sz="2000" dirty="0" err="1"/>
              <a:t>Punyanunt</a:t>
            </a:r>
            <a:r>
              <a:rPr lang="en-US" sz="2000" dirty="0"/>
              <a:t>-Carter, and Katherine S. </a:t>
            </a:r>
            <a:r>
              <a:rPr lang="en-US" sz="2000" dirty="0" err="1"/>
              <a:t>Thweatt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Includes a </a:t>
            </a:r>
            <a:r>
              <a:rPr lang="en-US" sz="2000" dirty="0">
                <a:hlinkClick r:id="rId3"/>
              </a:rPr>
              <a:t>student handbook and </a:t>
            </a:r>
            <a:r>
              <a:rPr lang="en-US" sz="2000" dirty="0" smtClean="0">
                <a:hlinkClick r:id="rId3"/>
              </a:rPr>
              <a:t>ancillaries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Interpersonal </a:t>
            </a:r>
            <a:r>
              <a:rPr lang="en-US" sz="2000" dirty="0">
                <a:hlinkClick r:id="rId4"/>
              </a:rPr>
              <a:t>Communication </a:t>
            </a:r>
            <a:r>
              <a:rPr lang="en-US" sz="2000" dirty="0" smtClean="0">
                <a:hlinkClick r:id="rId4"/>
              </a:rPr>
              <a:t>Textbook</a:t>
            </a:r>
            <a:r>
              <a:rPr lang="en-US" sz="2000" dirty="0" smtClean="0"/>
              <a:t> is </a:t>
            </a:r>
            <a:r>
              <a:rPr lang="en-US" sz="2000" dirty="0"/>
              <a:t>now on </a:t>
            </a:r>
            <a:r>
              <a:rPr lang="en-US" sz="2000" dirty="0" err="1"/>
              <a:t>Pressbooks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Various resources offer elements of an interpersonal text.</a:t>
            </a:r>
          </a:p>
        </p:txBody>
      </p:sp>
    </p:spTree>
    <p:extLst>
      <p:ext uri="{BB962C8B-B14F-4D97-AF65-F5344CB8AC3E}">
        <p14:creationId xmlns:p14="http://schemas.microsoft.com/office/powerpoint/2010/main" val="193200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326" y="1006423"/>
            <a:ext cx="7202456" cy="89311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Small Group Communication</a:t>
            </a:r>
            <a:r>
              <a:rPr lang="en-US" dirty="0" smtClean="0"/>
              <a:t> OER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OER Textbooks</a:t>
            </a:r>
          </a:p>
          <a:p>
            <a:r>
              <a:rPr lang="en-US" dirty="0">
                <a:hlinkClick r:id="rId2"/>
              </a:rPr>
              <a:t>Small-Group </a:t>
            </a:r>
            <a:r>
              <a:rPr lang="en-US" dirty="0" smtClean="0">
                <a:hlinkClick r:id="rId2"/>
              </a:rPr>
              <a:t>Communication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An </a:t>
            </a:r>
            <a:r>
              <a:rPr lang="en-US" dirty="0">
                <a:hlinkClick r:id="rId3"/>
              </a:rPr>
              <a:t>Introduction to Group </a:t>
            </a:r>
            <a:r>
              <a:rPr lang="en-US" dirty="0" smtClean="0">
                <a:hlinkClick r:id="rId3"/>
              </a:rPr>
              <a:t>Communication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Problem-Solving </a:t>
            </a:r>
            <a:r>
              <a:rPr lang="en-US" dirty="0">
                <a:hlinkClick r:id="rId4"/>
              </a:rPr>
              <a:t>in Teams and </a:t>
            </a:r>
            <a:r>
              <a:rPr lang="en-US" dirty="0" smtClean="0">
                <a:hlinkClick r:id="rId4"/>
              </a:rPr>
              <a:t>Groups</a:t>
            </a:r>
            <a:endParaRPr lang="en-US" dirty="0"/>
          </a:p>
          <a:p>
            <a:r>
              <a:rPr lang="en-US" b="1" dirty="0" smtClean="0"/>
              <a:t>OER </a:t>
            </a:r>
            <a:r>
              <a:rPr lang="en-US" b="1" dirty="0"/>
              <a:t>Courses</a:t>
            </a:r>
          </a:p>
          <a:p>
            <a:r>
              <a:rPr lang="en-US" sz="1200" dirty="0">
                <a:hlinkClick r:id="rId5"/>
              </a:rPr>
              <a:t>Small-Group </a:t>
            </a:r>
            <a:r>
              <a:rPr lang="en-US" sz="1200" dirty="0" smtClean="0">
                <a:hlinkClick r:id="rId5"/>
              </a:rPr>
              <a:t>Communication</a:t>
            </a:r>
            <a:r>
              <a:rPr lang="en-US" sz="1200" dirty="0"/>
              <a:t> </a:t>
            </a:r>
            <a:r>
              <a:rPr lang="en-US" dirty="0" smtClean="0"/>
              <a:t>- </a:t>
            </a:r>
            <a:r>
              <a:rPr lang="en-US" dirty="0"/>
              <a:t>This course is licensed under a Creative Commons Attribution 3.0 </a:t>
            </a:r>
            <a:r>
              <a:rPr lang="en-US" dirty="0" err="1"/>
              <a:t>Unported</a:t>
            </a:r>
            <a:r>
              <a:rPr lang="en-US" dirty="0"/>
              <a:t> License.</a:t>
            </a:r>
          </a:p>
          <a:p>
            <a:r>
              <a:rPr lang="en-US" dirty="0">
                <a:hlinkClick r:id="rId6"/>
              </a:rPr>
              <a:t>Influencing Stakeholders: Dealing with Power and Dynamics in Teams and Networks (Links to an external site.)</a:t>
            </a:r>
            <a:r>
              <a:rPr lang="en-US" dirty="0"/>
              <a:t> - by TU Delft </a:t>
            </a:r>
            <a:r>
              <a:rPr lang="en-US" dirty="0" err="1"/>
              <a:t>OpenCourseWare</a:t>
            </a:r>
            <a:r>
              <a:rPr lang="en-US" dirty="0"/>
              <a:t> is licensed under a Creative Commons Attribution-</a:t>
            </a:r>
            <a:r>
              <a:rPr lang="en-US" dirty="0" err="1"/>
              <a:t>NonCommercial</a:t>
            </a:r>
            <a:r>
              <a:rPr lang="en-US" dirty="0"/>
              <a:t>-</a:t>
            </a:r>
            <a:r>
              <a:rPr lang="en-US" dirty="0" err="1"/>
              <a:t>ShareAlike</a:t>
            </a:r>
            <a:r>
              <a:rPr lang="en-US" dirty="0"/>
              <a:t> 4.0 International License. Although aimed at engineering students, it contains excellent case studies on team development and negotiation.</a:t>
            </a:r>
          </a:p>
        </p:txBody>
      </p:sp>
    </p:spTree>
    <p:extLst>
      <p:ext uri="{BB962C8B-B14F-4D97-AF65-F5344CB8AC3E}">
        <p14:creationId xmlns:p14="http://schemas.microsoft.com/office/powerpoint/2010/main" val="133134403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R ppt Template 190911.potx" id="{E9E14167-E2F4-FC48-9876-43F2620AC0AE}" vid="{6A4D80F4-E524-A742-A7F2-E2AC27EB88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13640</TotalTime>
  <Words>973</Words>
  <Application>Microsoft Macintosh PowerPoint</Application>
  <PresentationFormat>On-screen Show (4:3)</PresentationFormat>
  <Paragraphs>156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Mangal</vt:lpstr>
      <vt:lpstr>Arial</vt:lpstr>
      <vt:lpstr>Gallery</vt:lpstr>
      <vt:lpstr>2021 Facilitated OER Development Overview  Communication Studies:  Interpersonal Communication </vt:lpstr>
      <vt:lpstr>Overview</vt:lpstr>
      <vt:lpstr>Background</vt:lpstr>
      <vt:lpstr>Background – Communication Studies</vt:lpstr>
      <vt:lpstr>   Communication Studies List A Courses and C-ID </vt:lpstr>
      <vt:lpstr>    Public Speaking OER </vt:lpstr>
      <vt:lpstr>   Argumentation/Argumentation &amp; Debate OER </vt:lpstr>
      <vt:lpstr>    Interpersonal Communication OER </vt:lpstr>
      <vt:lpstr>    Small Group Communication OER </vt:lpstr>
      <vt:lpstr>Completely Unscientific Analysis</vt:lpstr>
      <vt:lpstr>C-ID 130 – Interpersonal Communication</vt:lpstr>
      <vt:lpstr>C-ID 130 Content</vt:lpstr>
      <vt:lpstr>C-ID 130 Objectives</vt:lpstr>
      <vt:lpstr>C-ID 130 Representative Texts</vt:lpstr>
      <vt:lpstr>Project</vt:lpstr>
      <vt:lpstr>Approach</vt:lpstr>
      <vt:lpstr>Textmap – Detailed….</vt:lpstr>
      <vt:lpstr>Textmap – Chapter Level</vt:lpstr>
      <vt:lpstr>Support</vt:lpstr>
      <vt:lpstr>Roles and Timelines</vt:lpstr>
      <vt:lpstr>Timeline</vt:lpstr>
      <vt:lpstr>Next Steps</vt:lpstr>
      <vt:lpstr>Questions, Comments, Suggestions?</vt:lpstr>
      <vt:lpstr>And then….</vt:lpstr>
      <vt:lpstr>Interpersonal Resources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 can go here</dc:title>
  <dc:creator>Katie Nash</dc:creator>
  <cp:lastModifiedBy>Michelle Pilati</cp:lastModifiedBy>
  <cp:revision>90</cp:revision>
  <cp:lastPrinted>2019-09-17T14:08:03Z</cp:lastPrinted>
  <dcterms:created xsi:type="dcterms:W3CDTF">2020-03-05T11:04:57Z</dcterms:created>
  <dcterms:modified xsi:type="dcterms:W3CDTF">2020-12-16T22:04:03Z</dcterms:modified>
</cp:coreProperties>
</file>