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0" r:id="rId2"/>
    <p:sldId id="309" r:id="rId3"/>
    <p:sldId id="310" r:id="rId4"/>
    <p:sldId id="357" r:id="rId5"/>
    <p:sldId id="358" r:id="rId6"/>
    <p:sldId id="311" r:id="rId7"/>
    <p:sldId id="361" r:id="rId8"/>
    <p:sldId id="360" r:id="rId9"/>
    <p:sldId id="362" r:id="rId10"/>
    <p:sldId id="296" r:id="rId11"/>
    <p:sldId id="363" r:id="rId12"/>
    <p:sldId id="3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0"/>
    <p:restoredTop sz="95073"/>
  </p:normalViewPr>
  <p:slideViewPr>
    <p:cSldViewPr snapToGrid="0" snapToObjects="1">
      <p:cViewPr varScale="1">
        <p:scale>
          <a:sx n="84" d="100"/>
          <a:sy n="84" d="100"/>
        </p:scale>
        <p:origin x="8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80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36F88045-DF38-5C40-9840-54F9F59EF7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6FD1A2D2-AE0C-2C43-8F7E-1707FAEA00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A44FF-5174-984A-B980-605E3699B1E8}" type="datetimeFigureOut">
              <a:rPr lang="en-US" smtClean="0"/>
              <a:pPr/>
              <a:t>12/14/20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5552FBF5-14D7-1942-AB13-AC999D20F4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E0FD2E68-831F-0544-95FA-5935B261D9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68A65-B6D0-8549-BC23-DAC94F2FB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09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A0444-605D-8843-B7F7-5AE8F72B6B9D}" type="datetimeFigureOut">
              <a:rPr lang="en-US" smtClean="0"/>
              <a:pPr/>
              <a:t>12/14/20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E3782-747D-0849-8027-4C495AD1B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7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E3782-747D-0849-8027-4C495AD1BB4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 - https://</a:t>
            </a:r>
            <a:r>
              <a:rPr lang="en-US" dirty="0" err="1" smtClean="0"/>
              <a:t>chem.libretexts.org</a:t>
            </a:r>
            <a:r>
              <a:rPr lang="en-US" dirty="0" smtClean="0"/>
              <a:t>/Courses/</a:t>
            </a:r>
            <a:r>
              <a:rPr lang="en-US" dirty="0" err="1" smtClean="0"/>
              <a:t>Lumen_Learning</a:t>
            </a:r>
            <a:r>
              <a:rPr lang="en-US" dirty="0" smtClean="0"/>
              <a:t>/</a:t>
            </a:r>
            <a:r>
              <a:rPr lang="en-US" dirty="0" err="1" smtClean="0"/>
              <a:t>lhrli@ucdavis.edu</a:t>
            </a:r>
            <a:r>
              <a:rPr lang="en-US" smtClean="0"/>
              <a:t>/Book%3A_Biology_for_Majors_II_(Lumen)/18%3A_Module_14%3A_The_Nervous_System/18.9%3A_Resting_Membrane_Potential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E3782-747D-0849-8027-4C495AD1BB4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73394ABC-48E7-5042-8AFF-4FF04C6326D3}"/>
              </a:ext>
            </a:extLst>
          </p:cNvPr>
          <p:cNvSpPr/>
          <p:nvPr userDrawn="1"/>
        </p:nvSpPr>
        <p:spPr>
          <a:xfrm>
            <a:off x="0" y="1527142"/>
            <a:ext cx="9144000" cy="36578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13336" y="3233396"/>
            <a:ext cx="6477803" cy="1769453"/>
          </a:xfrm>
        </p:spPr>
        <p:txBody>
          <a:bodyPr bIns="0" anchor="b">
            <a:normAutofit/>
          </a:bodyPr>
          <a:lstStyle>
            <a:lvl1pPr algn="l"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5190324"/>
            <a:ext cx="6477804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2"/>
                </a:solidFill>
              </a:defRPr>
            </a:lvl1pPr>
            <a:lvl2pPr marL="342892" indent="0" algn="ctr">
              <a:buNone/>
              <a:defRPr sz="135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0" y="5187659"/>
            <a:ext cx="9144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50496935-AB97-4E40-A1BF-0FEE0DAE5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5177" y="585230"/>
            <a:ext cx="4360183" cy="13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46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19681347-9BB0-ED42-88FA-2B09D1D2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6" y="6211950"/>
            <a:ext cx="511109" cy="309201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C91FA263-36F2-9444-8811-3649E5EA4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90462" y="6213011"/>
            <a:ext cx="800680" cy="308138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8686" y="804520"/>
            <a:ext cx="7202456" cy="898614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86" y="2015732"/>
            <a:ext cx="7202456" cy="4039916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3DC6C75E-926B-8E46-AF8C-190C7F4277FD}"/>
              </a:ext>
            </a:extLst>
          </p:cNvPr>
          <p:cNvCxnSpPr>
            <a:cxnSpLocks/>
          </p:cNvCxnSpPr>
          <p:nvPr userDrawn="1"/>
        </p:nvCxnSpPr>
        <p:spPr>
          <a:xfrm>
            <a:off x="1088686" y="1859432"/>
            <a:ext cx="720245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054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B1FD002F-7377-2945-B0CB-F6B274812940}"/>
              </a:ext>
            </a:extLst>
          </p:cNvPr>
          <p:cNvCxnSpPr>
            <a:cxnSpLocks/>
          </p:cNvCxnSpPr>
          <p:nvPr userDrawn="1"/>
        </p:nvCxnSpPr>
        <p:spPr>
          <a:xfrm>
            <a:off x="1085500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2010878"/>
            <a:ext cx="3260991" cy="40571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2017342"/>
            <a:ext cx="3483864" cy="40506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CFDBDCCA-F5FA-C448-9BA9-90FA2CB21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6093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EA515D59-0C27-2940-AC8E-EC0EB551A6C0}"/>
              </a:ext>
            </a:extLst>
          </p:cNvPr>
          <p:cNvCxnSpPr>
            <a:cxnSpLocks/>
          </p:cNvCxnSpPr>
          <p:nvPr userDrawn="1"/>
        </p:nvCxnSpPr>
        <p:spPr>
          <a:xfrm>
            <a:off x="1085395" y="1847088"/>
            <a:ext cx="720574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2019552"/>
            <a:ext cx="348386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824272"/>
            <a:ext cx="3483864" cy="32181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2023006"/>
            <a:ext cx="348386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821494"/>
            <a:ext cx="3483864" cy="3220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47ECA4B5-0A44-4942-886B-6242EB8F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37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20B8DF55-F427-B94E-99B5-C2DA011278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32004"/>
            <a:ext cx="91440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6" y="3464560"/>
            <a:ext cx="6477803" cy="1538289"/>
          </a:xfrm>
        </p:spPr>
        <p:txBody>
          <a:bodyPr b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5189604"/>
            <a:ext cx="6477804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2"/>
                </a:solidFill>
              </a:defRPr>
            </a:lvl1pPr>
            <a:lvl2pPr marL="342892" indent="0" algn="ctr">
              <a:buNone/>
              <a:defRPr sz="135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0" y="5187659"/>
            <a:ext cx="9144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40BD600D-3FD4-D74F-AB01-A60D3490DC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5177" y="585230"/>
            <a:ext cx="4360183" cy="13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1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049BE868-7051-8547-993F-F20FC2AE32B8}"/>
              </a:ext>
            </a:extLst>
          </p:cNvPr>
          <p:cNvSpPr/>
          <p:nvPr userDrawn="1"/>
        </p:nvSpPr>
        <p:spPr>
          <a:xfrm>
            <a:off x="897905" y="0"/>
            <a:ext cx="6839998" cy="3803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D452F93B-7E9C-554F-B111-48059F8B1B07}"/>
              </a:ext>
            </a:extLst>
          </p:cNvPr>
          <p:cNvCxnSpPr>
            <a:cxnSpLocks/>
          </p:cNvCxnSpPr>
          <p:nvPr userDrawn="1"/>
        </p:nvCxnSpPr>
        <p:spPr>
          <a:xfrm>
            <a:off x="892142" y="3816299"/>
            <a:ext cx="684576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80" y="2168168"/>
            <a:ext cx="6482366" cy="147591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80" y="3806198"/>
            <a:ext cx="6472835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87CC55B9-9636-534F-9AA9-5197025E32CF}"/>
              </a:ext>
            </a:extLst>
          </p:cNvPr>
          <p:cNvSpPr/>
          <p:nvPr userDrawn="1"/>
        </p:nvSpPr>
        <p:spPr>
          <a:xfrm>
            <a:off x="892142" y="-21176"/>
            <a:ext cx="7606015" cy="18787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C841B004-922A-8A4C-9463-1486EAEEA099}"/>
              </a:ext>
            </a:extLst>
          </p:cNvPr>
          <p:cNvCxnSpPr>
            <a:cxnSpLocks/>
          </p:cNvCxnSpPr>
          <p:nvPr userDrawn="1"/>
        </p:nvCxnSpPr>
        <p:spPr>
          <a:xfrm>
            <a:off x="892142" y="1859611"/>
            <a:ext cx="76060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86" y="2015735"/>
            <a:ext cx="7202456" cy="4039079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tion Header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159F0E39-350B-A34F-971E-4E807D6CB024}"/>
              </a:ext>
            </a:extLst>
          </p:cNvPr>
          <p:cNvSpPr/>
          <p:nvPr userDrawn="1"/>
        </p:nvSpPr>
        <p:spPr>
          <a:xfrm>
            <a:off x="897905" y="0"/>
            <a:ext cx="7557940" cy="1847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B1FD002F-7377-2945-B0CB-F6B274812940}"/>
              </a:ext>
            </a:extLst>
          </p:cNvPr>
          <p:cNvCxnSpPr>
            <a:cxnSpLocks/>
          </p:cNvCxnSpPr>
          <p:nvPr userDrawn="1"/>
        </p:nvCxnSpPr>
        <p:spPr>
          <a:xfrm flipV="1">
            <a:off x="892142" y="1847089"/>
            <a:ext cx="7563703" cy="12523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804890"/>
            <a:ext cx="7204226" cy="903456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2010878"/>
            <a:ext cx="3483864" cy="404980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2017345"/>
            <a:ext cx="3483864" cy="404333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ection Header with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47B1E48-A542-0541-B1CE-EC7714473797}"/>
              </a:ext>
            </a:extLst>
          </p:cNvPr>
          <p:cNvSpPr/>
          <p:nvPr userDrawn="1"/>
        </p:nvSpPr>
        <p:spPr>
          <a:xfrm>
            <a:off x="897905" y="0"/>
            <a:ext cx="7557940" cy="18443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EA515D59-0C27-2940-AC8E-EC0EB551A6C0}"/>
              </a:ext>
            </a:extLst>
          </p:cNvPr>
          <p:cNvCxnSpPr>
            <a:cxnSpLocks/>
          </p:cNvCxnSpPr>
          <p:nvPr userDrawn="1"/>
        </p:nvCxnSpPr>
        <p:spPr>
          <a:xfrm flipV="1">
            <a:off x="892142" y="1847089"/>
            <a:ext cx="7563703" cy="12523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804167"/>
            <a:ext cx="7205746" cy="879528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2019552"/>
            <a:ext cx="348386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824270"/>
            <a:ext cx="3483864" cy="32305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2023006"/>
            <a:ext cx="348386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821494"/>
            <a:ext cx="3483864" cy="323332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D5142587-CE47-9F44-B539-4DC80DC8F57D}"/>
              </a:ext>
            </a:extLst>
          </p:cNvPr>
          <p:cNvSpPr/>
          <p:nvPr userDrawn="1"/>
        </p:nvSpPr>
        <p:spPr>
          <a:xfrm>
            <a:off x="897905" y="0"/>
            <a:ext cx="7557940" cy="1847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FB32942F-EEBC-D246-BABD-BCA74D32D089}"/>
              </a:ext>
            </a:extLst>
          </p:cNvPr>
          <p:cNvCxnSpPr>
            <a:cxnSpLocks/>
          </p:cNvCxnSpPr>
          <p:nvPr userDrawn="1"/>
        </p:nvCxnSpPr>
        <p:spPr>
          <a:xfrm flipV="1">
            <a:off x="892142" y="1847089"/>
            <a:ext cx="7563703" cy="12523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6" y="810377"/>
            <a:ext cx="7202456" cy="947303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ection Side Header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A49B07FB-08E7-C349-A226-E8AE45DA2301}"/>
              </a:ext>
            </a:extLst>
          </p:cNvPr>
          <p:cNvSpPr/>
          <p:nvPr userDrawn="1"/>
        </p:nvSpPr>
        <p:spPr>
          <a:xfrm>
            <a:off x="0" y="798973"/>
            <a:ext cx="3648174" cy="2326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79541057-E6B8-C541-8492-A9A0F9A07794}"/>
              </a:ext>
            </a:extLst>
          </p:cNvPr>
          <p:cNvCxnSpPr>
            <a:cxnSpLocks/>
          </p:cNvCxnSpPr>
          <p:nvPr userDrawn="1"/>
        </p:nvCxnSpPr>
        <p:spPr>
          <a:xfrm flipV="1">
            <a:off x="2" y="3119532"/>
            <a:ext cx="3644507" cy="6261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798973"/>
            <a:ext cx="2456260" cy="2247117"/>
          </a:xfrm>
        </p:spPr>
        <p:txBody>
          <a:bodyPr anchor="b">
            <a:norm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6" y="798976"/>
            <a:ext cx="4509353" cy="5255837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3205494"/>
            <a:ext cx="2456260" cy="284931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ection Side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26E40FBD-9497-0043-A28E-3A828F2414E3}"/>
              </a:ext>
            </a:extLst>
          </p:cNvPr>
          <p:cNvSpPr/>
          <p:nvPr userDrawn="1"/>
        </p:nvSpPr>
        <p:spPr>
          <a:xfrm>
            <a:off x="-1" y="798973"/>
            <a:ext cx="5231050" cy="2326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5FEF6D8A-CF1B-0A44-BC0E-882FF5D571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3116401"/>
            <a:ext cx="5225792" cy="9393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9305" y="797578"/>
            <a:ext cx="2841836" cy="524867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8" y="3145994"/>
            <a:ext cx="4143303" cy="290026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A5AD284B-E3B8-B145-B366-0FD66CCB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90462" y="6213011"/>
            <a:ext cx="800680" cy="308138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6" y="804522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6" y="2015734"/>
            <a:ext cx="7202456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49" r:id="rId10"/>
    <p:sldLayoutId id="2147483662" r:id="rId11"/>
    <p:sldLayoutId id="2147483663" r:id="rId12"/>
    <p:sldLayoutId id="2147483664" r:id="rId1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effectLst/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bg2">
              <a:lumMod val="25000"/>
            </a:schemeClr>
          </a:solidFill>
          <a:effectLst/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bg2">
              <a:lumMod val="25000"/>
            </a:schemeClr>
          </a:solidFill>
          <a:effectLst/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bg2">
              <a:lumMod val="25000"/>
            </a:schemeClr>
          </a:solidFill>
          <a:effectLst/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bg2">
              <a:lumMod val="25000"/>
            </a:schemeClr>
          </a:solidFill>
          <a:effectLst/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thatsherbusiness?utm_source=unsplash&amp;utm_medium=referral&amp;utm_content=creditCopyText" TargetMode="External"/><Relationship Id="rId4" Type="http://schemas.openxmlformats.org/officeDocument/2006/relationships/hyperlink" Target="https://unsplash.com/s/photos/brain?utm_source=unsplash&amp;utm_medium=referral&amp;utm_content=creditCopyText" TargetMode="External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SCCCOER21" TargetMode="External"/><Relationship Id="rId4" Type="http://schemas.openxmlformats.org/officeDocument/2006/relationships/hyperlink" Target="mailto:mpilati@asccc.org" TargetMode="External"/><Relationship Id="rId5" Type="http://schemas.openxmlformats.org/officeDocument/2006/relationships/image" Target="../media/image4.jpg"/><Relationship Id="rId6" Type="http://schemas.openxmlformats.org/officeDocument/2006/relationships/hyperlink" Target="https://unsplash.com/@emilep?utm_source=unsplash&amp;utm_medium=referral&amp;utm_content=creditCopyText" TargetMode="External"/><Relationship Id="rId7" Type="http://schemas.openxmlformats.org/officeDocument/2006/relationships/hyperlink" Target="https://unsplash.com/s/photos/english-as-a-second-language?utm_source=unsplash&amp;utm_medium=referral&amp;utm_content=creditCopyText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615" y="3357880"/>
            <a:ext cx="7833939" cy="1538289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b="1" dirty="0" smtClean="0">
                <a:latin typeface="Arial" charset="0"/>
              </a:rPr>
              <a:t>2021 Facilitated OER Development Overview</a:t>
            </a:r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latin typeface="Arial" charset="0"/>
              </a:rPr>
              <a:t/>
            </a:r>
            <a:br>
              <a:rPr lang="en-US" sz="4400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English as a Second Language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352" y="5555364"/>
            <a:ext cx="7486467" cy="977621"/>
          </a:xfrm>
        </p:spPr>
        <p:txBody>
          <a:bodyPr>
            <a:normAutofit/>
          </a:bodyPr>
          <a:lstStyle/>
          <a:p>
            <a:endParaRPr lang="en-US" sz="2000" b="1" cap="none" dirty="0"/>
          </a:p>
        </p:txBody>
      </p:sp>
    </p:spTree>
    <p:extLst>
      <p:ext uri="{BB962C8B-B14F-4D97-AF65-F5344CB8AC3E}">
        <p14:creationId xmlns:p14="http://schemas.microsoft.com/office/powerpoint/2010/main" val="29848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Next Steps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ASCCC seeking local Academic Senate President’s recommendation of interested faculty</a:t>
            </a:r>
          </a:p>
          <a:p>
            <a:r>
              <a:rPr lang="en-US" sz="2800" dirty="0" smtClean="0"/>
              <a:t>No formal commitment needed until after that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meeting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***Information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gathering likely to be initiated prior to the 1</a:t>
            </a:r>
            <a:r>
              <a:rPr lang="en-US" sz="2800" baseline="30000" dirty="0" smtClean="0">
                <a:latin typeface="Arial" charset="0"/>
                <a:ea typeface="Arial" charset="0"/>
                <a:cs typeface="Arial" charset="0"/>
              </a:rPr>
              <a:t>st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meeting***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1500" dirty="0" smtClean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9904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Questions, Comments, Suggestions?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46" y="2005950"/>
            <a:ext cx="4040188" cy="4040188"/>
          </a:xfrm>
        </p:spPr>
      </p:pic>
      <p:sp>
        <p:nvSpPr>
          <p:cNvPr id="5" name="Rectangle 4"/>
          <p:cNvSpPr/>
          <p:nvPr/>
        </p:nvSpPr>
        <p:spPr>
          <a:xfrm>
            <a:off x="2270760" y="60461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Gemma | That's Her Business</a:t>
            </a:r>
            <a:r>
              <a:rPr lang="en-US" dirty="0"/>
              <a:t> on </a:t>
            </a:r>
            <a:r>
              <a:rPr lang="en-US" dirty="0">
                <a:hlinkClick r:id="rId4"/>
              </a:rPr>
              <a:t>Unsplash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66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then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86" y="2015732"/>
            <a:ext cx="7202456" cy="462890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Find application information at: </a:t>
            </a: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tinyurl.com/ASCCCOER21</a:t>
            </a:r>
            <a:endParaRPr lang="en-US" sz="1800" dirty="0" smtClean="0"/>
          </a:p>
          <a:p>
            <a:r>
              <a:rPr lang="en-US" sz="1800" dirty="0" smtClean="0"/>
              <a:t>Reach out to Michelle with questions at: </a:t>
            </a:r>
            <a:r>
              <a:rPr lang="en-US" sz="1800" dirty="0" smtClean="0">
                <a:hlinkClick r:id="rId4"/>
              </a:rPr>
              <a:t>mpilati@asccc.org</a:t>
            </a:r>
            <a:endParaRPr lang="en-US" sz="1800" dirty="0" smtClean="0"/>
          </a:p>
          <a:p>
            <a:r>
              <a:rPr lang="en-US" sz="1800" dirty="0" smtClean="0"/>
              <a:t>Have a fantastic holiday</a:t>
            </a:r>
            <a:r>
              <a:rPr lang="en-US" sz="1800" dirty="0" smtClean="0"/>
              <a:t>!</a:t>
            </a:r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353603"/>
            <a:ext cx="4480560" cy="29787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25523" y="6431444"/>
            <a:ext cx="383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 by </a:t>
            </a:r>
            <a:r>
              <a:rPr lang="en-US" dirty="0">
                <a:hlinkClick r:id="rId6"/>
              </a:rPr>
              <a:t>Emile Perron</a:t>
            </a:r>
            <a:r>
              <a:rPr lang="en-US" dirty="0"/>
              <a:t> on </a:t>
            </a:r>
            <a:r>
              <a:rPr lang="en-US" dirty="0">
                <a:hlinkClick r:id="rId7"/>
              </a:rPr>
              <a:t>Unsplash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2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8686" y="762583"/>
            <a:ext cx="7202456" cy="8931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Overview</a:t>
            </a:r>
            <a:endParaRPr lang="en-US" sz="36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88686" y="2366255"/>
            <a:ext cx="7202456" cy="403907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Background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ESL Challenges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Project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Support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Roles and Timelines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Next steps</a:t>
            </a:r>
            <a:r>
              <a:rPr lang="mr-IN" sz="2800" dirty="0" smtClean="0">
                <a:latin typeface="Arial" charset="0"/>
                <a:ea typeface="Arial" charset="0"/>
                <a:cs typeface="Arial" charset="0"/>
              </a:rPr>
              <a:t>…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Background</a:t>
            </a:r>
            <a:endParaRPr lang="en-US" sz="36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OERI </a:t>
            </a:r>
            <a:r>
              <a:rPr lang="mr-IN" sz="112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 Increasing OER use, availability, and awareness in the CCCs</a:t>
            </a:r>
            <a:endParaRPr lang="en-US" sz="112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RFP I </a:t>
            </a:r>
            <a:r>
              <a:rPr lang="mr-IN" sz="112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 What do you want to do?</a:t>
            </a:r>
          </a:p>
          <a:p>
            <a:pPr lvl="0"/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RFP II </a:t>
            </a:r>
            <a:r>
              <a:rPr lang="mr-IN" sz="112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 Required collaboration</a:t>
            </a:r>
          </a:p>
          <a:p>
            <a:pPr lvl="0"/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Today </a:t>
            </a:r>
            <a:r>
              <a:rPr lang="mr-IN" sz="112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Identifying a need </a:t>
            </a:r>
            <a:r>
              <a:rPr lang="mr-IN" sz="112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 and determining how to meet it</a:t>
            </a:r>
            <a:endParaRPr lang="en-US" sz="11000" dirty="0"/>
          </a:p>
        </p:txBody>
      </p:sp>
    </p:spTree>
    <p:extLst>
      <p:ext uri="{BB962C8B-B14F-4D97-AF65-F5344CB8AC3E}">
        <p14:creationId xmlns:p14="http://schemas.microsoft.com/office/powerpoint/2010/main" val="16092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ESL Challenges</a:t>
            </a:r>
            <a:endParaRPr lang="en-US" sz="36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Who, what, and how you teach varies </a:t>
            </a:r>
            <a:r>
              <a:rPr lang="mr-IN" sz="28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as does the why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No C-ID descriptors </a:t>
            </a:r>
            <a:r>
              <a:rPr lang="mr-IN" sz="28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but C-ID for English composition can be used to define “levels”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How do we define a state-level need when there is little consistency with respect to what your local needs are?</a:t>
            </a:r>
          </a:p>
        </p:txBody>
      </p:sp>
    </p:spTree>
    <p:extLst>
      <p:ext uri="{BB962C8B-B14F-4D97-AF65-F5344CB8AC3E}">
        <p14:creationId xmlns:p14="http://schemas.microsoft.com/office/powerpoint/2010/main" val="13567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OER with the greatest potential for adoption AND cost-savings</a:t>
            </a:r>
          </a:p>
          <a:p>
            <a:pPr lvl="1"/>
            <a:r>
              <a:rPr lang="en-US" sz="2600" dirty="0" smtClean="0"/>
              <a:t>New text-equivalent</a:t>
            </a:r>
          </a:p>
          <a:p>
            <a:pPr lvl="1"/>
            <a:r>
              <a:rPr lang="en-US" sz="2600" dirty="0" smtClean="0"/>
              <a:t>Ancillaries that would increase adoption of existing OER</a:t>
            </a:r>
            <a:endParaRPr lang="en-US" sz="2600" dirty="0" smtClean="0"/>
          </a:p>
          <a:p>
            <a:r>
              <a:rPr lang="en-US" sz="2800" dirty="0" smtClean="0"/>
              <a:t>OER that assists students in meeting their educational goals</a:t>
            </a:r>
          </a:p>
        </p:txBody>
      </p:sp>
    </p:spTree>
    <p:extLst>
      <p:ext uri="{BB962C8B-B14F-4D97-AF65-F5344CB8AC3E}">
        <p14:creationId xmlns:p14="http://schemas.microsoft.com/office/powerpoint/2010/main" val="24749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Project</a:t>
            </a:r>
            <a:endParaRPr lang="en-US" sz="36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en-US" sz="7000" dirty="0" smtClean="0">
                <a:latin typeface="Arial" charset="0"/>
                <a:ea typeface="Arial" charset="0"/>
                <a:cs typeface="Arial" charset="0"/>
              </a:rPr>
              <a:t>Nature, scope, timeline </a:t>
            </a:r>
            <a:r>
              <a:rPr lang="mr-IN" sz="70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7000" dirty="0" smtClean="0">
                <a:latin typeface="Arial" charset="0"/>
                <a:ea typeface="Arial" charset="0"/>
                <a:cs typeface="Arial" charset="0"/>
              </a:rPr>
              <a:t> all TBD</a:t>
            </a:r>
          </a:p>
          <a:p>
            <a:pPr lvl="0"/>
            <a:r>
              <a:rPr lang="en-US" sz="7000" dirty="0" smtClean="0">
                <a:latin typeface="Arial" charset="0"/>
                <a:ea typeface="Arial" charset="0"/>
                <a:cs typeface="Arial" charset="0"/>
              </a:rPr>
              <a:t>We need your input to determine what should be done</a:t>
            </a:r>
          </a:p>
          <a:p>
            <a:pPr lvl="0"/>
            <a:r>
              <a:rPr lang="en-US" sz="7000" dirty="0" smtClean="0">
                <a:latin typeface="Arial" charset="0"/>
                <a:ea typeface="Arial" charset="0"/>
                <a:cs typeface="Arial" charset="0"/>
              </a:rPr>
              <a:t>The project (or projects) will be:</a:t>
            </a:r>
            <a:endParaRPr lang="en-US" sz="70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7000" dirty="0" smtClean="0">
                <a:latin typeface="Arial" charset="0"/>
                <a:ea typeface="Arial" charset="0"/>
                <a:cs typeface="Arial" charset="0"/>
              </a:rPr>
              <a:t>Developed c</a:t>
            </a:r>
            <a:r>
              <a:rPr lang="en-US" sz="7000" dirty="0" smtClean="0">
                <a:latin typeface="Arial" charset="0"/>
                <a:ea typeface="Arial" charset="0"/>
                <a:cs typeface="Arial" charset="0"/>
              </a:rPr>
              <a:t>ollaboratively</a:t>
            </a:r>
            <a:endParaRPr lang="en-US" sz="70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7000" dirty="0" smtClean="0">
                <a:latin typeface="Arial" charset="0"/>
                <a:ea typeface="Arial" charset="0"/>
                <a:cs typeface="Arial" charset="0"/>
              </a:rPr>
              <a:t>Designed for our </a:t>
            </a:r>
            <a:r>
              <a:rPr lang="en-US" sz="7000" dirty="0" smtClean="0">
                <a:latin typeface="Arial" charset="0"/>
                <a:ea typeface="Arial" charset="0"/>
                <a:cs typeface="Arial" charset="0"/>
              </a:rPr>
              <a:t>students</a:t>
            </a:r>
            <a:endParaRPr lang="en-US" sz="7000" dirty="0" smtClean="0">
              <a:latin typeface="Arial" charset="0"/>
              <a:ea typeface="Arial" charset="0"/>
              <a:cs typeface="Arial" charset="0"/>
            </a:endParaRPr>
          </a:p>
          <a:p>
            <a:pPr lvl="0"/>
            <a:endParaRPr lang="en-US" sz="1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The nature of the support provided will be dependent upon the nature of the project</a:t>
            </a:r>
          </a:p>
          <a:p>
            <a:r>
              <a:rPr lang="en-US" sz="2000" dirty="0" smtClean="0"/>
              <a:t>Development </a:t>
            </a:r>
            <a:r>
              <a:rPr lang="en-US" sz="2000" dirty="0" smtClean="0"/>
              <a:t>Team Members </a:t>
            </a:r>
            <a:r>
              <a:rPr lang="en-US" sz="2000" dirty="0" smtClean="0"/>
              <a:t>may </a:t>
            </a:r>
            <a:r>
              <a:rPr lang="en-US" sz="2000" dirty="0" smtClean="0"/>
              <a:t>receive training on:</a:t>
            </a:r>
          </a:p>
          <a:p>
            <a:pPr lvl="1"/>
            <a:r>
              <a:rPr lang="en-US" sz="2000" dirty="0" smtClean="0"/>
              <a:t>Accessibility</a:t>
            </a:r>
          </a:p>
          <a:p>
            <a:pPr lvl="1"/>
            <a:r>
              <a:rPr lang="en-US" sz="2000" dirty="0" smtClean="0"/>
              <a:t>Attributions</a:t>
            </a:r>
          </a:p>
          <a:p>
            <a:pPr lvl="1"/>
            <a:r>
              <a:rPr lang="en-US" sz="2000" dirty="0" err="1" smtClean="0"/>
              <a:t>LibreTexts</a:t>
            </a:r>
            <a:endParaRPr lang="en-US" sz="2000" dirty="0" smtClean="0"/>
          </a:p>
          <a:p>
            <a:r>
              <a:rPr lang="en-US" sz="2000" dirty="0" smtClean="0"/>
              <a:t>Team can identify and request additional support as needed (e.g., illustrations)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8876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and Timelines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An OERI Team Member will serve as your Project </a:t>
            </a:r>
            <a:r>
              <a:rPr lang="en-US" sz="2800" dirty="0" smtClean="0"/>
              <a:t>Manager </a:t>
            </a:r>
            <a:r>
              <a:rPr lang="en-US" sz="2800" dirty="0" smtClean="0"/>
              <a:t>and will coordinate the work</a:t>
            </a:r>
          </a:p>
          <a:p>
            <a:r>
              <a:rPr lang="en-US" sz="2800" dirty="0" smtClean="0"/>
              <a:t>One or two discipline faculty will serve as the Project Lead or Leads</a:t>
            </a:r>
          </a:p>
          <a:p>
            <a:r>
              <a:rPr lang="en-US" sz="2800" dirty="0" smtClean="0"/>
              <a:t>Work can be divided up by section, chapter, role </a:t>
            </a:r>
            <a:r>
              <a:rPr lang="mr-IN" sz="2800" dirty="0" smtClean="0"/>
              <a:t>–</a:t>
            </a:r>
            <a:r>
              <a:rPr lang="en-US" sz="2800" dirty="0" smtClean="0"/>
              <a:t> the team will decide</a:t>
            </a:r>
          </a:p>
          <a:p>
            <a:r>
              <a:rPr lang="en-US" sz="2800" dirty="0" smtClean="0"/>
              <a:t>Multiple check-ins will be established in order to ensure progress - at minimum:</a:t>
            </a:r>
          </a:p>
          <a:p>
            <a:pPr lvl="1"/>
            <a:r>
              <a:rPr lang="en-US" sz="2800" dirty="0" smtClean="0"/>
              <a:t>Initial Product</a:t>
            </a:r>
          </a:p>
          <a:p>
            <a:pPr lvl="1"/>
            <a:r>
              <a:rPr lang="en-US" sz="2800" dirty="0" smtClean="0"/>
              <a:t>Interim Product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577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All interested faculty must complete the application process by December 18</a:t>
            </a:r>
          </a:p>
          <a:p>
            <a:r>
              <a:rPr lang="en-US" sz="2400" dirty="0" smtClean="0"/>
              <a:t>Team members to be selected early in 2021</a:t>
            </a:r>
          </a:p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Team Planning Meeting in late January or early February</a:t>
            </a:r>
          </a:p>
          <a:p>
            <a:pPr lvl="1"/>
            <a:r>
              <a:rPr lang="en-US" sz="2400" dirty="0" smtClean="0"/>
              <a:t>Schedule, compensation, deadlines </a:t>
            </a:r>
            <a:r>
              <a:rPr lang="mr-IN" sz="2400" dirty="0" smtClean="0"/>
              <a:t>–</a:t>
            </a:r>
            <a:r>
              <a:rPr lang="en-US" sz="2400" dirty="0" smtClean="0"/>
              <a:t> all determined at this meeting</a:t>
            </a:r>
          </a:p>
          <a:p>
            <a:r>
              <a:rPr lang="en-US" sz="2400" dirty="0" smtClean="0"/>
              <a:t>Training for Team Members to begin in February 2021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019177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OER">
      <a:dk1>
        <a:srgbClr val="00417E"/>
      </a:dk1>
      <a:lt1>
        <a:srgbClr val="FFFFFF"/>
      </a:lt1>
      <a:dk2>
        <a:srgbClr val="454545"/>
      </a:dk2>
      <a:lt2>
        <a:srgbClr val="DFDBD5"/>
      </a:lt2>
      <a:accent1>
        <a:srgbClr val="DE1F37"/>
      </a:accent1>
      <a:accent2>
        <a:srgbClr val="9FADCD"/>
      </a:accent2>
      <a:accent3>
        <a:srgbClr val="007B8D"/>
      </a:accent3>
      <a:accent4>
        <a:srgbClr val="AB1F3F"/>
      </a:accent4>
      <a:accent5>
        <a:srgbClr val="70AC46"/>
      </a:accent5>
      <a:accent6>
        <a:srgbClr val="FF8232"/>
      </a:accent6>
      <a:hlink>
        <a:srgbClr val="DE1F37"/>
      </a:hlink>
      <a:folHlink>
        <a:srgbClr val="AB1F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R ppt Template 190911.potx" id="{E9E14167-E2F4-FC48-9876-43F2620AC0AE}" vid="{6A4D80F4-E524-A742-A7F2-E2AC27EB88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13421</TotalTime>
  <Words>424</Words>
  <Application>Microsoft Macintosh PowerPoint</Application>
  <PresentationFormat>On-screen Show (4:3)</PresentationFormat>
  <Paragraphs>68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Mangal</vt:lpstr>
      <vt:lpstr>Arial</vt:lpstr>
      <vt:lpstr>Gallery</vt:lpstr>
      <vt:lpstr>2021 Facilitated OER Development Overview  English as a Second Language </vt:lpstr>
      <vt:lpstr>Overview</vt:lpstr>
      <vt:lpstr>Background</vt:lpstr>
      <vt:lpstr>ESL Challenges</vt:lpstr>
      <vt:lpstr>Priorities</vt:lpstr>
      <vt:lpstr>Project</vt:lpstr>
      <vt:lpstr>Support</vt:lpstr>
      <vt:lpstr>Roles and Timelines</vt:lpstr>
      <vt:lpstr>Timeline</vt:lpstr>
      <vt:lpstr>Next Steps</vt:lpstr>
      <vt:lpstr>Questions, Comments, Suggestions?</vt:lpstr>
      <vt:lpstr>And then….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title can go here</dc:title>
  <dc:creator>Katie Nash</dc:creator>
  <cp:lastModifiedBy>Michelle Pilati</cp:lastModifiedBy>
  <cp:revision>80</cp:revision>
  <cp:lastPrinted>2019-09-17T14:08:03Z</cp:lastPrinted>
  <dcterms:created xsi:type="dcterms:W3CDTF">2020-03-05T11:04:57Z</dcterms:created>
  <dcterms:modified xsi:type="dcterms:W3CDTF">2020-12-14T21:35:07Z</dcterms:modified>
</cp:coreProperties>
</file>