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0" r:id="rId2"/>
    <p:sldId id="309" r:id="rId3"/>
    <p:sldId id="310" r:id="rId4"/>
    <p:sldId id="357" r:id="rId5"/>
    <p:sldId id="358" r:id="rId6"/>
    <p:sldId id="311" r:id="rId7"/>
    <p:sldId id="359" r:id="rId8"/>
    <p:sldId id="361" r:id="rId9"/>
    <p:sldId id="360" r:id="rId10"/>
    <p:sldId id="362" r:id="rId11"/>
    <p:sldId id="296" r:id="rId12"/>
    <p:sldId id="363" r:id="rId13"/>
    <p:sldId id="3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/>
    <p:restoredTop sz="95073"/>
  </p:normalViewPr>
  <p:slideViewPr>
    <p:cSldViewPr snapToGrid="0" snapToObjects="1">
      <p:cViewPr varScale="1">
        <p:scale>
          <a:sx n="84" d="100"/>
          <a:sy n="84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36F88045-DF38-5C40-9840-54F9F59EF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FD1A2D2-AE0C-2C43-8F7E-1707FAEA0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4FF-5174-984A-B980-605E3699B1E8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552FBF5-14D7-1942-AB13-AC999D20F4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0FD2E68-831F-0544-95FA-5935B261D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8A65-B6D0-8549-BC23-DAC94F2F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0444-605D-8843-B7F7-5AE8F72B6B9D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782-747D-0849-8027-4C495AD1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https://</a:t>
            </a:r>
            <a:r>
              <a:rPr lang="en-US" dirty="0" err="1" smtClean="0"/>
              <a:t>chem.libretexts.org</a:t>
            </a:r>
            <a:r>
              <a:rPr lang="en-US" dirty="0" smtClean="0"/>
              <a:t>/Courses/</a:t>
            </a:r>
            <a:r>
              <a:rPr lang="en-US" dirty="0" err="1" smtClean="0"/>
              <a:t>Lumen_Learning</a:t>
            </a:r>
            <a:r>
              <a:rPr lang="en-US" dirty="0" smtClean="0"/>
              <a:t>/</a:t>
            </a:r>
            <a:r>
              <a:rPr lang="en-US" dirty="0" err="1" smtClean="0"/>
              <a:t>lhrli@ucdavis.edu</a:t>
            </a:r>
            <a:r>
              <a:rPr lang="en-US" smtClean="0"/>
              <a:t>/Book%3A_Biology_for_Majors_II_(Lumen)/18%3A_Module_14%3A_The_Nervous_System/18.9%3A_Resting_Membrane_Potential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3394ABC-48E7-5042-8AFF-4FF04C6326D3}"/>
              </a:ext>
            </a:extLst>
          </p:cNvPr>
          <p:cNvSpPr/>
          <p:nvPr userDrawn="1"/>
        </p:nvSpPr>
        <p:spPr>
          <a:xfrm>
            <a:off x="0" y="1527142"/>
            <a:ext cx="9144000" cy="36578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3336" y="3233396"/>
            <a:ext cx="6477803" cy="1769453"/>
          </a:xfrm>
        </p:spPr>
        <p:txBody>
          <a:bodyPr bIns="0" anchor="b">
            <a:normAutofit/>
          </a:bodyPr>
          <a:lstStyle>
            <a:lvl1pPr algn="l"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0496935-AB97-4E40-A1BF-0FEE0DAE5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9681347-9BB0-ED42-88FA-2B09D1D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6" y="6211950"/>
            <a:ext cx="511109" cy="309201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C91FA263-36F2-9444-8811-3649E5EA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03991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3DC6C75E-926B-8E46-AF8C-190C7F4277FD}"/>
              </a:ext>
            </a:extLst>
          </p:cNvPr>
          <p:cNvCxnSpPr>
            <a:cxnSpLocks/>
          </p:cNvCxnSpPr>
          <p:nvPr userDrawn="1"/>
        </p:nvCxnSpPr>
        <p:spPr>
          <a:xfrm>
            <a:off x="1088686" y="1859432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>
            <a:off x="1085500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260991" cy="4057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483864" cy="40506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CFDBDCCA-F5FA-C448-9BA9-90FA2CB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09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>
            <a:off x="1085395" y="1847088"/>
            <a:ext cx="72057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2"/>
            <a:ext cx="3483864" cy="321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20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7ECA4B5-0A44-4942-886B-6242EB8F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3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0B8DF55-F427-B94E-99B5-C2DA01127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0BD600D-3FD4-D74F-AB01-A60D349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049BE868-7051-8547-993F-F20FC2AE32B8}"/>
              </a:ext>
            </a:extLst>
          </p:cNvPr>
          <p:cNvSpPr/>
          <p:nvPr userDrawn="1"/>
        </p:nvSpPr>
        <p:spPr>
          <a:xfrm>
            <a:off x="897905" y="0"/>
            <a:ext cx="6839998" cy="3803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D452F93B-7E9C-554F-B111-48059F8B1B07}"/>
              </a:ext>
            </a:extLst>
          </p:cNvPr>
          <p:cNvCxnSpPr>
            <a:cxnSpLocks/>
          </p:cNvCxnSpPr>
          <p:nvPr userDrawn="1"/>
        </p:nvCxnSpPr>
        <p:spPr>
          <a:xfrm>
            <a:off x="892142" y="3816299"/>
            <a:ext cx="6845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7CC55B9-9636-534F-9AA9-5197025E32CF}"/>
              </a:ext>
            </a:extLst>
          </p:cNvPr>
          <p:cNvSpPr/>
          <p:nvPr userDrawn="1"/>
        </p:nvSpPr>
        <p:spPr>
          <a:xfrm>
            <a:off x="892142" y="-21176"/>
            <a:ext cx="7606015" cy="187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C841B004-922A-8A4C-9463-1486EAEEA099}"/>
              </a:ext>
            </a:extLst>
          </p:cNvPr>
          <p:cNvCxnSpPr>
            <a:cxnSpLocks/>
          </p:cNvCxnSpPr>
          <p:nvPr userDrawn="1"/>
        </p:nvCxnSpPr>
        <p:spPr>
          <a:xfrm>
            <a:off x="892142" y="1859611"/>
            <a:ext cx="76060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5"/>
            <a:ext cx="7202456" cy="403907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Header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59F0E39-350B-A34F-971E-4E807D6CB024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483864" cy="4049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5"/>
            <a:ext cx="3483864" cy="4043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tion Header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47B1E48-A542-0541-B1CE-EC7714473797}"/>
              </a:ext>
            </a:extLst>
          </p:cNvPr>
          <p:cNvSpPr/>
          <p:nvPr userDrawn="1"/>
        </p:nvSpPr>
        <p:spPr>
          <a:xfrm>
            <a:off x="897905" y="0"/>
            <a:ext cx="7557940" cy="184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32305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333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D5142587-CE47-9F44-B539-4DC80DC8F57D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FB32942F-EEBC-D246-BABD-BCA74D32D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ide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A49B07FB-08E7-C349-A226-E8AE45DA2301}"/>
              </a:ext>
            </a:extLst>
          </p:cNvPr>
          <p:cNvSpPr/>
          <p:nvPr userDrawn="1"/>
        </p:nvSpPr>
        <p:spPr>
          <a:xfrm>
            <a:off x="0" y="798973"/>
            <a:ext cx="3648174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9541057-E6B8-C541-8492-A9A0F9A07794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3119532"/>
            <a:ext cx="3644507" cy="626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</p:spPr>
        <p:txBody>
          <a:bodyPr anchor="b">
            <a:norm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6"/>
            <a:ext cx="4509353" cy="5255837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4"/>
            <a:ext cx="2456260" cy="28493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Side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6E40FBD-9497-0043-A28E-3A828F2414E3}"/>
              </a:ext>
            </a:extLst>
          </p:cNvPr>
          <p:cNvSpPr/>
          <p:nvPr userDrawn="1"/>
        </p:nvSpPr>
        <p:spPr>
          <a:xfrm>
            <a:off x="-1" y="798973"/>
            <a:ext cx="5231050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FEF6D8A-CF1B-0A44-BC0E-882FF5D571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3116401"/>
            <a:ext cx="5225792" cy="939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9305" y="797578"/>
            <a:ext cx="2841836" cy="524867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4"/>
            <a:ext cx="4143303" cy="290026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A5AD284B-E3B8-B145-B366-0FD66CCB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  <p:sldLayoutId id="2147483662" r:id="rId11"/>
    <p:sldLayoutId id="2147483663" r:id="rId12"/>
    <p:sldLayoutId id="2147483664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atsherbusiness?utm_source=unsplash&amp;utm_medium=referral&amp;utm_content=creditCopyText" TargetMode="External"/><Relationship Id="rId4" Type="http://schemas.openxmlformats.org/officeDocument/2006/relationships/hyperlink" Target="https://unsplash.com/s/photos/brain?utm_source=unsplash&amp;utm_medium=referral&amp;utm_content=creditCopyText" TargetMode="Externa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SCCCOER21" TargetMode="External"/><Relationship Id="rId4" Type="http://schemas.openxmlformats.org/officeDocument/2006/relationships/hyperlink" Target="mailto:mpilati@asccc.org" TargetMode="Externa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15" y="3357880"/>
            <a:ext cx="7833939" cy="153828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latin typeface="Arial" charset="0"/>
              </a:rPr>
              <a:t>2021 Facilitated OER Development Overview</a:t>
            </a: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Psychology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5555364"/>
            <a:ext cx="7486467" cy="977621"/>
          </a:xfrm>
        </p:spPr>
        <p:txBody>
          <a:bodyPr>
            <a:normAutofit/>
          </a:bodyPr>
          <a:lstStyle/>
          <a:p>
            <a:r>
              <a:rPr lang="en-US" sz="2000" b="1" cap="none" dirty="0" smtClean="0"/>
              <a:t>Welcome!</a:t>
            </a:r>
            <a:endParaRPr lang="en-US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298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 interested faculty must complete the application process by December 18</a:t>
            </a:r>
          </a:p>
          <a:p>
            <a:r>
              <a:rPr lang="en-US" sz="2400" dirty="0" smtClean="0"/>
              <a:t>Team members to be selected early in 2021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Team Planning Meeting in late January or early February</a:t>
            </a:r>
          </a:p>
          <a:p>
            <a:pPr lvl="1"/>
            <a:r>
              <a:rPr lang="en-US" sz="2400" dirty="0" smtClean="0"/>
              <a:t>Schedule, compensation, deadlines </a:t>
            </a:r>
            <a:r>
              <a:rPr lang="mr-IN" sz="2400" dirty="0" smtClean="0"/>
              <a:t>–</a:t>
            </a:r>
            <a:r>
              <a:rPr lang="en-US" sz="2400" dirty="0" smtClean="0"/>
              <a:t> all determined at this meeting</a:t>
            </a:r>
          </a:p>
          <a:p>
            <a:r>
              <a:rPr lang="en-US" sz="2400" dirty="0" smtClean="0"/>
              <a:t>Training for Team Members to begin in February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19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ASCCC seeking local Academic Senate President’s recommendation of interested faculty</a:t>
            </a:r>
          </a:p>
          <a:p>
            <a:r>
              <a:rPr lang="en-US" sz="2800" dirty="0" smtClean="0"/>
              <a:t>No formal commitment needed until after that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Information gathering likely to be initiated prior to the 1</a:t>
            </a:r>
            <a:r>
              <a:rPr lang="en-US" sz="28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meeting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90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Suggestions?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6" y="2005950"/>
            <a:ext cx="4040188" cy="4040188"/>
          </a:xfrm>
        </p:spPr>
      </p:pic>
      <p:sp>
        <p:nvSpPr>
          <p:cNvPr id="5" name="Rectangle 4"/>
          <p:cNvSpPr/>
          <p:nvPr/>
        </p:nvSpPr>
        <p:spPr>
          <a:xfrm>
            <a:off x="2270760" y="6046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Gemma | That's Her Business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6289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application information at: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tinyurl.com/ASCCCOER21</a:t>
            </a:r>
            <a:endParaRPr lang="en-US" sz="1800" dirty="0" smtClean="0"/>
          </a:p>
          <a:p>
            <a:r>
              <a:rPr lang="en-US" sz="1800" dirty="0" smtClean="0"/>
              <a:t>Reach out to Michelle with questions at: </a:t>
            </a:r>
            <a:r>
              <a:rPr lang="en-US" sz="1800" dirty="0" smtClean="0">
                <a:hlinkClick r:id="rId4"/>
              </a:rPr>
              <a:t>mpilati@asccc.org</a:t>
            </a:r>
            <a:endParaRPr lang="en-US" sz="1800" dirty="0" smtClean="0"/>
          </a:p>
          <a:p>
            <a:r>
              <a:rPr lang="en-US" sz="1800" dirty="0" smtClean="0"/>
              <a:t>Have a fantastic holiday!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37280"/>
            <a:ext cx="6242304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686" y="762583"/>
            <a:ext cx="7202456" cy="8931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Overview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8686" y="2366255"/>
            <a:ext cx="7202456" cy="40390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Background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Project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Approach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Support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Roles and Timelines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Background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OERI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Increasing OER use, availability, and awareness in the CCCs</a:t>
            </a:r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What do you want to do?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Required collaboration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Today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Filling Identified Need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609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Background - Psychology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Required courses for a psychology ADT</a:t>
            </a:r>
          </a:p>
          <a:p>
            <a:pPr lvl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Introduction to Psychology </a:t>
            </a:r>
          </a:p>
          <a:p>
            <a:pPr lvl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Statistic</a:t>
            </a:r>
          </a:p>
          <a:p>
            <a:pPr lvl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Psychological Research Methods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“List A”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Intro to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Biopsych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or one of two biology courses (with articulation)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7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 150 - Introduction to Biological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While currently an option, some of the CSUs that are the reason for the biology options are now wanting this course (in other words, List A may change)</a:t>
            </a:r>
          </a:p>
          <a:p>
            <a:r>
              <a:rPr lang="en-US" sz="2800" dirty="0" smtClean="0"/>
              <a:t>No available OER</a:t>
            </a:r>
          </a:p>
          <a:p>
            <a:r>
              <a:rPr lang="en-US" sz="2800" dirty="0" smtClean="0"/>
              <a:t>93 CCCs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4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Project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Develop an OER for Introduction to Biological Psychology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Collaboratively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Designed for our students</a:t>
            </a:r>
          </a:p>
          <a:p>
            <a:pPr lvl="0"/>
            <a:r>
              <a:rPr lang="en-US" sz="8600" dirty="0" smtClean="0">
                <a:latin typeface="Arial" charset="0"/>
                <a:ea typeface="Arial" charset="0"/>
                <a:cs typeface="Arial" charset="0"/>
              </a:rPr>
              <a:t>Emphasis on Diversity, Equity, Inclusion</a:t>
            </a:r>
          </a:p>
          <a:p>
            <a:pPr lvl="0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 a </a:t>
            </a:r>
            <a:r>
              <a:rPr lang="en-US" sz="2400" dirty="0" err="1" smtClean="0"/>
              <a:t>Textmap</a:t>
            </a:r>
            <a:r>
              <a:rPr lang="en-US" sz="2400" dirty="0" smtClean="0"/>
              <a:t> based on features of commercial texts, creating a skeleton of the text</a:t>
            </a:r>
          </a:p>
          <a:p>
            <a:r>
              <a:rPr lang="en-US" sz="2400" dirty="0" smtClean="0"/>
              <a:t>Curate and develop content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240"/>
            <a:ext cx="9144000" cy="35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Development Team Members will receive training on:</a:t>
            </a:r>
          </a:p>
          <a:p>
            <a:pPr lvl="1"/>
            <a:r>
              <a:rPr lang="en-US" sz="2000" dirty="0" smtClean="0"/>
              <a:t>Accessibility</a:t>
            </a:r>
          </a:p>
          <a:p>
            <a:pPr lvl="1"/>
            <a:r>
              <a:rPr lang="en-US" sz="2000" dirty="0" smtClean="0"/>
              <a:t>Attributions</a:t>
            </a:r>
          </a:p>
          <a:p>
            <a:pPr lvl="1"/>
            <a:r>
              <a:rPr lang="en-US" sz="2000" dirty="0" err="1" smtClean="0"/>
              <a:t>LibreTexts</a:t>
            </a:r>
            <a:endParaRPr lang="en-US" sz="2000" dirty="0" smtClean="0"/>
          </a:p>
          <a:p>
            <a:r>
              <a:rPr lang="en-US" sz="2000" dirty="0" smtClean="0"/>
              <a:t>Team can identify and request additional support as needed (e.g., illustrations)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887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 OERI Team Member will serve as your Project Manager and will coordinate the work</a:t>
            </a:r>
          </a:p>
          <a:p>
            <a:r>
              <a:rPr lang="en-US" sz="2800" dirty="0" smtClean="0"/>
              <a:t>One or two discipline faculty will serve as the Project Lead or Leads</a:t>
            </a:r>
          </a:p>
          <a:p>
            <a:r>
              <a:rPr lang="en-US" sz="2800" dirty="0" smtClean="0"/>
              <a:t>Work can be divided up by section, chapter, role </a:t>
            </a:r>
            <a:r>
              <a:rPr lang="mr-IN" sz="2800" dirty="0" smtClean="0"/>
              <a:t>–</a:t>
            </a:r>
            <a:r>
              <a:rPr lang="en-US" sz="2800" dirty="0" smtClean="0"/>
              <a:t> the team will decide</a:t>
            </a:r>
          </a:p>
          <a:p>
            <a:r>
              <a:rPr lang="en-US" sz="2800" dirty="0" smtClean="0"/>
              <a:t>Multiple check-ins will be established in order to ensure progress - at minimum:</a:t>
            </a:r>
          </a:p>
          <a:p>
            <a:pPr lvl="1"/>
            <a:r>
              <a:rPr lang="en-US" sz="2800" dirty="0" smtClean="0"/>
              <a:t>Initial Product</a:t>
            </a:r>
          </a:p>
          <a:p>
            <a:pPr lvl="1"/>
            <a:r>
              <a:rPr lang="en-US" sz="2800" dirty="0" smtClean="0"/>
              <a:t>Interim Product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7791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 ppt Template 190911.potx" id="{E9E14167-E2F4-FC48-9876-43F2620AC0AE}" vid="{6A4D80F4-E524-A742-A7F2-E2AC27EB8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13437</TotalTime>
  <Words>398</Words>
  <Application>Microsoft Macintosh PowerPoint</Application>
  <PresentationFormat>On-screen Show (4:3)</PresentationFormat>
  <Paragraphs>70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Mangal</vt:lpstr>
      <vt:lpstr>Arial</vt:lpstr>
      <vt:lpstr>Gallery</vt:lpstr>
      <vt:lpstr>2021 Facilitated OER Development Overview  Psychology </vt:lpstr>
      <vt:lpstr>Overview</vt:lpstr>
      <vt:lpstr>Background</vt:lpstr>
      <vt:lpstr>Background - Psychology</vt:lpstr>
      <vt:lpstr>PSY 150 - Introduction to Biological Psychology</vt:lpstr>
      <vt:lpstr>Project</vt:lpstr>
      <vt:lpstr>Approach</vt:lpstr>
      <vt:lpstr>Support</vt:lpstr>
      <vt:lpstr>Roles and Timelines</vt:lpstr>
      <vt:lpstr>Timeline</vt:lpstr>
      <vt:lpstr>Next Steps</vt:lpstr>
      <vt:lpstr>Questions, Comments, Suggestions?</vt:lpstr>
      <vt:lpstr>And then….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can go here</dc:title>
  <dc:creator>Katie Nash</dc:creator>
  <cp:lastModifiedBy>Michelle Pilati</cp:lastModifiedBy>
  <cp:revision>78</cp:revision>
  <cp:lastPrinted>2019-09-17T14:08:03Z</cp:lastPrinted>
  <dcterms:created xsi:type="dcterms:W3CDTF">2020-03-05T11:04:57Z</dcterms:created>
  <dcterms:modified xsi:type="dcterms:W3CDTF">2020-12-14T22:54:31Z</dcterms:modified>
</cp:coreProperties>
</file>