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3"/>
  </p:notesMasterIdLst>
  <p:sldIdLst>
    <p:sldId id="262" r:id="rId3"/>
    <p:sldId id="263" r:id="rId4"/>
    <p:sldId id="264" r:id="rId5"/>
    <p:sldId id="257" r:id="rId6"/>
    <p:sldId id="258" r:id="rId7"/>
    <p:sldId id="266" r:id="rId8"/>
    <p:sldId id="269" r:id="rId9"/>
    <p:sldId id="259" r:id="rId10"/>
    <p:sldId id="270"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rbel" panose="020B0503020204020204" pitchFamily="34" charset="0"/>
      <p:regular r:id="rId18"/>
      <p:bold r:id="rId19"/>
      <p:italic r:id="rId20"/>
      <p:boldItalic r:id="rId21"/>
    </p:embeddedFont>
    <p:embeddedFont>
      <p:font typeface="Economica" panose="02000506040000020004" pitchFamily="2" charset="77"/>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7"/>
    <p:restoredTop sz="95903"/>
  </p:normalViewPr>
  <p:slideViewPr>
    <p:cSldViewPr snapToGrid="0">
      <p:cViewPr varScale="1">
        <p:scale>
          <a:sx n="143" d="100"/>
          <a:sy n="143" d="100"/>
        </p:scale>
        <p:origin x="208"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lss.flvc.org/documents/210036/1314923/2018+Student+Textbook+and+Course+Materials+Survey+Report+--+FINAL+VERSION+--+20190308.pdf/07478d85-89c2-3742-209a-9cc5df8cd7e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and good morning! </a:t>
            </a:r>
          </a:p>
          <a:p>
            <a:r>
              <a:rPr lang="en-US" dirty="0"/>
              <a:t>My name is ARG and today I’m joining from Kumeyaay territory. </a:t>
            </a:r>
          </a:p>
          <a:p>
            <a:r>
              <a:rPr lang="en-US" dirty="0"/>
              <a:t>A little bit about me: I’m the chair of the Ethnic Studies Department at Fullerton College in North Orange County, which is in Southern California</a:t>
            </a:r>
          </a:p>
          <a:p>
            <a:r>
              <a:rPr lang="en-US" dirty="0"/>
              <a:t>I primarily teach courses in Critical Ethnic Studies, Native American Studies, and </a:t>
            </a:r>
            <a:r>
              <a:rPr lang="en-US" dirty="0" err="1"/>
              <a:t>Chicanx</a:t>
            </a:r>
            <a:r>
              <a:rPr lang="en-US" dirty="0"/>
              <a:t>/Latinx Studies </a:t>
            </a:r>
          </a:p>
          <a:p>
            <a:r>
              <a:rPr lang="en-US" dirty="0"/>
              <a:t>I also teach Introduction to women’s studies, which, on my campus, is part of a program in the social sciences</a:t>
            </a:r>
          </a:p>
          <a:p>
            <a:r>
              <a:rPr lang="en-US" dirty="0"/>
              <a:t>My PhD is in Chicana/o Studies with an emphasis in Feminist Studies from UCSB and my primary area of expertise is WOCF praxis</a:t>
            </a:r>
          </a:p>
        </p:txBody>
      </p:sp>
    </p:spTree>
    <p:extLst>
      <p:ext uri="{BB962C8B-B14F-4D97-AF65-F5344CB8AC3E}">
        <p14:creationId xmlns:p14="http://schemas.microsoft.com/office/powerpoint/2010/main" val="332011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How familiar are you with OER on a scale of 1 to 10?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10 = I’m an OER adopter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5 = I’m familiar but want to learn more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1 = What is OER?</a:t>
            </a:r>
          </a:p>
          <a:p>
            <a:endParaRPr lang="en-US" dirty="0"/>
          </a:p>
        </p:txBody>
      </p:sp>
    </p:spTree>
    <p:extLst>
      <p:ext uri="{BB962C8B-B14F-4D97-AF65-F5344CB8AC3E}">
        <p14:creationId xmlns:p14="http://schemas.microsoft.com/office/powerpoint/2010/main" val="186262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b8a3dbf8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en-US" sz="1400" dirty="0">
                <a:solidFill>
                  <a:srgbClr val="000000"/>
                </a:solidFill>
              </a:rPr>
              <a:t>OER materials are either (a) in the public domain or (b) licensed so that anyone and everyone has free and perpetual permission to engage in the 5R activities– retaining, remixing, revising, reusing and redistributing the resources.</a:t>
            </a: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55" name="Google Shape;155;gcb8a3dbf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b8a3dbf8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b8a3dbf8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my courses I tend to assign a single author text or an anthology, with supplemental materials. For example, this semester in my ETHS 101 course I assigned City of Inmates by Kelly Lytle Hernandez and additional articles. Oftentimes, I don’t assign any texts, and instead I create readers from journal articles and book chapters, which is time consuming for me and can be costly for my students. </a:t>
            </a:r>
          </a:p>
          <a:p>
            <a:r>
              <a:rPr lang="en-US" dirty="0"/>
              <a:t>So last academic year I attended OER workshops looking for alternatives. </a:t>
            </a:r>
          </a:p>
          <a:p>
            <a:r>
              <a:rPr lang="en-US" dirty="0"/>
              <a:t>I found there to be a dearth of ethnic studies materials, I think partially because we’re not a “textbook” discipline </a:t>
            </a:r>
          </a:p>
          <a:p>
            <a:r>
              <a:rPr lang="en-US" dirty="0"/>
              <a:t>Then this spring, I applied to be a discipline lead to investigate further…  </a:t>
            </a:r>
          </a:p>
          <a:p>
            <a:r>
              <a:rPr lang="en-US" dirty="0"/>
              <a:t>I learned that OER materials are organized around courses in a TMC, in this case SJS. Share which courses meet these requirements at FC.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 found a few materials, but the majority are written by sociology, history, anthropology or other non-ES discipline faculty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materials categorized under “ethnic studies,” but in reality they are cultural anthropology, intercultural communications, and ”diversity” studies.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My goal is to protect the integrity of the discipline while doing this work, especially as we are in the process of developing a TMC for ES &amp; courses. </a:t>
            </a:r>
          </a:p>
          <a:p>
            <a:endParaRPr lang="en-US" dirty="0"/>
          </a:p>
          <a:p>
            <a:endParaRPr lang="en-US" dirty="0"/>
          </a:p>
          <a:p>
            <a:endParaRPr lang="en-US" dirty="0"/>
          </a:p>
        </p:txBody>
      </p:sp>
    </p:spTree>
    <p:extLst>
      <p:ext uri="{BB962C8B-B14F-4D97-AF65-F5344CB8AC3E}">
        <p14:creationId xmlns:p14="http://schemas.microsoft.com/office/powerpoint/2010/main" val="355465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b8a3dbf8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b8a3dbf8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According to the </a:t>
            </a:r>
            <a:r>
              <a:rPr lang="en-US" dirty="0">
                <a:latin typeface="Corbel"/>
                <a:hlinkClick r:id="rId3"/>
              </a:rPr>
              <a:t>FL Virtual Campus 2018 Textbook Survey</a:t>
            </a:r>
            <a:r>
              <a:rPr lang="en-US" dirty="0">
                <a:latin typeface="Corbel"/>
              </a:rPr>
              <a:t>: </a:t>
            </a:r>
            <a:r>
              <a:rPr lang="en-US" dirty="0"/>
              <a:t>Many students can’t afford to purchase required texts, often resulting in failing grades, withdrawing from a course, taking fewer courses, and/or not enrolling in a specific course.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272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p:nvPr/>
        </p:nvSpPr>
        <p:spPr>
          <a:xfrm>
            <a:off x="0" y="1145356"/>
            <a:ext cx="9144000" cy="27435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ctrTitle"/>
          </p:nvPr>
        </p:nvSpPr>
        <p:spPr>
          <a:xfrm>
            <a:off x="1813336" y="2425047"/>
            <a:ext cx="6477900" cy="13272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813335" y="3892743"/>
            <a:ext cx="6477900" cy="733200"/>
          </a:xfrm>
          <a:prstGeom prst="rect">
            <a:avLst/>
          </a:prstGeom>
          <a:noFill/>
          <a:ln>
            <a:noFill/>
          </a:ln>
        </p:spPr>
        <p:txBody>
          <a:bodyPr spcFirstLastPara="1" wrap="square" lIns="91425" tIns="91425" rIns="91425" bIns="91425" anchor="t" anchorCtr="0">
            <a:no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59" name="Google Shape;59;p14"/>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60" name="Google Shape;60;p14"/>
          <p:cNvPicPr preferRelativeResize="0"/>
          <p:nvPr/>
        </p:nvPicPr>
        <p:blipFill rotWithShape="1">
          <a:blip r:embed="rId2">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81"/>
        <p:cNvGrpSpPr/>
        <p:nvPr/>
      </p:nvGrpSpPr>
      <p:grpSpPr>
        <a:xfrm>
          <a:off x="0" y="0"/>
          <a:ext cx="0" cy="0"/>
          <a:chOff x="0" y="0"/>
          <a:chExt cx="0" cy="0"/>
        </a:xfrm>
      </p:grpSpPr>
      <p:sp>
        <p:nvSpPr>
          <p:cNvPr id="82" name="Google Shape;82;p18"/>
          <p:cNvSpPr/>
          <p:nvPr/>
        </p:nvSpPr>
        <p:spPr>
          <a:xfrm>
            <a:off x="892142" y="-15882"/>
            <a:ext cx="7605900" cy="1409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83" name="Google Shape;83;p18"/>
          <p:cNvCxnSpPr/>
          <p:nvPr/>
        </p:nvCxnSpPr>
        <p:spPr>
          <a:xfrm>
            <a:off x="892142" y="1394708"/>
            <a:ext cx="7605900" cy="0"/>
          </a:xfrm>
          <a:prstGeom prst="straightConnector1">
            <a:avLst/>
          </a:prstGeom>
          <a:noFill/>
          <a:ln w="31750" cap="flat" cmpd="sng">
            <a:solidFill>
              <a:schemeClr val="accent1"/>
            </a:solidFill>
            <a:prstDash val="solid"/>
            <a:round/>
            <a:headEnd type="none" w="sm" len="sm"/>
            <a:tailEnd type="none" w="sm" len="sm"/>
          </a:ln>
        </p:spPr>
      </p:cxnSp>
      <p:sp>
        <p:nvSpPr>
          <p:cNvPr id="84" name="Google Shape;84;p18"/>
          <p:cNvSpPr txBox="1">
            <a:spLocks noGrp="1"/>
          </p:cNvSpPr>
          <p:nvPr>
            <p:ph type="title"/>
          </p:nvPr>
        </p:nvSpPr>
        <p:spPr>
          <a:xfrm>
            <a:off x="1088686" y="606227"/>
            <a:ext cx="7202400" cy="66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1088686" y="1511801"/>
            <a:ext cx="7202400" cy="30294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6" name="Google Shape;86;p18"/>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88"/>
        <p:cNvGrpSpPr/>
        <p:nvPr/>
      </p:nvGrpSpPr>
      <p:grpSpPr>
        <a:xfrm>
          <a:off x="0" y="0"/>
          <a:ext cx="0" cy="0"/>
          <a:chOff x="0" y="0"/>
          <a:chExt cx="0" cy="0"/>
        </a:xfrm>
      </p:grpSpPr>
      <p:sp>
        <p:nvSpPr>
          <p:cNvPr id="89" name="Google Shape;89;p19"/>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90" name="Google Shape;90;p19"/>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91" name="Google Shape;91;p19"/>
          <p:cNvSpPr txBox="1">
            <a:spLocks noGrp="1"/>
          </p:cNvSpPr>
          <p:nvPr>
            <p:ph type="title"/>
          </p:nvPr>
        </p:nvSpPr>
        <p:spPr>
          <a:xfrm>
            <a:off x="1086913" y="603667"/>
            <a:ext cx="7204200" cy="67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1085498" y="1508158"/>
            <a:ext cx="3483900" cy="3037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3" name="Google Shape;93;p19"/>
          <p:cNvSpPr txBox="1">
            <a:spLocks noGrp="1"/>
          </p:cNvSpPr>
          <p:nvPr>
            <p:ph type="body" idx="2"/>
          </p:nvPr>
        </p:nvSpPr>
        <p:spPr>
          <a:xfrm>
            <a:off x="4810328" y="1513009"/>
            <a:ext cx="3483900" cy="30327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4" name="Google Shape;94;p19"/>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96"/>
        <p:cNvGrpSpPr/>
        <p:nvPr/>
      </p:nvGrpSpPr>
      <p:grpSpPr>
        <a:xfrm>
          <a:off x="0" y="0"/>
          <a:ext cx="0" cy="0"/>
          <a:chOff x="0" y="0"/>
          <a:chExt cx="0" cy="0"/>
        </a:xfrm>
      </p:grpSpPr>
      <p:sp>
        <p:nvSpPr>
          <p:cNvPr id="97" name="Google Shape;97;p20"/>
          <p:cNvSpPr/>
          <p:nvPr/>
        </p:nvSpPr>
        <p:spPr>
          <a:xfrm>
            <a:off x="897905" y="0"/>
            <a:ext cx="7557900" cy="13833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98" name="Google Shape;98;p20"/>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99" name="Google Shape;99;p20"/>
          <p:cNvSpPr txBox="1">
            <a:spLocks noGrp="1"/>
          </p:cNvSpPr>
          <p:nvPr>
            <p:ph type="title"/>
          </p:nvPr>
        </p:nvSpPr>
        <p:spPr>
          <a:xfrm>
            <a:off x="1085394" y="603125"/>
            <a:ext cx="7205700" cy="65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0"/>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1" name="Google Shape;101;p20"/>
          <p:cNvSpPr txBox="1">
            <a:spLocks noGrp="1"/>
          </p:cNvSpPr>
          <p:nvPr>
            <p:ph type="body" idx="2"/>
          </p:nvPr>
        </p:nvSpPr>
        <p:spPr>
          <a:xfrm>
            <a:off x="1085393" y="2118202"/>
            <a:ext cx="3483900" cy="24228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2" name="Google Shape;102;p20"/>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3" name="Google Shape;103;p20"/>
          <p:cNvSpPr txBox="1">
            <a:spLocks noGrp="1"/>
          </p:cNvSpPr>
          <p:nvPr>
            <p:ph type="body" idx="4"/>
          </p:nvPr>
        </p:nvSpPr>
        <p:spPr>
          <a:xfrm>
            <a:off x="4809272" y="2116120"/>
            <a:ext cx="3483900" cy="24252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4" name="Google Shape;104;p20"/>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106"/>
        <p:cNvGrpSpPr/>
        <p:nvPr/>
      </p:nvGrpSpPr>
      <p:grpSpPr>
        <a:xfrm>
          <a:off x="0" y="0"/>
          <a:ext cx="0" cy="0"/>
          <a:chOff x="0" y="0"/>
          <a:chExt cx="0" cy="0"/>
        </a:xfrm>
      </p:grpSpPr>
      <p:sp>
        <p:nvSpPr>
          <p:cNvPr id="107" name="Google Shape;107;p21"/>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08" name="Google Shape;108;p21"/>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109" name="Google Shape;109;p21"/>
          <p:cNvSpPr txBox="1">
            <a:spLocks noGrp="1"/>
          </p:cNvSpPr>
          <p:nvPr>
            <p:ph type="title"/>
          </p:nvPr>
        </p:nvSpPr>
        <p:spPr>
          <a:xfrm>
            <a:off x="1088686" y="607783"/>
            <a:ext cx="7202400" cy="71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1"/>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12"/>
        <p:cNvGrpSpPr/>
        <p:nvPr/>
      </p:nvGrpSpPr>
      <p:grpSpPr>
        <a:xfrm>
          <a:off x="0" y="0"/>
          <a:ext cx="0" cy="0"/>
          <a:chOff x="0" y="0"/>
          <a:chExt cx="0" cy="0"/>
        </a:xfrm>
      </p:grpSpPr>
      <p:sp>
        <p:nvSpPr>
          <p:cNvPr id="113" name="Google Shape;113;p22"/>
          <p:cNvSpPr/>
          <p:nvPr/>
        </p:nvSpPr>
        <p:spPr>
          <a:xfrm>
            <a:off x="0" y="599230"/>
            <a:ext cx="36483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14" name="Google Shape;114;p22"/>
          <p:cNvCxnSpPr/>
          <p:nvPr/>
        </p:nvCxnSpPr>
        <p:spPr>
          <a:xfrm rot="10800000" flipH="1">
            <a:off x="2" y="2339545"/>
            <a:ext cx="3644400" cy="480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2"/>
          <p:cNvSpPr txBox="1">
            <a:spLocks noGrp="1"/>
          </p:cNvSpPr>
          <p:nvPr>
            <p:ph type="title"/>
          </p:nvPr>
        </p:nvSpPr>
        <p:spPr>
          <a:xfrm>
            <a:off x="1083504" y="599230"/>
            <a:ext cx="2456400" cy="1685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txBox="1">
            <a:spLocks noGrp="1"/>
          </p:cNvSpPr>
          <p:nvPr>
            <p:ph type="body" idx="1"/>
          </p:nvPr>
        </p:nvSpPr>
        <p:spPr>
          <a:xfrm>
            <a:off x="3782786" y="599232"/>
            <a:ext cx="4509300" cy="3941700"/>
          </a:xfrm>
          <a:prstGeom prst="rect">
            <a:avLst/>
          </a:prstGeom>
          <a:noFill/>
          <a:ln>
            <a:noFill/>
          </a:ln>
        </p:spPr>
        <p:txBody>
          <a:bodyPr spcFirstLastPara="1" wrap="square" lIns="91425" tIns="45700" rIns="91425" bIns="45700" anchor="ctr"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17" name="Google Shape;117;p22"/>
          <p:cNvSpPr txBox="1">
            <a:spLocks noGrp="1"/>
          </p:cNvSpPr>
          <p:nvPr>
            <p:ph type="body" idx="2"/>
          </p:nvPr>
        </p:nvSpPr>
        <p:spPr>
          <a:xfrm>
            <a:off x="1083504" y="2404120"/>
            <a:ext cx="2456400" cy="21372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18" name="Google Shape;118;p22"/>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120"/>
        <p:cNvGrpSpPr/>
        <p:nvPr/>
      </p:nvGrpSpPr>
      <p:grpSpPr>
        <a:xfrm>
          <a:off x="0" y="0"/>
          <a:ext cx="0" cy="0"/>
          <a:chOff x="0" y="0"/>
          <a:chExt cx="0" cy="0"/>
        </a:xfrm>
      </p:grpSpPr>
      <p:sp>
        <p:nvSpPr>
          <p:cNvPr id="121" name="Google Shape;121;p23"/>
          <p:cNvSpPr/>
          <p:nvPr/>
        </p:nvSpPr>
        <p:spPr>
          <a:xfrm>
            <a:off x="-1" y="599230"/>
            <a:ext cx="52311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22" name="Google Shape;122;p23"/>
          <p:cNvCxnSpPr/>
          <p:nvPr/>
        </p:nvCxnSpPr>
        <p:spPr>
          <a:xfrm rot="10800000" flipH="1">
            <a:off x="1" y="2337445"/>
            <a:ext cx="5225700" cy="6900"/>
          </a:xfrm>
          <a:prstGeom prst="straightConnector1">
            <a:avLst/>
          </a:prstGeom>
          <a:noFill/>
          <a:ln w="31750" cap="flat" cmpd="sng">
            <a:solidFill>
              <a:schemeClr val="accent1"/>
            </a:solidFill>
            <a:prstDash val="solid"/>
            <a:round/>
            <a:headEnd type="none" w="sm" len="sm"/>
            <a:tailEnd type="none" w="sm" len="sm"/>
          </a:ln>
        </p:spPr>
      </p:cxnSp>
      <p:sp>
        <p:nvSpPr>
          <p:cNvPr id="123" name="Google Shape;123;p23"/>
          <p:cNvSpPr txBox="1">
            <a:spLocks noGrp="1"/>
          </p:cNvSpPr>
          <p:nvPr>
            <p:ph type="title"/>
          </p:nvPr>
        </p:nvSpPr>
        <p:spPr>
          <a:xfrm>
            <a:off x="1088405" y="847135"/>
            <a:ext cx="4149300" cy="13731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3"/>
          <p:cNvSpPr>
            <a:spLocks noGrp="1"/>
          </p:cNvSpPr>
          <p:nvPr>
            <p:ph type="pic" idx="2"/>
          </p:nvPr>
        </p:nvSpPr>
        <p:spPr>
          <a:xfrm>
            <a:off x="5449305" y="598183"/>
            <a:ext cx="2841900" cy="3936600"/>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1"/>
          </p:nvPr>
        </p:nvSpPr>
        <p:spPr>
          <a:xfrm>
            <a:off x="1087748" y="2359495"/>
            <a:ext cx="4143300" cy="21753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26" name="Google Shape;126;p2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7" name="Google Shape;127;p2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28"/>
        <p:cNvGrpSpPr/>
        <p:nvPr/>
      </p:nvGrpSpPr>
      <p:grpSpPr>
        <a:xfrm>
          <a:off x="0" y="0"/>
          <a:ext cx="0" cy="0"/>
          <a:chOff x="0" y="0"/>
          <a:chExt cx="0" cy="0"/>
        </a:xfrm>
      </p:grpSpPr>
      <p:sp>
        <p:nvSpPr>
          <p:cNvPr id="129" name="Google Shape;129;p24"/>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0" name="Google Shape;130;p24"/>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31"/>
        <p:cNvGrpSpPr/>
        <p:nvPr/>
      </p:nvGrpSpPr>
      <p:grpSpPr>
        <a:xfrm>
          <a:off x="0" y="0"/>
          <a:ext cx="0" cy="0"/>
          <a:chOff x="0" y="0"/>
          <a:chExt cx="0" cy="0"/>
        </a:xfrm>
      </p:grpSpPr>
      <p:cxnSp>
        <p:nvCxnSpPr>
          <p:cNvPr id="132" name="Google Shape;132;p25"/>
          <p:cNvCxnSpPr/>
          <p:nvPr/>
        </p:nvCxnSpPr>
        <p:spPr>
          <a:xfrm>
            <a:off x="1085500"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133" name="Google Shape;133;p25"/>
          <p:cNvSpPr txBox="1">
            <a:spLocks noGrp="1"/>
          </p:cNvSpPr>
          <p:nvPr>
            <p:ph type="body" idx="1"/>
          </p:nvPr>
        </p:nvSpPr>
        <p:spPr>
          <a:xfrm>
            <a:off x="1085498" y="1508158"/>
            <a:ext cx="3261000" cy="30429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4" name="Google Shape;134;p25"/>
          <p:cNvSpPr txBox="1">
            <a:spLocks noGrp="1"/>
          </p:cNvSpPr>
          <p:nvPr>
            <p:ph type="body" idx="2"/>
          </p:nvPr>
        </p:nvSpPr>
        <p:spPr>
          <a:xfrm>
            <a:off x="4810328" y="1513006"/>
            <a:ext cx="3483900" cy="30381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5" name="Google Shape;135;p25"/>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5"/>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7" name="Google Shape;137;p25"/>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38"/>
        <p:cNvGrpSpPr/>
        <p:nvPr/>
      </p:nvGrpSpPr>
      <p:grpSpPr>
        <a:xfrm>
          <a:off x="0" y="0"/>
          <a:ext cx="0" cy="0"/>
          <a:chOff x="0" y="0"/>
          <a:chExt cx="0" cy="0"/>
        </a:xfrm>
      </p:grpSpPr>
      <p:cxnSp>
        <p:nvCxnSpPr>
          <p:cNvPr id="139" name="Google Shape;139;p26"/>
          <p:cNvCxnSpPr/>
          <p:nvPr/>
        </p:nvCxnSpPr>
        <p:spPr>
          <a:xfrm>
            <a:off x="1085395"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140" name="Google Shape;140;p26"/>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41" name="Google Shape;141;p26"/>
          <p:cNvSpPr txBox="1">
            <a:spLocks noGrp="1"/>
          </p:cNvSpPr>
          <p:nvPr>
            <p:ph type="body" idx="2"/>
          </p:nvPr>
        </p:nvSpPr>
        <p:spPr>
          <a:xfrm>
            <a:off x="1085393" y="2118204"/>
            <a:ext cx="3483900" cy="24135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2" name="Google Shape;142;p26"/>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43" name="Google Shape;143;p26"/>
          <p:cNvSpPr txBox="1">
            <a:spLocks noGrp="1"/>
          </p:cNvSpPr>
          <p:nvPr>
            <p:ph type="body" idx="4"/>
          </p:nvPr>
        </p:nvSpPr>
        <p:spPr>
          <a:xfrm>
            <a:off x="4809272" y="2116120"/>
            <a:ext cx="3483900" cy="2415900"/>
          </a:xfrm>
          <a:prstGeom prst="rect">
            <a:avLst/>
          </a:prstGeom>
          <a:noFill/>
          <a:ln>
            <a:noFill/>
          </a:ln>
        </p:spPr>
        <p:txBody>
          <a:bodyPr spcFirstLastPara="1" wrap="square" lIns="91425" tIns="45700" rIns="91425" bIns="45700" anchor="t" anchorCtr="0">
            <a:no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4" name="Google Shape;144;p26"/>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6" name="Google Shape;146;p26"/>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88686" y="603392"/>
            <a:ext cx="7202400" cy="786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1088686" y="1511800"/>
            <a:ext cx="7202400" cy="25881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onzalez@fullcoll.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lumenlearning.com/about-o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asccc-oeri.org/asccc-oeri-request-for-proposals-iii/"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2FFB-2026-E346-BA5F-DEB71A902EB0}"/>
              </a:ext>
            </a:extLst>
          </p:cNvPr>
          <p:cNvSpPr>
            <a:spLocks noGrp="1"/>
          </p:cNvSpPr>
          <p:nvPr>
            <p:ph type="ctrTitle"/>
          </p:nvPr>
        </p:nvSpPr>
        <p:spPr>
          <a:xfrm>
            <a:off x="1813335" y="1908150"/>
            <a:ext cx="6477900" cy="1327200"/>
          </a:xfrm>
        </p:spPr>
        <p:txBody>
          <a:bodyPr/>
          <a:lstStyle/>
          <a:p>
            <a:r>
              <a:rPr lang="en-US" dirty="0"/>
              <a:t>OER &amp; Ethnic Studies / </a:t>
            </a:r>
            <a:br>
              <a:rPr lang="en-US" dirty="0"/>
            </a:br>
            <a:r>
              <a:rPr lang="en-US" dirty="0"/>
              <a:t>Social Justice Studies</a:t>
            </a:r>
          </a:p>
        </p:txBody>
      </p:sp>
      <p:sp>
        <p:nvSpPr>
          <p:cNvPr id="3" name="Subtitle 2">
            <a:extLst>
              <a:ext uri="{FF2B5EF4-FFF2-40B4-BE49-F238E27FC236}">
                <a16:creationId xmlns:a16="http://schemas.microsoft.com/office/drawing/2014/main" id="{EA5F1320-85F0-2448-92FD-629B99E15B13}"/>
              </a:ext>
            </a:extLst>
          </p:cNvPr>
          <p:cNvSpPr>
            <a:spLocks noGrp="1"/>
          </p:cNvSpPr>
          <p:nvPr>
            <p:ph type="subTitle" idx="1"/>
          </p:nvPr>
        </p:nvSpPr>
        <p:spPr/>
        <p:txBody>
          <a:bodyPr/>
          <a:lstStyle/>
          <a:p>
            <a:pPr>
              <a:lnSpc>
                <a:spcPct val="100000"/>
              </a:lnSpc>
            </a:pPr>
            <a:r>
              <a:rPr lang="en-US" dirty="0"/>
              <a:t>Amber Rose González, PhD | </a:t>
            </a:r>
            <a:r>
              <a:rPr lang="en-US" dirty="0">
                <a:solidFill>
                  <a:schemeClr val="tx1">
                    <a:lumMod val="60000"/>
                    <a:lumOff val="40000"/>
                  </a:schemeClr>
                </a:solidFill>
                <a:hlinkClick r:id="rId3">
                  <a:extLst>
                    <a:ext uri="{A12FA001-AC4F-418D-AE19-62706E023703}">
                      <ahyp:hlinkClr xmlns:ahyp="http://schemas.microsoft.com/office/drawing/2018/hyperlinkcolor" val="tx"/>
                    </a:ext>
                  </a:extLst>
                </a:hlinkClick>
              </a:rPr>
              <a:t>agonzalez@fullcoll.edu</a:t>
            </a:r>
            <a:r>
              <a:rPr lang="en-US" dirty="0">
                <a:solidFill>
                  <a:schemeClr val="tx1">
                    <a:lumMod val="60000"/>
                    <a:lumOff val="40000"/>
                  </a:schemeClr>
                </a:solidFill>
              </a:rPr>
              <a:t> </a:t>
            </a:r>
          </a:p>
          <a:p>
            <a:pPr>
              <a:lnSpc>
                <a:spcPct val="100000"/>
              </a:lnSpc>
            </a:pPr>
            <a:r>
              <a:rPr lang="en-US" dirty="0"/>
              <a:t>Ethnic Studies &amp; Women’s Studies, Fullerton College</a:t>
            </a:r>
          </a:p>
        </p:txBody>
      </p:sp>
    </p:spTree>
    <p:extLst>
      <p:ext uri="{BB962C8B-B14F-4D97-AF65-F5344CB8AC3E}">
        <p14:creationId xmlns:p14="http://schemas.microsoft.com/office/powerpoint/2010/main" val="138652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2E06-0F81-49D5-9172-D9F07A7BC249}"/>
              </a:ext>
            </a:extLst>
          </p:cNvPr>
          <p:cNvSpPr>
            <a:spLocks noGrp="1"/>
          </p:cNvSpPr>
          <p:nvPr>
            <p:ph type="title"/>
          </p:nvPr>
        </p:nvSpPr>
        <p:spPr/>
        <p:txBody>
          <a:bodyPr/>
          <a:lstStyle/>
          <a:p>
            <a:pPr algn="ctr"/>
            <a:r>
              <a:rPr lang="en-US">
                <a:ea typeface="+mj-lt"/>
                <a:cs typeface="+mj-lt"/>
              </a:rPr>
              <a:t>Creative Commons Licensing</a:t>
            </a:r>
            <a:endParaRPr lang="en-US">
              <a:cs typeface="Calibri Light" panose="020F0302020204030204"/>
            </a:endParaRPr>
          </a:p>
        </p:txBody>
      </p:sp>
      <p:sp>
        <p:nvSpPr>
          <p:cNvPr id="3" name="Content Placeholder 2">
            <a:extLst>
              <a:ext uri="{FF2B5EF4-FFF2-40B4-BE49-F238E27FC236}">
                <a16:creationId xmlns:a16="http://schemas.microsoft.com/office/drawing/2014/main" id="{8D659C0D-409A-412E-A9D9-1EF08AAE4134}"/>
              </a:ext>
            </a:extLst>
          </p:cNvPr>
          <p:cNvSpPr>
            <a:spLocks noGrp="1"/>
          </p:cNvSpPr>
          <p:nvPr>
            <p:ph sz="half" idx="1"/>
          </p:nvPr>
        </p:nvSpPr>
        <p:spPr/>
        <p:txBody>
          <a:bodyPr spcFirstLastPara="1" vert="horz" wrap="square" lIns="68580" tIns="34290" rIns="68580" bIns="34290" rtlCol="0" anchor="t" anchorCtr="0">
            <a:normAutofit/>
          </a:bodyPr>
          <a:lstStyle/>
          <a:p>
            <a:endParaRPr lang="en-US" dirty="0">
              <a:cs typeface="Calibri"/>
            </a:endParaRPr>
          </a:p>
          <a:p>
            <a:endParaRPr lang="en-US" dirty="0">
              <a:cs typeface="Calibri"/>
            </a:endParaRPr>
          </a:p>
        </p:txBody>
      </p:sp>
      <p:pic>
        <p:nvPicPr>
          <p:cNvPr id="5" name="Picture 5" descr="A picture containing graphical user interface&#10;&#10;Description automatically generated">
            <a:extLst>
              <a:ext uri="{FF2B5EF4-FFF2-40B4-BE49-F238E27FC236}">
                <a16:creationId xmlns:a16="http://schemas.microsoft.com/office/drawing/2014/main" id="{854B1D5A-4443-4B1D-BDCC-153406A11462}"/>
              </a:ext>
            </a:extLst>
          </p:cNvPr>
          <p:cNvPicPr>
            <a:picLocks noGrp="1" noChangeAspect="1"/>
          </p:cNvPicPr>
          <p:nvPr>
            <p:ph sz="half" idx="2"/>
          </p:nvPr>
        </p:nvPicPr>
        <p:blipFill>
          <a:blip r:embed="rId2"/>
          <a:stretch>
            <a:fillRect/>
          </a:stretch>
        </p:blipFill>
        <p:spPr>
          <a:xfrm>
            <a:off x="46368" y="1525368"/>
            <a:ext cx="3325483" cy="1409234"/>
          </a:xfrm>
        </p:spPr>
      </p:pic>
      <p:pic>
        <p:nvPicPr>
          <p:cNvPr id="6" name="Picture 6" descr="A picture containing graphical user interface&#10;&#10;Description automatically generated">
            <a:extLst>
              <a:ext uri="{FF2B5EF4-FFF2-40B4-BE49-F238E27FC236}">
                <a16:creationId xmlns:a16="http://schemas.microsoft.com/office/drawing/2014/main" id="{69B2ABFB-989E-4CF4-B0CA-887CE539101F}"/>
              </a:ext>
            </a:extLst>
          </p:cNvPr>
          <p:cNvPicPr>
            <a:picLocks noChangeAspect="1"/>
          </p:cNvPicPr>
          <p:nvPr/>
        </p:nvPicPr>
        <p:blipFill>
          <a:blip r:embed="rId3"/>
          <a:stretch>
            <a:fillRect/>
          </a:stretch>
        </p:blipFill>
        <p:spPr>
          <a:xfrm>
            <a:off x="49602" y="3125106"/>
            <a:ext cx="3340579" cy="1416515"/>
          </a:xfrm>
          <a:prstGeom prst="rect">
            <a:avLst/>
          </a:prstGeom>
        </p:spPr>
      </p:pic>
      <p:pic>
        <p:nvPicPr>
          <p:cNvPr id="7" name="Picture 7" descr="A picture containing diagram&#10;&#10;Description automatically generated">
            <a:extLst>
              <a:ext uri="{FF2B5EF4-FFF2-40B4-BE49-F238E27FC236}">
                <a16:creationId xmlns:a16="http://schemas.microsoft.com/office/drawing/2014/main" id="{3421FE41-E111-478F-A466-C0EAB85D1993}"/>
              </a:ext>
            </a:extLst>
          </p:cNvPr>
          <p:cNvPicPr>
            <a:picLocks noChangeAspect="1"/>
          </p:cNvPicPr>
          <p:nvPr/>
        </p:nvPicPr>
        <p:blipFill>
          <a:blip r:embed="rId4"/>
          <a:stretch>
            <a:fillRect/>
          </a:stretch>
        </p:blipFill>
        <p:spPr>
          <a:xfrm>
            <a:off x="3198245" y="1518725"/>
            <a:ext cx="5497182" cy="3022605"/>
          </a:xfrm>
          <a:prstGeom prst="rect">
            <a:avLst/>
          </a:prstGeom>
        </p:spPr>
      </p:pic>
    </p:spTree>
    <p:extLst>
      <p:ext uri="{BB962C8B-B14F-4D97-AF65-F5344CB8AC3E}">
        <p14:creationId xmlns:p14="http://schemas.microsoft.com/office/powerpoint/2010/main" val="38816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BB13-5D72-B144-AF65-39FAF97E26FE}"/>
              </a:ext>
            </a:extLst>
          </p:cNvPr>
          <p:cNvSpPr>
            <a:spLocks noGrp="1"/>
          </p:cNvSpPr>
          <p:nvPr>
            <p:ph type="title"/>
          </p:nvPr>
        </p:nvSpPr>
        <p:spPr/>
        <p:txBody>
          <a:bodyPr/>
          <a:lstStyle/>
          <a:p>
            <a:r>
              <a:rPr lang="en-US" dirty="0"/>
              <a:t>Participant Check-In #1</a:t>
            </a:r>
          </a:p>
        </p:txBody>
      </p:sp>
      <p:sp>
        <p:nvSpPr>
          <p:cNvPr id="3" name="Text Placeholder 2">
            <a:extLst>
              <a:ext uri="{FF2B5EF4-FFF2-40B4-BE49-F238E27FC236}">
                <a16:creationId xmlns:a16="http://schemas.microsoft.com/office/drawing/2014/main" id="{4B1068C2-C774-A241-9363-AB040775EB6A}"/>
              </a:ext>
            </a:extLst>
          </p:cNvPr>
          <p:cNvSpPr>
            <a:spLocks noGrp="1"/>
          </p:cNvSpPr>
          <p:nvPr>
            <p:ph type="body" idx="1"/>
          </p:nvPr>
        </p:nvSpPr>
        <p:spPr>
          <a:xfrm>
            <a:off x="893379" y="1511801"/>
            <a:ext cx="7598979" cy="3029400"/>
          </a:xfrm>
        </p:spPr>
        <p:txBody>
          <a:bodyPr/>
          <a:lstStyle/>
          <a:p>
            <a:pPr marL="584200" indent="-457200">
              <a:buFont typeface="+mj-lt"/>
              <a:buAutoNum type="arabicPeriod"/>
            </a:pPr>
            <a:r>
              <a:rPr lang="en-US" sz="2200" dirty="0"/>
              <a:t>Drop in the chat: Your college &amp; discipline/department </a:t>
            </a:r>
          </a:p>
          <a:p>
            <a:pPr marL="584200" indent="-457200">
              <a:buFont typeface="+mj-lt"/>
              <a:buAutoNum type="arabicPeriod"/>
            </a:pPr>
            <a:r>
              <a:rPr lang="en-US" sz="2200" dirty="0"/>
              <a:t>Poll: How familiar are you with OER?</a:t>
            </a:r>
          </a:p>
          <a:p>
            <a:pPr marL="584200" indent="-457200">
              <a:buFont typeface="+mj-lt"/>
              <a:buAutoNum type="arabicPeriod"/>
            </a:pPr>
            <a:r>
              <a:rPr lang="en-US" sz="2200" dirty="0"/>
              <a:t>Share out: what are you hoping to learn from today’s session? </a:t>
            </a:r>
          </a:p>
        </p:txBody>
      </p:sp>
    </p:spTree>
    <p:extLst>
      <p:ext uri="{BB962C8B-B14F-4D97-AF65-F5344CB8AC3E}">
        <p14:creationId xmlns:p14="http://schemas.microsoft.com/office/powerpoint/2010/main" val="4292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EE8C-4F4B-F14F-BD36-621C1EF9CD19}"/>
              </a:ext>
            </a:extLst>
          </p:cNvPr>
          <p:cNvSpPr>
            <a:spLocks noGrp="1"/>
          </p:cNvSpPr>
          <p:nvPr>
            <p:ph type="title"/>
          </p:nvPr>
        </p:nvSpPr>
        <p:spPr/>
        <p:txBody>
          <a:bodyPr/>
          <a:lstStyle/>
          <a:p>
            <a:r>
              <a:rPr lang="en-US" dirty="0"/>
              <a:t>OER = Open Educational Resources</a:t>
            </a:r>
          </a:p>
        </p:txBody>
      </p:sp>
      <p:sp>
        <p:nvSpPr>
          <p:cNvPr id="5" name="AutoShape 4">
            <a:extLst>
              <a:ext uri="{FF2B5EF4-FFF2-40B4-BE49-F238E27FC236}">
                <a16:creationId xmlns:a16="http://schemas.microsoft.com/office/drawing/2014/main" id="{87C5C480-0FB2-5446-A6B3-23170EB2F25A}"/>
              </a:ext>
            </a:extLst>
          </p:cNvPr>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indent="-457200"/>
            <a:r>
              <a:rPr lang="en-US" b="1" dirty="0">
                <a:ea typeface="+mn-lt"/>
                <a:cs typeface="+mn-lt"/>
              </a:rPr>
              <a:t>Openly licensed </a:t>
            </a:r>
            <a:r>
              <a:rPr lang="en-US" dirty="0">
                <a:ea typeface="+mn-lt"/>
                <a:cs typeface="+mn-lt"/>
              </a:rPr>
              <a:t>materials that can be used for teaching, learning, and research.</a:t>
            </a:r>
            <a:endParaRPr lang="en-US" dirty="0">
              <a:cs typeface="Calibri" panose="020F0502020204030204"/>
            </a:endParaRPr>
          </a:p>
          <a:p>
            <a:pPr indent="-457200"/>
            <a:r>
              <a:rPr lang="en-US" dirty="0">
                <a:ea typeface="+mn-lt"/>
                <a:cs typeface="+mn-lt"/>
              </a:rPr>
              <a:t>OER Includes: </a:t>
            </a:r>
            <a:endParaRPr lang="en-US" dirty="0"/>
          </a:p>
          <a:p>
            <a:pPr lvl="1" indent="-457200"/>
            <a:r>
              <a:rPr lang="en-US" dirty="0">
                <a:ea typeface="+mn-lt"/>
                <a:cs typeface="+mn-lt"/>
              </a:rPr>
              <a:t>Full Courses or Modules</a:t>
            </a:r>
          </a:p>
          <a:p>
            <a:pPr lvl="1" indent="-457200"/>
            <a:r>
              <a:rPr lang="en-US" dirty="0">
                <a:ea typeface="+mn-lt"/>
                <a:cs typeface="+mn-lt"/>
              </a:rPr>
              <a:t>Course Materials</a:t>
            </a:r>
          </a:p>
          <a:p>
            <a:pPr lvl="1" indent="-457200"/>
            <a:r>
              <a:rPr lang="en-US" dirty="0">
                <a:ea typeface="+mn-lt"/>
                <a:cs typeface="+mn-lt"/>
              </a:rPr>
              <a:t>Textbooks</a:t>
            </a:r>
          </a:p>
          <a:p>
            <a:pPr lvl="1" indent="-457200"/>
            <a:r>
              <a:rPr lang="en-US" dirty="0">
                <a:ea typeface="+mn-lt"/>
                <a:cs typeface="+mn-lt"/>
              </a:rPr>
              <a:t>Videos or Other Media</a:t>
            </a:r>
          </a:p>
          <a:p>
            <a:pPr lvl="1" indent="-457200"/>
            <a:r>
              <a:rPr lang="en-US" dirty="0">
                <a:ea typeface="+mn-lt"/>
                <a:cs typeface="+mn-lt"/>
              </a:rPr>
              <a:t>Tests or Other Assessments</a:t>
            </a:r>
          </a:p>
          <a:p>
            <a:pPr lvl="1" indent="-457200"/>
            <a:r>
              <a:rPr lang="en-US" dirty="0">
                <a:ea typeface="+mn-lt"/>
                <a:cs typeface="+mn-lt"/>
              </a:rPr>
              <a:t>Software or Homework Platforms</a:t>
            </a:r>
            <a:endParaRPr lang="en-US" dirty="0">
              <a:cs typeface="Calibri"/>
            </a:endParaRPr>
          </a:p>
          <a:p>
            <a:endParaRPr lang="en-US" dirty="0"/>
          </a:p>
        </p:txBody>
      </p:sp>
    </p:spTree>
    <p:extLst>
      <p:ext uri="{BB962C8B-B14F-4D97-AF65-F5344CB8AC3E}">
        <p14:creationId xmlns:p14="http://schemas.microsoft.com/office/powerpoint/2010/main" val="387822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p:nvPr/>
        </p:nvSpPr>
        <p:spPr>
          <a:xfrm>
            <a:off x="206825" y="4860900"/>
            <a:ext cx="8789100" cy="2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 sz="1200" b="0" i="0" u="none" strike="noStrike" cap="none">
                <a:solidFill>
                  <a:schemeClr val="dk1"/>
                </a:solidFill>
                <a:latin typeface="Calibri"/>
                <a:ea typeface="Calibri"/>
                <a:cs typeface="Calibri"/>
                <a:sym typeface="Calibri"/>
              </a:rPr>
              <a:t>The framework, freely available under a </a:t>
            </a:r>
            <a:r>
              <a:rPr lang="en" sz="1200" b="0" i="0" u="sng" strike="noStrike" cap="none">
                <a:solidFill>
                  <a:schemeClr val="hlink"/>
                </a:solidFill>
                <a:latin typeface="Calibri"/>
                <a:ea typeface="Calibri"/>
                <a:cs typeface="Calibri"/>
                <a:sym typeface="Calibri"/>
                <a:hlinkClick r:id="rId3"/>
              </a:rPr>
              <a:t>Creative Commons Attribution 4.0</a:t>
            </a:r>
            <a:r>
              <a:rPr lang="en" sz="1200" b="0" i="0" u="none" strike="noStrike" cap="none">
                <a:solidFill>
                  <a:schemeClr val="dk1"/>
                </a:solidFill>
                <a:latin typeface="Calibri"/>
                <a:ea typeface="Calibri"/>
                <a:cs typeface="Calibri"/>
                <a:sym typeface="Calibri"/>
              </a:rPr>
              <a:t> license (CC BY), was designed by Lumen Learning as </a:t>
            </a:r>
            <a:r>
              <a:rPr lang="en" sz="1200" b="0" i="0" u="sng" strike="noStrike" cap="none">
                <a:solidFill>
                  <a:schemeClr val="hlink"/>
                </a:solidFill>
                <a:latin typeface="Calibri"/>
                <a:ea typeface="Calibri"/>
                <a:cs typeface="Calibri"/>
                <a:sym typeface="Calibri"/>
                <a:hlinkClick r:id="rId4"/>
              </a:rPr>
              <a:t>the 5Rs</a:t>
            </a:r>
            <a:r>
              <a:rPr lang="en" sz="1200" b="0" i="0" u="none" strike="noStrike" cap="none">
                <a:solidFill>
                  <a:schemeClr val="dk1"/>
                </a:solidFill>
                <a:latin typeface="Calibri"/>
                <a:ea typeface="Calibri"/>
                <a:cs typeface="Calibri"/>
                <a:sym typeface="Calibri"/>
              </a:rPr>
              <a:t> </a:t>
            </a:r>
            <a:endParaRPr/>
          </a:p>
        </p:txBody>
      </p:sp>
      <p:sp>
        <p:nvSpPr>
          <p:cNvPr id="158" name="Google Shape;158;p28"/>
          <p:cNvSpPr txBox="1">
            <a:spLocks noGrp="1"/>
          </p:cNvSpPr>
          <p:nvPr>
            <p:ph type="title"/>
          </p:nvPr>
        </p:nvSpPr>
        <p:spPr>
          <a:xfrm>
            <a:off x="348500" y="191750"/>
            <a:ext cx="85206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00417E"/>
                </a:solidFill>
              </a:rPr>
              <a:t>The 5R Permissions of OER</a:t>
            </a:r>
            <a:endParaRPr sz="3600" b="1">
              <a:solidFill>
                <a:srgbClr val="00417E"/>
              </a:solidFill>
            </a:endParaRPr>
          </a:p>
        </p:txBody>
      </p:sp>
      <p:grpSp>
        <p:nvGrpSpPr>
          <p:cNvPr id="159" name="Google Shape;159;p28"/>
          <p:cNvGrpSpPr/>
          <p:nvPr/>
        </p:nvGrpSpPr>
        <p:grpSpPr>
          <a:xfrm>
            <a:off x="623425" y="3248014"/>
            <a:ext cx="7671872" cy="670512"/>
            <a:chOff x="1431328" y="2473842"/>
            <a:chExt cx="6566697" cy="670512"/>
          </a:xfrm>
        </p:grpSpPr>
        <p:sp>
          <p:nvSpPr>
            <p:cNvPr id="160" name="Google Shape;160;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txBox="1"/>
            <p:nvPr/>
          </p:nvSpPr>
          <p:spPr>
            <a:xfrm>
              <a:off x="3872311" y="2480603"/>
              <a:ext cx="4062900" cy="6570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000" b="1">
                  <a:solidFill>
                    <a:srgbClr val="FFFFFF"/>
                  </a:solidFill>
                  <a:latin typeface="Roboto"/>
                  <a:ea typeface="Roboto"/>
                  <a:cs typeface="Roboto"/>
                  <a:sym typeface="Roboto"/>
                </a:rPr>
                <a:t>Combine two or more</a:t>
              </a:r>
              <a:endParaRPr sz="3000" b="1">
                <a:solidFill>
                  <a:srgbClr val="FFFFFF"/>
                </a:solidFill>
                <a:latin typeface="Roboto"/>
                <a:ea typeface="Roboto"/>
                <a:cs typeface="Roboto"/>
                <a:sym typeface="Roboto"/>
              </a:endParaRPr>
            </a:p>
          </p:txBody>
        </p:sp>
        <p:sp>
          <p:nvSpPr>
            <p:cNvPr id="162" name="Google Shape;162;p28"/>
            <p:cNvSpPr/>
            <p:nvPr/>
          </p:nvSpPr>
          <p:spPr>
            <a:xfrm rot="-5400000">
              <a:off x="2218078" y="1687103"/>
              <a:ext cx="670500" cy="224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606369" y="2611552"/>
              <a:ext cx="32649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Remix</a:t>
              </a:r>
              <a:endParaRPr sz="3000" b="1">
                <a:solidFill>
                  <a:srgbClr val="FFFFFF"/>
                </a:solidFill>
                <a:latin typeface="Roboto"/>
                <a:ea typeface="Roboto"/>
                <a:cs typeface="Roboto"/>
                <a:sym typeface="Roboto"/>
              </a:endParaRPr>
            </a:p>
          </p:txBody>
        </p:sp>
      </p:grpSp>
      <p:grpSp>
        <p:nvGrpSpPr>
          <p:cNvPr id="164" name="Google Shape;164;p28"/>
          <p:cNvGrpSpPr/>
          <p:nvPr/>
        </p:nvGrpSpPr>
        <p:grpSpPr>
          <a:xfrm>
            <a:off x="645100" y="1130364"/>
            <a:ext cx="7671925" cy="670512"/>
            <a:chOff x="1431328" y="2473842"/>
            <a:chExt cx="6566742" cy="670512"/>
          </a:xfrm>
        </p:grpSpPr>
        <p:sp>
          <p:nvSpPr>
            <p:cNvPr id="165" name="Google Shape;165;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txBox="1"/>
            <p:nvPr/>
          </p:nvSpPr>
          <p:spPr>
            <a:xfrm>
              <a:off x="4615871" y="2480603"/>
              <a:ext cx="33822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FFFFFF"/>
                  </a:solidFill>
                  <a:latin typeface="Roboto"/>
                  <a:ea typeface="Roboto"/>
                  <a:cs typeface="Roboto"/>
                  <a:sym typeface="Roboto"/>
                </a:rPr>
                <a:t>Make and own copies</a:t>
              </a:r>
              <a:endParaRPr sz="3000" b="1">
                <a:solidFill>
                  <a:srgbClr val="FFFFFF"/>
                </a:solidFill>
                <a:latin typeface="Roboto"/>
                <a:ea typeface="Roboto"/>
                <a:cs typeface="Roboto"/>
                <a:sym typeface="Roboto"/>
              </a:endParaRPr>
            </a:p>
          </p:txBody>
        </p:sp>
        <p:sp>
          <p:nvSpPr>
            <p:cNvPr id="167" name="Google Shape;167;p28"/>
            <p:cNvSpPr/>
            <p:nvPr/>
          </p:nvSpPr>
          <p:spPr>
            <a:xfrm rot="-5400000">
              <a:off x="2240428" y="1664753"/>
              <a:ext cx="670500" cy="22887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595691" y="2611552"/>
              <a:ext cx="3275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Retain</a:t>
              </a:r>
              <a:endParaRPr sz="3000" b="1">
                <a:solidFill>
                  <a:srgbClr val="FFFFFF"/>
                </a:solidFill>
                <a:latin typeface="Roboto"/>
                <a:ea typeface="Roboto"/>
                <a:cs typeface="Roboto"/>
                <a:sym typeface="Roboto"/>
              </a:endParaRPr>
            </a:p>
          </p:txBody>
        </p:sp>
      </p:grpSp>
      <p:grpSp>
        <p:nvGrpSpPr>
          <p:cNvPr id="169" name="Google Shape;169;p28"/>
          <p:cNvGrpSpPr/>
          <p:nvPr/>
        </p:nvGrpSpPr>
        <p:grpSpPr>
          <a:xfrm>
            <a:off x="645100" y="1829188"/>
            <a:ext cx="8041696" cy="695262"/>
            <a:chOff x="1431328" y="2473842"/>
            <a:chExt cx="6883245" cy="695262"/>
          </a:xfrm>
        </p:grpSpPr>
        <p:sp>
          <p:nvSpPr>
            <p:cNvPr id="170" name="Google Shape;170;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txBox="1"/>
            <p:nvPr/>
          </p:nvSpPr>
          <p:spPr>
            <a:xfrm>
              <a:off x="3755174" y="2512103"/>
              <a:ext cx="45594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FFFFFF"/>
                  </a:solidFill>
                  <a:latin typeface="Roboto"/>
                  <a:ea typeface="Roboto"/>
                  <a:cs typeface="Roboto"/>
                  <a:sym typeface="Roboto"/>
                </a:rPr>
                <a:t>Use in a wide range of ways</a:t>
              </a:r>
              <a:endParaRPr sz="3000" b="1">
                <a:solidFill>
                  <a:srgbClr val="FFFFFF"/>
                </a:solidFill>
                <a:latin typeface="Roboto"/>
                <a:ea typeface="Roboto"/>
                <a:cs typeface="Roboto"/>
                <a:sym typeface="Roboto"/>
              </a:endParaRPr>
            </a:p>
          </p:txBody>
        </p:sp>
        <p:sp>
          <p:nvSpPr>
            <p:cNvPr id="172" name="Google Shape;172;p28"/>
            <p:cNvSpPr/>
            <p:nvPr/>
          </p:nvSpPr>
          <p:spPr>
            <a:xfrm rot="-5400000">
              <a:off x="2228578" y="1676603"/>
              <a:ext cx="670500" cy="2265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1627190" y="2611553"/>
              <a:ext cx="32439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Reuse</a:t>
              </a:r>
              <a:endParaRPr sz="3000" b="1">
                <a:solidFill>
                  <a:srgbClr val="FFFFFF"/>
                </a:solidFill>
                <a:latin typeface="Roboto"/>
                <a:ea typeface="Roboto"/>
                <a:cs typeface="Roboto"/>
                <a:sym typeface="Roboto"/>
              </a:endParaRPr>
            </a:p>
          </p:txBody>
        </p:sp>
      </p:grpSp>
      <p:grpSp>
        <p:nvGrpSpPr>
          <p:cNvPr id="174" name="Google Shape;174;p28"/>
          <p:cNvGrpSpPr/>
          <p:nvPr/>
        </p:nvGrpSpPr>
        <p:grpSpPr>
          <a:xfrm>
            <a:off x="645125" y="2536964"/>
            <a:ext cx="7851009" cy="677773"/>
            <a:chOff x="1431328" y="2473842"/>
            <a:chExt cx="6720029" cy="677773"/>
          </a:xfrm>
        </p:grpSpPr>
        <p:sp>
          <p:nvSpPr>
            <p:cNvPr id="175" name="Google Shape;175;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txBox="1"/>
            <p:nvPr/>
          </p:nvSpPr>
          <p:spPr>
            <a:xfrm>
              <a:off x="3767757" y="2494615"/>
              <a:ext cx="43836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dirty="0">
                  <a:solidFill>
                    <a:srgbClr val="FFFFFF"/>
                  </a:solidFill>
                  <a:latin typeface="Roboto"/>
                  <a:ea typeface="Roboto"/>
                  <a:cs typeface="Roboto"/>
                  <a:sym typeface="Roboto"/>
                </a:rPr>
                <a:t>Adapt, modify, and improve</a:t>
              </a:r>
              <a:endParaRPr sz="3000" b="1" dirty="0">
                <a:solidFill>
                  <a:srgbClr val="FFFFFF"/>
                </a:solidFill>
                <a:latin typeface="Roboto"/>
                <a:ea typeface="Roboto"/>
                <a:cs typeface="Roboto"/>
                <a:sym typeface="Roboto"/>
              </a:endParaRPr>
            </a:p>
          </p:txBody>
        </p:sp>
        <p:sp>
          <p:nvSpPr>
            <p:cNvPr id="177" name="Google Shape;177;p28"/>
            <p:cNvSpPr/>
            <p:nvPr/>
          </p:nvSpPr>
          <p:spPr>
            <a:xfrm rot="-5400000">
              <a:off x="2212828" y="1692353"/>
              <a:ext cx="670500" cy="2233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1579921" y="2611552"/>
              <a:ext cx="32913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Revise</a:t>
              </a:r>
              <a:endParaRPr sz="3000" b="1">
                <a:solidFill>
                  <a:srgbClr val="FFFFFF"/>
                </a:solidFill>
                <a:latin typeface="Roboto"/>
                <a:ea typeface="Roboto"/>
                <a:cs typeface="Roboto"/>
                <a:sym typeface="Roboto"/>
              </a:endParaRPr>
            </a:p>
          </p:txBody>
        </p:sp>
      </p:grpSp>
      <p:grpSp>
        <p:nvGrpSpPr>
          <p:cNvPr id="179" name="Google Shape;179;p28"/>
          <p:cNvGrpSpPr/>
          <p:nvPr/>
        </p:nvGrpSpPr>
        <p:grpSpPr>
          <a:xfrm>
            <a:off x="623425" y="3943013"/>
            <a:ext cx="7671872" cy="670512"/>
            <a:chOff x="1431328" y="2473842"/>
            <a:chExt cx="6566697" cy="670512"/>
          </a:xfrm>
        </p:grpSpPr>
        <p:sp>
          <p:nvSpPr>
            <p:cNvPr id="180" name="Google Shape;180;p28"/>
            <p:cNvSpPr/>
            <p:nvPr/>
          </p:nvSpPr>
          <p:spPr>
            <a:xfrm rot="-5400000">
              <a:off x="4644475" y="-209208"/>
              <a:ext cx="670500" cy="6036600"/>
            </a:xfrm>
            <a:prstGeom prst="roundRect">
              <a:avLst>
                <a:gd name="adj" fmla="val 50000"/>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txBox="1"/>
            <p:nvPr/>
          </p:nvSpPr>
          <p:spPr>
            <a:xfrm>
              <a:off x="4701935" y="2480603"/>
              <a:ext cx="3241200" cy="6570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3000" b="1">
                  <a:solidFill>
                    <a:srgbClr val="FFFFFF"/>
                  </a:solidFill>
                  <a:latin typeface="Roboto"/>
                  <a:ea typeface="Roboto"/>
                  <a:cs typeface="Roboto"/>
                  <a:sym typeface="Roboto"/>
                </a:rPr>
                <a:t>Share with others</a:t>
              </a:r>
              <a:endParaRPr sz="3000" b="1">
                <a:solidFill>
                  <a:srgbClr val="FFFFFF"/>
                </a:solidFill>
                <a:latin typeface="Roboto"/>
                <a:ea typeface="Roboto"/>
                <a:cs typeface="Roboto"/>
                <a:sym typeface="Roboto"/>
              </a:endParaRPr>
            </a:p>
          </p:txBody>
        </p:sp>
        <p:sp>
          <p:nvSpPr>
            <p:cNvPr id="182" name="Google Shape;182;p28"/>
            <p:cNvSpPr/>
            <p:nvPr/>
          </p:nvSpPr>
          <p:spPr>
            <a:xfrm rot="-5400000">
              <a:off x="2214178" y="1691003"/>
              <a:ext cx="670500" cy="22362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1590620" y="2611553"/>
              <a:ext cx="32805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Redistribute</a:t>
              </a:r>
              <a:endParaRPr sz="3000" b="1">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520550" y="346100"/>
            <a:ext cx="386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00417E"/>
                </a:solidFill>
              </a:rPr>
              <a:t>Traditional Textbook</a:t>
            </a:r>
            <a:r>
              <a:rPr lang="en" sz="3500" b="1"/>
              <a:t> </a:t>
            </a:r>
            <a:endParaRPr sz="3500" b="1"/>
          </a:p>
          <a:p>
            <a:pPr marL="0" lvl="0" indent="0" algn="l" rtl="0">
              <a:spcBef>
                <a:spcPts val="0"/>
              </a:spcBef>
              <a:spcAft>
                <a:spcPts val="0"/>
              </a:spcAft>
              <a:buNone/>
            </a:pPr>
            <a:endParaRPr/>
          </a:p>
        </p:txBody>
      </p:sp>
      <p:sp>
        <p:nvSpPr>
          <p:cNvPr id="189" name="Google Shape;189;p29"/>
          <p:cNvSpPr txBox="1">
            <a:spLocks noGrp="1"/>
          </p:cNvSpPr>
          <p:nvPr>
            <p:ph type="body" idx="1"/>
          </p:nvPr>
        </p:nvSpPr>
        <p:spPr>
          <a:xfrm>
            <a:off x="311700" y="1152475"/>
            <a:ext cx="3999900" cy="3835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Publishing company owns copyright and sells book for profit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Cannot copy, scan, or share without permission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One student = one copy</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Cannot change (revise or edit) material</a:t>
            </a:r>
            <a:endParaRPr sz="2400">
              <a:solidFill>
                <a:srgbClr val="000000"/>
              </a:solidFill>
            </a:endParaRPr>
          </a:p>
        </p:txBody>
      </p:sp>
      <p:sp>
        <p:nvSpPr>
          <p:cNvPr id="190" name="Google Shape;190;p29"/>
          <p:cNvSpPr txBox="1">
            <a:spLocks noGrp="1"/>
          </p:cNvSpPr>
          <p:nvPr>
            <p:ph type="body" idx="2"/>
          </p:nvPr>
        </p:nvSpPr>
        <p:spPr>
          <a:xfrm>
            <a:off x="4647750" y="1152475"/>
            <a:ext cx="41847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No one making a profit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Freely and instantly available online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Copy, scan, share, as much as needed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Edit, revise, modify (depending on the license)</a:t>
            </a:r>
            <a:endParaRPr sz="2400">
              <a:solidFill>
                <a:srgbClr val="000000"/>
              </a:solidFill>
            </a:endParaRPr>
          </a:p>
        </p:txBody>
      </p:sp>
      <p:sp>
        <p:nvSpPr>
          <p:cNvPr id="191" name="Google Shape;191;p29"/>
          <p:cNvSpPr txBox="1">
            <a:spLocks noGrp="1"/>
          </p:cNvSpPr>
          <p:nvPr>
            <p:ph type="title"/>
          </p:nvPr>
        </p:nvSpPr>
        <p:spPr>
          <a:xfrm>
            <a:off x="5030225" y="346100"/>
            <a:ext cx="341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rgbClr val="00417E"/>
                </a:solidFill>
              </a:rPr>
              <a:t>OER</a:t>
            </a:r>
            <a:r>
              <a:rPr lang="en" sz="3500" b="1">
                <a:solidFill>
                  <a:srgbClr val="00417E"/>
                </a:solidFill>
                <a:latin typeface="Economica"/>
                <a:ea typeface="Economica"/>
                <a:cs typeface="Economica"/>
                <a:sym typeface="Economica"/>
              </a:rPr>
              <a:t> </a:t>
            </a:r>
            <a:endParaRPr sz="3500" b="1">
              <a:solidFill>
                <a:srgbClr val="00417E"/>
              </a:solidFill>
              <a:latin typeface="Economica"/>
              <a:ea typeface="Economica"/>
              <a:cs typeface="Economica"/>
              <a:sym typeface="Economica"/>
            </a:endParaRPr>
          </a:p>
        </p:txBody>
      </p:sp>
      <p:cxnSp>
        <p:nvCxnSpPr>
          <p:cNvPr id="192" name="Google Shape;192;p29"/>
          <p:cNvCxnSpPr/>
          <p:nvPr/>
        </p:nvCxnSpPr>
        <p:spPr>
          <a:xfrm rot="10800000" flipH="1">
            <a:off x="520550" y="1065975"/>
            <a:ext cx="8192400" cy="12300"/>
          </a:xfrm>
          <a:prstGeom prst="straightConnector1">
            <a:avLst/>
          </a:prstGeom>
          <a:noFill/>
          <a:ln w="38100" cap="flat" cmpd="sng">
            <a:solidFill>
              <a:srgbClr val="D5000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9FB6-17FB-C049-885A-D45C4B3C92C4}"/>
              </a:ext>
            </a:extLst>
          </p:cNvPr>
          <p:cNvSpPr>
            <a:spLocks noGrp="1"/>
          </p:cNvSpPr>
          <p:nvPr>
            <p:ph type="title"/>
          </p:nvPr>
        </p:nvSpPr>
        <p:spPr/>
        <p:txBody>
          <a:bodyPr/>
          <a:lstStyle/>
          <a:p>
            <a:r>
              <a:rPr lang="en-US" dirty="0"/>
              <a:t>Participant Check-In #2</a:t>
            </a:r>
          </a:p>
        </p:txBody>
      </p:sp>
      <p:sp>
        <p:nvSpPr>
          <p:cNvPr id="3" name="Text Placeholder 2">
            <a:extLst>
              <a:ext uri="{FF2B5EF4-FFF2-40B4-BE49-F238E27FC236}">
                <a16:creationId xmlns:a16="http://schemas.microsoft.com/office/drawing/2014/main" id="{8A6D559E-CDB5-3046-9411-3DE252A9AD83}"/>
              </a:ext>
            </a:extLst>
          </p:cNvPr>
          <p:cNvSpPr>
            <a:spLocks noGrp="1"/>
          </p:cNvSpPr>
          <p:nvPr>
            <p:ph type="body" idx="1"/>
          </p:nvPr>
        </p:nvSpPr>
        <p:spPr/>
        <p:txBody>
          <a:bodyPr/>
          <a:lstStyle/>
          <a:p>
            <a:r>
              <a:rPr lang="en-US" sz="2800" dirty="0"/>
              <a:t>What courses do you teach and what texts/books do you typically assign?</a:t>
            </a:r>
          </a:p>
          <a:p>
            <a:r>
              <a:rPr lang="en-US" sz="2800" dirty="0"/>
              <a:t>Do you assign any OER materials? If so, please share.  </a:t>
            </a:r>
          </a:p>
        </p:txBody>
      </p:sp>
    </p:spTree>
    <p:extLst>
      <p:ext uri="{BB962C8B-B14F-4D97-AF65-F5344CB8AC3E}">
        <p14:creationId xmlns:p14="http://schemas.microsoft.com/office/powerpoint/2010/main" val="169373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9C40-1F74-224D-9511-9386A05A873A}"/>
              </a:ext>
            </a:extLst>
          </p:cNvPr>
          <p:cNvSpPr>
            <a:spLocks noGrp="1"/>
          </p:cNvSpPr>
          <p:nvPr>
            <p:ph type="title"/>
          </p:nvPr>
        </p:nvSpPr>
        <p:spPr/>
        <p:txBody>
          <a:bodyPr/>
          <a:lstStyle/>
          <a:p>
            <a:r>
              <a:rPr lang="en-US" dirty="0"/>
              <a:t>My OER Story</a:t>
            </a:r>
          </a:p>
        </p:txBody>
      </p:sp>
      <p:sp>
        <p:nvSpPr>
          <p:cNvPr id="3" name="Text Placeholder 2">
            <a:extLst>
              <a:ext uri="{FF2B5EF4-FFF2-40B4-BE49-F238E27FC236}">
                <a16:creationId xmlns:a16="http://schemas.microsoft.com/office/drawing/2014/main" id="{72FC91B5-17B0-DE48-95DE-B45DC1223E85}"/>
              </a:ext>
            </a:extLst>
          </p:cNvPr>
          <p:cNvSpPr>
            <a:spLocks noGrp="1"/>
          </p:cNvSpPr>
          <p:nvPr>
            <p:ph type="body" idx="1"/>
          </p:nvPr>
        </p:nvSpPr>
        <p:spPr/>
        <p:txBody>
          <a:bodyPr/>
          <a:lstStyle/>
          <a:p>
            <a:r>
              <a:rPr lang="en-US" dirty="0"/>
              <a:t>Dearth of Ethnic Studies materials </a:t>
            </a:r>
          </a:p>
          <a:p>
            <a:r>
              <a:rPr lang="en-US" dirty="0"/>
              <a:t>“Social Justice Studies”</a:t>
            </a:r>
          </a:p>
          <a:p>
            <a:pPr lvl="1"/>
            <a:r>
              <a:rPr lang="en-US" dirty="0"/>
              <a:t>Introduction to Social Justice Studies (C-ID SJS 110)</a:t>
            </a:r>
          </a:p>
          <a:p>
            <a:pPr lvl="1"/>
            <a:r>
              <a:rPr lang="en-US" dirty="0"/>
              <a:t>Introduction to Women’s Studies (C-ID SJS 120)</a:t>
            </a:r>
          </a:p>
          <a:p>
            <a:pPr lvl="1"/>
            <a:r>
              <a:rPr lang="en-US" dirty="0"/>
              <a:t>Introduction to LGBTQ+ Studies (C-ID SJS 130) </a:t>
            </a:r>
          </a:p>
          <a:p>
            <a:r>
              <a:rPr lang="en-US" dirty="0"/>
              <a:t>Not written by Ethnic Studies practitioners</a:t>
            </a:r>
          </a:p>
          <a:p>
            <a:r>
              <a:rPr lang="en-US" dirty="0"/>
              <a:t>Miscategorized </a:t>
            </a:r>
          </a:p>
          <a:p>
            <a:r>
              <a:rPr lang="en-US" dirty="0"/>
              <a:t>The work ahead… </a:t>
            </a:r>
          </a:p>
        </p:txBody>
      </p:sp>
    </p:spTree>
    <p:extLst>
      <p:ext uri="{BB962C8B-B14F-4D97-AF65-F5344CB8AC3E}">
        <p14:creationId xmlns:p14="http://schemas.microsoft.com/office/powerpoint/2010/main" val="51829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237325" y="210700"/>
            <a:ext cx="5856000" cy="70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a:solidFill>
                  <a:srgbClr val="00417E"/>
                </a:solidFill>
              </a:rPr>
              <a:t>Why Use OER, Especially Now?</a:t>
            </a:r>
            <a:endParaRPr sz="2800" b="1">
              <a:solidFill>
                <a:srgbClr val="00417E"/>
              </a:solidFill>
            </a:endParaRPr>
          </a:p>
        </p:txBody>
      </p:sp>
      <p:sp>
        <p:nvSpPr>
          <p:cNvPr id="198" name="Google Shape;198;p30"/>
          <p:cNvSpPr txBox="1">
            <a:spLocks noGrp="1"/>
          </p:cNvSpPr>
          <p:nvPr>
            <p:ph type="body" idx="1"/>
          </p:nvPr>
        </p:nvSpPr>
        <p:spPr>
          <a:xfrm>
            <a:off x="398450" y="980225"/>
            <a:ext cx="5210100" cy="40257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000000"/>
              </a:buClr>
              <a:buSzPts val="2500"/>
              <a:buChar char="●"/>
            </a:pPr>
            <a:r>
              <a:rPr lang="en" sz="2500" dirty="0">
                <a:solidFill>
                  <a:srgbClr val="000000"/>
                </a:solidFill>
              </a:rPr>
              <a:t>Free - students need extra financial help right now</a:t>
            </a:r>
            <a:endParaRPr sz="2500" dirty="0">
              <a:solidFill>
                <a:srgbClr val="000000"/>
              </a:solidFill>
            </a:endParaRPr>
          </a:p>
          <a:p>
            <a:pPr marL="457200" lvl="0" indent="-387350" algn="l" rtl="0">
              <a:spcBef>
                <a:spcPts val="0"/>
              </a:spcBef>
              <a:spcAft>
                <a:spcPts val="0"/>
              </a:spcAft>
              <a:buClr>
                <a:srgbClr val="000000"/>
              </a:buClr>
              <a:buSzPts val="2500"/>
              <a:buChar char="●"/>
            </a:pPr>
            <a:r>
              <a:rPr lang="en" sz="2500" dirty="0">
                <a:solidFill>
                  <a:srgbClr val="000000"/>
                </a:solidFill>
              </a:rPr>
              <a:t>Instant access - no waiting for books to arrive</a:t>
            </a:r>
            <a:endParaRPr sz="2500" dirty="0">
              <a:solidFill>
                <a:srgbClr val="000000"/>
              </a:solidFill>
            </a:endParaRPr>
          </a:p>
          <a:p>
            <a:pPr marL="457200" lvl="0" indent="-374650" algn="l" rtl="0">
              <a:spcBef>
                <a:spcPts val="0"/>
              </a:spcBef>
              <a:spcAft>
                <a:spcPts val="0"/>
              </a:spcAft>
              <a:buClr>
                <a:schemeClr val="dk1"/>
              </a:buClr>
              <a:buSzPts val="2300"/>
              <a:buChar char="●"/>
            </a:pPr>
            <a:r>
              <a:rPr lang="en" sz="2300" dirty="0">
                <a:solidFill>
                  <a:schemeClr val="dk1"/>
                </a:solidFill>
              </a:rPr>
              <a:t>Takes guessing game out of copyright and fair use</a:t>
            </a:r>
            <a:endParaRPr sz="2300" dirty="0">
              <a:solidFill>
                <a:schemeClr val="dk1"/>
              </a:solidFill>
            </a:endParaRPr>
          </a:p>
          <a:p>
            <a:pPr marL="457200" lvl="0" indent="-374650" algn="l" rtl="0">
              <a:spcBef>
                <a:spcPts val="0"/>
              </a:spcBef>
              <a:spcAft>
                <a:spcPts val="0"/>
              </a:spcAft>
              <a:buClr>
                <a:schemeClr val="dk1"/>
              </a:buClr>
              <a:buSzPts val="2300"/>
              <a:buChar char="●"/>
            </a:pPr>
            <a:r>
              <a:rPr lang="en" sz="2300" dirty="0">
                <a:solidFill>
                  <a:schemeClr val="dk1"/>
                </a:solidFill>
              </a:rPr>
              <a:t>Great for online classes - many can be integrated into Canvas</a:t>
            </a:r>
            <a:endParaRPr sz="2300" dirty="0">
              <a:solidFill>
                <a:schemeClr val="dk1"/>
              </a:solidFill>
            </a:endParaRPr>
          </a:p>
          <a:p>
            <a:pPr marL="457200" lvl="0" indent="-374650" algn="l" rtl="0">
              <a:spcBef>
                <a:spcPts val="0"/>
              </a:spcBef>
              <a:spcAft>
                <a:spcPts val="0"/>
              </a:spcAft>
              <a:buClr>
                <a:schemeClr val="dk1"/>
              </a:buClr>
              <a:buSzPts val="2300"/>
              <a:buChar char="●"/>
            </a:pPr>
            <a:r>
              <a:rPr lang="en" sz="2300" dirty="0">
                <a:solidFill>
                  <a:schemeClr val="dk1"/>
                </a:solidFill>
              </a:rPr>
              <a:t>Many have a print option</a:t>
            </a:r>
            <a:endParaRPr sz="2500" dirty="0">
              <a:solidFill>
                <a:srgbClr val="000000"/>
              </a:solidFill>
            </a:endParaRPr>
          </a:p>
          <a:p>
            <a:pPr marL="457200" lvl="0" indent="0" algn="l" rtl="0">
              <a:spcBef>
                <a:spcPts val="1600"/>
              </a:spcBef>
              <a:spcAft>
                <a:spcPts val="1600"/>
              </a:spcAft>
              <a:buNone/>
            </a:pPr>
            <a:endParaRPr sz="2300" dirty="0">
              <a:solidFill>
                <a:srgbClr val="000000"/>
              </a:solidFill>
            </a:endParaRPr>
          </a:p>
        </p:txBody>
      </p:sp>
      <p:pic>
        <p:nvPicPr>
          <p:cNvPr id="199" name="Google Shape;199;p30" title="Bookshelf"/>
          <p:cNvPicPr preferRelativeResize="0"/>
          <p:nvPr/>
        </p:nvPicPr>
        <p:blipFill rotWithShape="1">
          <a:blip r:embed="rId3">
            <a:alphaModFix/>
          </a:blip>
          <a:srcRect l="27382" r="37439"/>
          <a:stretch/>
        </p:blipFill>
        <p:spPr>
          <a:xfrm>
            <a:off x="5927350" y="0"/>
            <a:ext cx="3216648"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D228-E004-004F-A4F0-FE13BB1F861C}"/>
              </a:ext>
            </a:extLst>
          </p:cNvPr>
          <p:cNvSpPr>
            <a:spLocks noGrp="1"/>
          </p:cNvSpPr>
          <p:nvPr>
            <p:ph type="title"/>
          </p:nvPr>
        </p:nvSpPr>
        <p:spPr/>
        <p:txBody>
          <a:bodyPr/>
          <a:lstStyle/>
          <a:p>
            <a:r>
              <a:rPr lang="en-US" dirty="0"/>
              <a:t>ASCCC OERI Proposals for OER Funding</a:t>
            </a:r>
          </a:p>
        </p:txBody>
      </p:sp>
      <p:sp>
        <p:nvSpPr>
          <p:cNvPr id="3" name="Text Placeholder 2">
            <a:extLst>
              <a:ext uri="{FF2B5EF4-FFF2-40B4-BE49-F238E27FC236}">
                <a16:creationId xmlns:a16="http://schemas.microsoft.com/office/drawing/2014/main" id="{BC781C12-F66F-0A4F-BCEE-C51FA2BF172E}"/>
              </a:ext>
            </a:extLst>
          </p:cNvPr>
          <p:cNvSpPr>
            <a:spLocks noGrp="1"/>
          </p:cNvSpPr>
          <p:nvPr>
            <p:ph type="body" idx="1"/>
          </p:nvPr>
        </p:nvSpPr>
        <p:spPr/>
        <p:txBody>
          <a:bodyPr/>
          <a:lstStyle/>
          <a:p>
            <a:r>
              <a:rPr lang="en-US" dirty="0">
                <a:hlinkClick r:id="rId2"/>
              </a:rPr>
              <a:t>https://asccc-oeri.org/asccc-oeri-request-for-proposals-iii/</a:t>
            </a:r>
            <a:r>
              <a:rPr lang="en-US" dirty="0"/>
              <a:t> </a:t>
            </a:r>
          </a:p>
          <a:p>
            <a:r>
              <a:rPr lang="en-US" dirty="0"/>
              <a:t>All submissions are due on Monday, April 19, 2021, at 5:00 pm. </a:t>
            </a:r>
          </a:p>
          <a:p>
            <a:pPr marL="127000" indent="0">
              <a:buNone/>
            </a:pPr>
            <a:endParaRPr lang="en-US" dirty="0"/>
          </a:p>
        </p:txBody>
      </p:sp>
    </p:spTree>
    <p:extLst>
      <p:ext uri="{BB962C8B-B14F-4D97-AF65-F5344CB8AC3E}">
        <p14:creationId xmlns:p14="http://schemas.microsoft.com/office/powerpoint/2010/main" val="32987421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864</Words>
  <Application>Microsoft Macintosh PowerPoint</Application>
  <PresentationFormat>On-screen Show (16:9)</PresentationFormat>
  <Paragraphs>81</Paragraphs>
  <Slides>10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Economica</vt:lpstr>
      <vt:lpstr>Calibri</vt:lpstr>
      <vt:lpstr>Corbel</vt:lpstr>
      <vt:lpstr>Arial</vt:lpstr>
      <vt:lpstr>Roboto</vt:lpstr>
      <vt:lpstr>Simple Light</vt:lpstr>
      <vt:lpstr>Gallery</vt:lpstr>
      <vt:lpstr>OER &amp; Ethnic Studies /  Social Justice Studies</vt:lpstr>
      <vt:lpstr>Participant Check-In #1</vt:lpstr>
      <vt:lpstr>OER = Open Educational Resources</vt:lpstr>
      <vt:lpstr>The 5R Permissions of OER</vt:lpstr>
      <vt:lpstr>Traditional Textbook  </vt:lpstr>
      <vt:lpstr>Participant Check-In #2</vt:lpstr>
      <vt:lpstr>My OER Story</vt:lpstr>
      <vt:lpstr>Why Use OER, Especially Now?</vt:lpstr>
      <vt:lpstr>ASCCC OERI Proposals for OER Funding</vt:lpstr>
      <vt:lpstr>Creative Commons Licensing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&amp; Ethnic Studies /  Social Justice Studies</dc:title>
  <cp:lastModifiedBy>Amber Gonzalez</cp:lastModifiedBy>
  <cp:revision>38</cp:revision>
  <dcterms:modified xsi:type="dcterms:W3CDTF">2021-04-02T17:29:09Z</dcterms:modified>
</cp:coreProperties>
</file>