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Economica" panose="020B0604020202020204" charset="0"/>
      <p:regular r:id="rId17"/>
      <p:bold r:id="rId18"/>
      <p:italic r:id="rId19"/>
      <p:boldItalic r:id="rId20"/>
    </p:embeddedFont>
    <p:embeddedFont>
      <p:font typeface="Lato" panose="020B0604020202020204" charset="0"/>
      <p:regular r:id="rId21"/>
      <p:bold r:id="rId22"/>
      <p:italic r:id="rId23"/>
      <p:boldItalic r:id="rId24"/>
    </p:embeddedFont>
    <p:embeddedFont>
      <p:font typeface="Roboto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gsUg8RW3agesg0jlxxDshL1go56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08" name="Google Shape;2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4"/>
          <p:cNvSpPr/>
          <p:nvPr/>
        </p:nvSpPr>
        <p:spPr>
          <a:xfrm>
            <a:off x="0" y="1527141"/>
            <a:ext cx="12192000" cy="3658000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2417781" y="3233396"/>
            <a:ext cx="8637200" cy="17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2417780" y="5190324"/>
            <a:ext cx="8637200" cy="9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133" b="0" cap="none">
                <a:solidFill>
                  <a:schemeClr val="dk2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8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cxnSp>
        <p:nvCxnSpPr>
          <p:cNvPr id="18" name="Google Shape;18;p14"/>
          <p:cNvCxnSpPr/>
          <p:nvPr/>
        </p:nvCxnSpPr>
        <p:spPr>
          <a:xfrm>
            <a:off x="0" y="5187659"/>
            <a:ext cx="121920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9" name="Google Shape;1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60236" y="585229"/>
            <a:ext cx="4360184" cy="1350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ide Header with picture" type="picTx">
  <p:cSld name="PICTURE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1"/>
          <p:cNvSpPr/>
          <p:nvPr/>
        </p:nvSpPr>
        <p:spPr>
          <a:xfrm>
            <a:off x="-1" y="798973"/>
            <a:ext cx="6974800" cy="2326800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1" name="Google Shape;81;p41"/>
          <p:cNvCxnSpPr/>
          <p:nvPr/>
        </p:nvCxnSpPr>
        <p:spPr>
          <a:xfrm rot="10800000" flipH="1">
            <a:off x="1" y="3116593"/>
            <a:ext cx="6967600" cy="920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2" name="Google Shape;82;p41"/>
          <p:cNvSpPr txBox="1">
            <a:spLocks noGrp="1"/>
          </p:cNvSpPr>
          <p:nvPr>
            <p:ph type="title"/>
          </p:nvPr>
        </p:nvSpPr>
        <p:spPr>
          <a:xfrm>
            <a:off x="1451207" y="1129513"/>
            <a:ext cx="5532400" cy="18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3466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1"/>
          <p:cNvSpPr>
            <a:spLocks noGrp="1"/>
          </p:cNvSpPr>
          <p:nvPr>
            <p:ph type="pic" idx="2"/>
          </p:nvPr>
        </p:nvSpPr>
        <p:spPr>
          <a:xfrm>
            <a:off x="7265740" y="797577"/>
            <a:ext cx="3789200" cy="5248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41"/>
          <p:cNvSpPr txBox="1">
            <a:spLocks noGrp="1"/>
          </p:cNvSpPr>
          <p:nvPr>
            <p:ph type="body" idx="1"/>
          </p:nvPr>
        </p:nvSpPr>
        <p:spPr>
          <a:xfrm>
            <a:off x="1450331" y="3145993"/>
            <a:ext cx="5524400" cy="29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/>
            </a:lvl9pPr>
          </a:lstStyle>
          <a:p>
            <a:endParaRPr/>
          </a:p>
        </p:txBody>
      </p:sp>
      <p:sp>
        <p:nvSpPr>
          <p:cNvPr id="85" name="Google Shape;85;p41"/>
          <p:cNvSpPr txBox="1">
            <a:spLocks noGrp="1"/>
          </p:cNvSpPr>
          <p:nvPr>
            <p:ph type="sldNum" idx="12"/>
          </p:nvPr>
        </p:nvSpPr>
        <p:spPr>
          <a:xfrm>
            <a:off x="1451581" y="6211951"/>
            <a:ext cx="681600" cy="3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" name="Google Shape;86;p41"/>
          <p:cNvSpPr txBox="1">
            <a:spLocks noGrp="1"/>
          </p:cNvSpPr>
          <p:nvPr>
            <p:ph type="dt" idx="10"/>
          </p:nvPr>
        </p:nvSpPr>
        <p:spPr>
          <a:xfrm>
            <a:off x="9987283" y="6213011"/>
            <a:ext cx="1067600" cy="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8891AA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2 columns">
  <p:cSld name="Title with 2 colum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Google Shape;88;p42"/>
          <p:cNvCxnSpPr/>
          <p:nvPr/>
        </p:nvCxnSpPr>
        <p:spPr>
          <a:xfrm>
            <a:off x="1447333" y="1847088"/>
            <a:ext cx="96076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9" name="Google Shape;89;p42"/>
          <p:cNvSpPr txBox="1">
            <a:spLocks noGrp="1"/>
          </p:cNvSpPr>
          <p:nvPr>
            <p:ph type="body" idx="1"/>
          </p:nvPr>
        </p:nvSpPr>
        <p:spPr>
          <a:xfrm>
            <a:off x="1447331" y="2010877"/>
            <a:ext cx="4348000" cy="40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42"/>
          <p:cNvSpPr txBox="1">
            <a:spLocks noGrp="1"/>
          </p:cNvSpPr>
          <p:nvPr>
            <p:ph type="body" idx="2"/>
          </p:nvPr>
        </p:nvSpPr>
        <p:spPr>
          <a:xfrm>
            <a:off x="6413771" y="2017341"/>
            <a:ext cx="4645200" cy="40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42"/>
          <p:cNvSpPr txBox="1">
            <a:spLocks noGrp="1"/>
          </p:cNvSpPr>
          <p:nvPr>
            <p:ph type="dt" idx="10"/>
          </p:nvPr>
        </p:nvSpPr>
        <p:spPr>
          <a:xfrm>
            <a:off x="9987283" y="6213011"/>
            <a:ext cx="1067600" cy="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8891AA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2"/>
          <p:cNvSpPr txBox="1">
            <a:spLocks noGrp="1"/>
          </p:cNvSpPr>
          <p:nvPr>
            <p:ph type="sldNum" idx="12"/>
          </p:nvPr>
        </p:nvSpPr>
        <p:spPr>
          <a:xfrm>
            <a:off x="1451581" y="6211951"/>
            <a:ext cx="681600" cy="3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Google Shape;93;p42"/>
          <p:cNvSpPr txBox="1">
            <a:spLocks noGrp="1"/>
          </p:cNvSpPr>
          <p:nvPr>
            <p:ph type="title"/>
          </p:nvPr>
        </p:nvSpPr>
        <p:spPr>
          <a:xfrm>
            <a:off x="1451581" y="804520"/>
            <a:ext cx="9603200" cy="8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3466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Comparison">
  <p:cSld name="Title with Comparis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43"/>
          <p:cNvCxnSpPr/>
          <p:nvPr/>
        </p:nvCxnSpPr>
        <p:spPr>
          <a:xfrm>
            <a:off x="1447193" y="1847088"/>
            <a:ext cx="96076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6" name="Google Shape;96;p43"/>
          <p:cNvSpPr txBox="1">
            <a:spLocks noGrp="1"/>
          </p:cNvSpPr>
          <p:nvPr>
            <p:ph type="body" idx="1"/>
          </p:nvPr>
        </p:nvSpPr>
        <p:spPr>
          <a:xfrm>
            <a:off x="1447191" y="2019552"/>
            <a:ext cx="4645200" cy="8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240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97" name="Google Shape;97;p43"/>
          <p:cNvSpPr txBox="1">
            <a:spLocks noGrp="1"/>
          </p:cNvSpPr>
          <p:nvPr>
            <p:ph type="body" idx="2"/>
          </p:nvPr>
        </p:nvSpPr>
        <p:spPr>
          <a:xfrm>
            <a:off x="1447191" y="2824272"/>
            <a:ext cx="4645200" cy="32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43"/>
          <p:cNvSpPr txBox="1">
            <a:spLocks noGrp="1"/>
          </p:cNvSpPr>
          <p:nvPr>
            <p:ph type="body" idx="3"/>
          </p:nvPr>
        </p:nvSpPr>
        <p:spPr>
          <a:xfrm>
            <a:off x="6412363" y="2023007"/>
            <a:ext cx="4645200" cy="8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240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99" name="Google Shape;99;p43"/>
          <p:cNvSpPr txBox="1">
            <a:spLocks noGrp="1"/>
          </p:cNvSpPr>
          <p:nvPr>
            <p:ph type="body" idx="4"/>
          </p:nvPr>
        </p:nvSpPr>
        <p:spPr>
          <a:xfrm>
            <a:off x="6412363" y="2821493"/>
            <a:ext cx="4645200" cy="32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43"/>
          <p:cNvSpPr txBox="1">
            <a:spLocks noGrp="1"/>
          </p:cNvSpPr>
          <p:nvPr>
            <p:ph type="dt" idx="10"/>
          </p:nvPr>
        </p:nvSpPr>
        <p:spPr>
          <a:xfrm>
            <a:off x="9987283" y="6213011"/>
            <a:ext cx="1067600" cy="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8891AA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43"/>
          <p:cNvSpPr txBox="1">
            <a:spLocks noGrp="1"/>
          </p:cNvSpPr>
          <p:nvPr>
            <p:ph type="sldNum" idx="12"/>
          </p:nvPr>
        </p:nvSpPr>
        <p:spPr>
          <a:xfrm>
            <a:off x="1451581" y="6211951"/>
            <a:ext cx="681600" cy="3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2" name="Google Shape;102;p43"/>
          <p:cNvSpPr txBox="1">
            <a:spLocks noGrp="1"/>
          </p:cNvSpPr>
          <p:nvPr>
            <p:ph type="title"/>
          </p:nvPr>
        </p:nvSpPr>
        <p:spPr>
          <a:xfrm>
            <a:off x="1451581" y="804520"/>
            <a:ext cx="9603200" cy="8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3466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sldNum" idx="12"/>
          </p:nvPr>
        </p:nvSpPr>
        <p:spPr>
          <a:xfrm>
            <a:off x="10953946" y="6176963"/>
            <a:ext cx="399854" cy="463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sldNum" idx="12"/>
          </p:nvPr>
        </p:nvSpPr>
        <p:spPr>
          <a:xfrm>
            <a:off x="11067067" y="6261088"/>
            <a:ext cx="393720" cy="38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867"/>
            </a:lvl1pPr>
            <a:lvl2pPr marL="914400" lvl="1" indent="-3048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2pPr>
            <a:lvl3pPr marL="1371600" lvl="2" indent="-3048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/>
            </a:lvl3pPr>
            <a:lvl4pPr marL="1828800" lvl="3" indent="-3048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/>
            </a:lvl4pPr>
            <a:lvl5pPr marL="2286000" lvl="4" indent="-3048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5pPr>
            <a:lvl6pPr marL="2743200" lvl="5" indent="-3048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/>
            </a:lvl6pPr>
            <a:lvl7pPr marL="3200400" lvl="6" indent="-3048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/>
            </a:lvl7pPr>
            <a:lvl8pPr marL="3657600" lvl="7" indent="-3048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8pPr>
            <a:lvl9pPr marL="4114800" lvl="8" indent="-304800" algn="l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867"/>
            </a:lvl1pPr>
            <a:lvl2pPr marL="914400" lvl="1" indent="-3048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2pPr>
            <a:lvl3pPr marL="1371600" lvl="2" indent="-3048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/>
            </a:lvl3pPr>
            <a:lvl4pPr marL="1828800" lvl="3" indent="-3048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/>
            </a:lvl4pPr>
            <a:lvl5pPr marL="2286000" lvl="4" indent="-3048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5pPr>
            <a:lvl6pPr marL="2743200" lvl="5" indent="-3048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/>
            </a:lvl6pPr>
            <a:lvl7pPr marL="3200400" lvl="6" indent="-3048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/>
            </a:lvl7pPr>
            <a:lvl8pPr marL="3657600" lvl="7" indent="-3048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8pPr>
            <a:lvl9pPr marL="4114800" lvl="8" indent="-304800" algn="l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/>
            </a:lvl1pPr>
            <a:lvl2pPr marL="914400" lvl="1" indent="-3048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2pPr>
            <a:lvl3pPr marL="1371600" lvl="2" indent="-3048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/>
            </a:lvl3pPr>
            <a:lvl4pPr marL="1828800" lvl="3" indent="-3048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/>
            </a:lvl4pPr>
            <a:lvl5pPr marL="2286000" lvl="4" indent="-3048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5pPr>
            <a:lvl6pPr marL="2743200" lvl="5" indent="-3048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/>
            </a:lvl6pPr>
            <a:lvl7pPr marL="3200400" lvl="6" indent="-3048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/>
            </a:lvl7pPr>
            <a:lvl8pPr marL="3657600" lvl="7" indent="-3048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8pPr>
            <a:lvl9pPr marL="4114800" lvl="8" indent="-304800" algn="l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sldNum" idx="12"/>
          </p:nvPr>
        </p:nvSpPr>
        <p:spPr>
          <a:xfrm>
            <a:off x="11067067" y="6261088"/>
            <a:ext cx="393720" cy="38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sldNum" idx="12"/>
          </p:nvPr>
        </p:nvSpPr>
        <p:spPr>
          <a:xfrm>
            <a:off x="11067067" y="6261088"/>
            <a:ext cx="393720" cy="38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sldNum" idx="12"/>
          </p:nvPr>
        </p:nvSpPr>
        <p:spPr>
          <a:xfrm>
            <a:off x="11067067" y="6261088"/>
            <a:ext cx="393720" cy="38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photo">
  <p:cSld name="Title Slide with photo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3"/>
          <p:cNvSpPr/>
          <p:nvPr/>
        </p:nvSpPr>
        <p:spPr>
          <a:xfrm>
            <a:off x="0" y="1521693"/>
            <a:ext cx="12192000" cy="3661600"/>
          </a:xfrm>
          <a:prstGeom prst="rect">
            <a:avLst/>
          </a:prstGeom>
          <a:solidFill>
            <a:schemeClr val="dk1">
              <a:alpha val="69411"/>
            </a:schemeClr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33"/>
          <p:cNvSpPr>
            <a:spLocks noGrp="1"/>
          </p:cNvSpPr>
          <p:nvPr>
            <p:ph type="pic" idx="2"/>
          </p:nvPr>
        </p:nvSpPr>
        <p:spPr>
          <a:xfrm>
            <a:off x="0" y="1521693"/>
            <a:ext cx="12192000" cy="36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2133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sz="140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120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3"/>
          <p:cNvSpPr txBox="1">
            <a:spLocks noGrp="1"/>
          </p:cNvSpPr>
          <p:nvPr>
            <p:ph type="ctrTitle"/>
          </p:nvPr>
        </p:nvSpPr>
        <p:spPr>
          <a:xfrm>
            <a:off x="2417781" y="3464560"/>
            <a:ext cx="8637200" cy="15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3"/>
          <p:cNvSpPr txBox="1">
            <a:spLocks noGrp="1"/>
          </p:cNvSpPr>
          <p:nvPr>
            <p:ph type="subTitle" idx="1"/>
          </p:nvPr>
        </p:nvSpPr>
        <p:spPr>
          <a:xfrm>
            <a:off x="2417780" y="5189604"/>
            <a:ext cx="8637200" cy="9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133" b="0" cap="none">
                <a:solidFill>
                  <a:schemeClr val="dk2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8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cxnSp>
        <p:nvCxnSpPr>
          <p:cNvPr id="25" name="Google Shape;25;p33"/>
          <p:cNvCxnSpPr/>
          <p:nvPr/>
        </p:nvCxnSpPr>
        <p:spPr>
          <a:xfrm>
            <a:off x="0" y="5187659"/>
            <a:ext cx="121920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6" name="Google Shape;26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60236" y="585229"/>
            <a:ext cx="4360184" cy="1350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sldNum" idx="12"/>
          </p:nvPr>
        </p:nvSpPr>
        <p:spPr>
          <a:xfrm>
            <a:off x="11067067" y="6261088"/>
            <a:ext cx="393720" cy="38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sldNum" idx="12"/>
          </p:nvPr>
        </p:nvSpPr>
        <p:spPr>
          <a:xfrm>
            <a:off x="11067067" y="6261088"/>
            <a:ext cx="393720" cy="38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3" name="Google Shape;153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4" name="Google Shape;154;p25"/>
          <p:cNvSpPr txBox="1">
            <a:spLocks noGrp="1"/>
          </p:cNvSpPr>
          <p:nvPr>
            <p:ph type="sldNum" idx="12"/>
          </p:nvPr>
        </p:nvSpPr>
        <p:spPr>
          <a:xfrm>
            <a:off x="11067067" y="6261088"/>
            <a:ext cx="393720" cy="38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9" name="Google Shape;159;p26"/>
          <p:cNvSpPr txBox="1">
            <a:spLocks noGrp="1"/>
          </p:cNvSpPr>
          <p:nvPr>
            <p:ph type="sldNum" idx="12"/>
          </p:nvPr>
        </p:nvSpPr>
        <p:spPr>
          <a:xfrm>
            <a:off x="11067067" y="6261088"/>
            <a:ext cx="393720" cy="38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27"/>
          <p:cNvSpPr txBox="1">
            <a:spLocks noGrp="1"/>
          </p:cNvSpPr>
          <p:nvPr>
            <p:ph type="sldNum" idx="12"/>
          </p:nvPr>
        </p:nvSpPr>
        <p:spPr>
          <a:xfrm>
            <a:off x="11067067" y="6261088"/>
            <a:ext cx="393720" cy="38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28"/>
          <p:cNvSpPr txBox="1">
            <a:spLocks noGrp="1"/>
          </p:cNvSpPr>
          <p:nvPr>
            <p:ph type="sldNum" idx="12"/>
          </p:nvPr>
        </p:nvSpPr>
        <p:spPr>
          <a:xfrm>
            <a:off x="11067067" y="6261088"/>
            <a:ext cx="393720" cy="38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charteo.com / Design 1">
  <p:cSld name="Title - charteo.com / Design 1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>
            <a:spLocks noGrp="1"/>
          </p:cNvSpPr>
          <p:nvPr>
            <p:ph type="sldNum" idx="12"/>
          </p:nvPr>
        </p:nvSpPr>
        <p:spPr>
          <a:xfrm>
            <a:off x="11245755" y="6173788"/>
            <a:ext cx="5155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- charteo.com / Design 1">
  <p:cSld name="1_Title - charteo.com / Design 1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>
            <a:spLocks noGrp="1"/>
          </p:cNvSpPr>
          <p:nvPr>
            <p:ph type="sldNum" idx="12"/>
          </p:nvPr>
        </p:nvSpPr>
        <p:spPr>
          <a:xfrm>
            <a:off x="11245755" y="6173788"/>
            <a:ext cx="5155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>
  <p:cSld name="Nur Titel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/>
          <p:nvPr/>
        </p:nvSpPr>
        <p:spPr>
          <a:xfrm>
            <a:off x="1" y="2126512"/>
            <a:ext cx="12192000" cy="4731488"/>
          </a:xfrm>
          <a:prstGeom prst="rect">
            <a:avLst/>
          </a:prstGeom>
          <a:gradFill>
            <a:gsLst>
              <a:gs pos="0">
                <a:srgbClr val="000000">
                  <a:alpha val="14901"/>
                </a:srgbClr>
              </a:gs>
              <a:gs pos="100000">
                <a:schemeClr val="lt1"/>
              </a:gs>
            </a:gsLst>
            <a:lin ang="16200000" scaled="0"/>
          </a:gradFill>
          <a:ln>
            <a:noFill/>
          </a:ln>
        </p:spPr>
        <p:txBody>
          <a:bodyPr spcFirstLastPara="1" wrap="square" lIns="108000" tIns="108000" rIns="144000" bIns="72000" anchor="t" anchorCtr="0">
            <a:noAutofit/>
          </a:bodyPr>
          <a:lstStyle/>
          <a:p>
            <a:pPr marL="190500" marR="0" lvl="0" indent="-76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800"/>
              <a:buFont typeface="Noto Sans Symbols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31"/>
          <p:cNvSpPr txBox="1">
            <a:spLocks noGrp="1"/>
          </p:cNvSpPr>
          <p:nvPr>
            <p:ph type="title"/>
          </p:nvPr>
        </p:nvSpPr>
        <p:spPr>
          <a:xfrm>
            <a:off x="431800" y="238540"/>
            <a:ext cx="11329456" cy="61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Google Shape;178;p3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Google Shape;179;p31"/>
          <p:cNvSpPr txBox="1">
            <a:spLocks noGrp="1"/>
          </p:cNvSpPr>
          <p:nvPr>
            <p:ph type="sldNum" idx="12"/>
          </p:nvPr>
        </p:nvSpPr>
        <p:spPr>
          <a:xfrm>
            <a:off x="11067067" y="6261088"/>
            <a:ext cx="393720" cy="38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0" name="Google Shape;180;p31"/>
          <p:cNvSpPr txBox="1">
            <a:spLocks noGrp="1"/>
          </p:cNvSpPr>
          <p:nvPr>
            <p:ph type="body" idx="1"/>
          </p:nvPr>
        </p:nvSpPr>
        <p:spPr>
          <a:xfrm>
            <a:off x="431800" y="854994"/>
            <a:ext cx="11328400" cy="336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>
  <p:cSld name="Leer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32"/>
          <p:cNvGrpSpPr/>
          <p:nvPr/>
        </p:nvGrpSpPr>
        <p:grpSpPr>
          <a:xfrm>
            <a:off x="335360" y="244889"/>
            <a:ext cx="11514853" cy="6368222"/>
            <a:chOff x="251520" y="244889"/>
            <a:chExt cx="8636140" cy="6368222"/>
          </a:xfrm>
        </p:grpSpPr>
        <p:sp>
          <p:nvSpPr>
            <p:cNvPr id="183" name="Google Shape;183;p32"/>
            <p:cNvSpPr/>
            <p:nvPr/>
          </p:nvSpPr>
          <p:spPr>
            <a:xfrm rot="5400000">
              <a:off x="4497934" y="2294464"/>
              <a:ext cx="142162" cy="8495132"/>
            </a:xfrm>
            <a:prstGeom prst="ellipse">
              <a:avLst/>
            </a:prstGeom>
            <a:gradFill>
              <a:gsLst>
                <a:gs pos="0">
                  <a:srgbClr val="000000">
                    <a:alpha val="29803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32"/>
            <p:cNvSpPr/>
            <p:nvPr/>
          </p:nvSpPr>
          <p:spPr>
            <a:xfrm rot="5400000">
              <a:off x="4497934" y="-3931596"/>
              <a:ext cx="142162" cy="8495132"/>
            </a:xfrm>
            <a:prstGeom prst="ellipse">
              <a:avLst/>
            </a:prstGeom>
            <a:gradFill>
              <a:gsLst>
                <a:gs pos="0">
                  <a:srgbClr val="000000">
                    <a:alpha val="29803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32"/>
            <p:cNvSpPr/>
            <p:nvPr/>
          </p:nvSpPr>
          <p:spPr>
            <a:xfrm>
              <a:off x="8745499" y="315969"/>
              <a:ext cx="142161" cy="6226056"/>
            </a:xfrm>
            <a:prstGeom prst="ellipse">
              <a:avLst/>
            </a:prstGeom>
            <a:gradFill>
              <a:gsLst>
                <a:gs pos="0">
                  <a:srgbClr val="000000">
                    <a:alpha val="29803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32"/>
            <p:cNvSpPr/>
            <p:nvPr/>
          </p:nvSpPr>
          <p:spPr>
            <a:xfrm>
              <a:off x="251520" y="315973"/>
              <a:ext cx="142161" cy="6226056"/>
            </a:xfrm>
            <a:prstGeom prst="ellipse">
              <a:avLst/>
            </a:prstGeom>
            <a:gradFill>
              <a:gsLst>
                <a:gs pos="0">
                  <a:srgbClr val="000000">
                    <a:alpha val="29803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32"/>
            <p:cNvSpPr/>
            <p:nvPr/>
          </p:nvSpPr>
          <p:spPr>
            <a:xfrm>
              <a:off x="321450" y="315970"/>
              <a:ext cx="8496300" cy="6226059"/>
            </a:xfrm>
            <a:prstGeom prst="rect">
              <a:avLst/>
            </a:prstGeom>
            <a:gradFill>
              <a:gsLst>
                <a:gs pos="0">
                  <a:srgbClr val="E6E6E6"/>
                </a:gs>
                <a:gs pos="50000">
                  <a:srgbClr val="FFFFFF"/>
                </a:gs>
                <a:gs pos="100000">
                  <a:srgbClr val="F8F8F8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8" name="Google Shape;188;p3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Google Shape;189;p3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0" name="Google Shape;190;p32"/>
          <p:cNvSpPr txBox="1">
            <a:spLocks noGrp="1"/>
          </p:cNvSpPr>
          <p:nvPr>
            <p:ph type="sldNum" idx="12"/>
          </p:nvPr>
        </p:nvSpPr>
        <p:spPr>
          <a:xfrm>
            <a:off x="8916457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4"/>
          <p:cNvSpPr txBox="1">
            <a:spLocks noGrp="1"/>
          </p:cNvSpPr>
          <p:nvPr>
            <p:ph type="title"/>
          </p:nvPr>
        </p:nvSpPr>
        <p:spPr>
          <a:xfrm>
            <a:off x="1451581" y="508957"/>
            <a:ext cx="9603200" cy="8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3466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4"/>
          <p:cNvSpPr txBox="1">
            <a:spLocks noGrp="1"/>
          </p:cNvSpPr>
          <p:nvPr>
            <p:ph type="body" idx="1"/>
          </p:nvPr>
        </p:nvSpPr>
        <p:spPr>
          <a:xfrm>
            <a:off x="1451581" y="1775799"/>
            <a:ext cx="9603200" cy="4279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4"/>
          <p:cNvSpPr txBox="1">
            <a:spLocks noGrp="1"/>
          </p:cNvSpPr>
          <p:nvPr>
            <p:ph type="dt" idx="10"/>
          </p:nvPr>
        </p:nvSpPr>
        <p:spPr>
          <a:xfrm>
            <a:off x="9987283" y="6213011"/>
            <a:ext cx="1067600" cy="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8891AA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sldNum" idx="12"/>
          </p:nvPr>
        </p:nvSpPr>
        <p:spPr>
          <a:xfrm>
            <a:off x="1451581" y="6211951"/>
            <a:ext cx="681600" cy="3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2" name="Google Shape;32;p34"/>
          <p:cNvCxnSpPr/>
          <p:nvPr/>
        </p:nvCxnSpPr>
        <p:spPr>
          <a:xfrm>
            <a:off x="1451581" y="1591577"/>
            <a:ext cx="96032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5"/>
          <p:cNvSpPr/>
          <p:nvPr/>
        </p:nvSpPr>
        <p:spPr>
          <a:xfrm>
            <a:off x="1197207" y="0"/>
            <a:ext cx="9120000" cy="3803600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" name="Google Shape;35;p35"/>
          <p:cNvCxnSpPr/>
          <p:nvPr/>
        </p:nvCxnSpPr>
        <p:spPr>
          <a:xfrm>
            <a:off x="1189523" y="3816299"/>
            <a:ext cx="91276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35"/>
          <p:cNvSpPr txBox="1">
            <a:spLocks noGrp="1"/>
          </p:cNvSpPr>
          <p:nvPr>
            <p:ph type="title"/>
          </p:nvPr>
        </p:nvSpPr>
        <p:spPr>
          <a:xfrm>
            <a:off x="1454240" y="2168168"/>
            <a:ext cx="8643200" cy="1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4267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5"/>
          <p:cNvSpPr txBox="1">
            <a:spLocks noGrp="1"/>
          </p:cNvSpPr>
          <p:nvPr>
            <p:ph type="body" idx="1"/>
          </p:nvPr>
        </p:nvSpPr>
        <p:spPr>
          <a:xfrm>
            <a:off x="1454240" y="3806199"/>
            <a:ext cx="8630400" cy="10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800">
                <a:solidFill>
                  <a:srgbClr val="8891AA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800">
                <a:solidFill>
                  <a:srgbClr val="8891AA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91AA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91AA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91AA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91AA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91AA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91AA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35"/>
          <p:cNvSpPr txBox="1">
            <a:spLocks noGrp="1"/>
          </p:cNvSpPr>
          <p:nvPr>
            <p:ph type="dt" idx="10"/>
          </p:nvPr>
        </p:nvSpPr>
        <p:spPr>
          <a:xfrm>
            <a:off x="9987283" y="6213011"/>
            <a:ext cx="1067600" cy="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8891AA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5"/>
          <p:cNvSpPr txBox="1">
            <a:spLocks noGrp="1"/>
          </p:cNvSpPr>
          <p:nvPr>
            <p:ph type="sldNum" idx="12"/>
          </p:nvPr>
        </p:nvSpPr>
        <p:spPr>
          <a:xfrm>
            <a:off x="1451581" y="6211951"/>
            <a:ext cx="681600" cy="3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with content">
  <p:cSld name="Section Header with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6"/>
          <p:cNvSpPr/>
          <p:nvPr/>
        </p:nvSpPr>
        <p:spPr>
          <a:xfrm>
            <a:off x="1189523" y="-21176"/>
            <a:ext cx="10141200" cy="1878800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" name="Google Shape;42;p36"/>
          <p:cNvCxnSpPr/>
          <p:nvPr/>
        </p:nvCxnSpPr>
        <p:spPr>
          <a:xfrm>
            <a:off x="1189523" y="1859611"/>
            <a:ext cx="101412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36"/>
          <p:cNvSpPr txBox="1">
            <a:spLocks noGrp="1"/>
          </p:cNvSpPr>
          <p:nvPr>
            <p:ph type="title"/>
          </p:nvPr>
        </p:nvSpPr>
        <p:spPr>
          <a:xfrm>
            <a:off x="1451581" y="808303"/>
            <a:ext cx="9603200" cy="8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4267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6"/>
          <p:cNvSpPr txBox="1">
            <a:spLocks noGrp="1"/>
          </p:cNvSpPr>
          <p:nvPr>
            <p:ph type="body" idx="1"/>
          </p:nvPr>
        </p:nvSpPr>
        <p:spPr>
          <a:xfrm>
            <a:off x="1451581" y="2015735"/>
            <a:ext cx="9603200" cy="40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6"/>
          <p:cNvSpPr txBox="1">
            <a:spLocks noGrp="1"/>
          </p:cNvSpPr>
          <p:nvPr>
            <p:ph type="dt" idx="10"/>
          </p:nvPr>
        </p:nvSpPr>
        <p:spPr>
          <a:xfrm>
            <a:off x="9987283" y="6213011"/>
            <a:ext cx="1067600" cy="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8891AA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6"/>
          <p:cNvSpPr txBox="1">
            <a:spLocks noGrp="1"/>
          </p:cNvSpPr>
          <p:nvPr>
            <p:ph type="sldNum" idx="12"/>
          </p:nvPr>
        </p:nvSpPr>
        <p:spPr>
          <a:xfrm>
            <a:off x="1451581" y="6211951"/>
            <a:ext cx="681600" cy="3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with 2 columns" type="twoObj">
  <p:cSld name="TWO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7"/>
          <p:cNvSpPr/>
          <p:nvPr/>
        </p:nvSpPr>
        <p:spPr>
          <a:xfrm>
            <a:off x="1197207" y="0"/>
            <a:ext cx="10077200" cy="1847200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" name="Google Shape;49;p37"/>
          <p:cNvCxnSpPr/>
          <p:nvPr/>
        </p:nvCxnSpPr>
        <p:spPr>
          <a:xfrm rot="10800000" flipH="1">
            <a:off x="1189523" y="1847212"/>
            <a:ext cx="10084800" cy="1240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" name="Google Shape;50;p37"/>
          <p:cNvSpPr txBox="1">
            <a:spLocks noGrp="1"/>
          </p:cNvSpPr>
          <p:nvPr>
            <p:ph type="title"/>
          </p:nvPr>
        </p:nvSpPr>
        <p:spPr>
          <a:xfrm>
            <a:off x="1449217" y="804889"/>
            <a:ext cx="9605600" cy="9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4267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7"/>
          <p:cNvSpPr txBox="1">
            <a:spLocks noGrp="1"/>
          </p:cNvSpPr>
          <p:nvPr>
            <p:ph type="body" idx="1"/>
          </p:nvPr>
        </p:nvSpPr>
        <p:spPr>
          <a:xfrm>
            <a:off x="1447331" y="2010877"/>
            <a:ext cx="4645200" cy="4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37"/>
          <p:cNvSpPr txBox="1">
            <a:spLocks noGrp="1"/>
          </p:cNvSpPr>
          <p:nvPr>
            <p:ph type="body" idx="2"/>
          </p:nvPr>
        </p:nvSpPr>
        <p:spPr>
          <a:xfrm>
            <a:off x="6413771" y="2017345"/>
            <a:ext cx="4645200" cy="40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37"/>
          <p:cNvSpPr txBox="1">
            <a:spLocks noGrp="1"/>
          </p:cNvSpPr>
          <p:nvPr>
            <p:ph type="dt" idx="10"/>
          </p:nvPr>
        </p:nvSpPr>
        <p:spPr>
          <a:xfrm>
            <a:off x="9987283" y="6213011"/>
            <a:ext cx="1067600" cy="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8891AA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7"/>
          <p:cNvSpPr txBox="1">
            <a:spLocks noGrp="1"/>
          </p:cNvSpPr>
          <p:nvPr>
            <p:ph type="sldNum" idx="12"/>
          </p:nvPr>
        </p:nvSpPr>
        <p:spPr>
          <a:xfrm>
            <a:off x="1451581" y="6211951"/>
            <a:ext cx="681600" cy="3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with Comparison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8"/>
          <p:cNvSpPr/>
          <p:nvPr/>
        </p:nvSpPr>
        <p:spPr>
          <a:xfrm>
            <a:off x="1197207" y="0"/>
            <a:ext cx="10077200" cy="1844400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" name="Google Shape;57;p38"/>
          <p:cNvCxnSpPr/>
          <p:nvPr/>
        </p:nvCxnSpPr>
        <p:spPr>
          <a:xfrm rot="10800000" flipH="1">
            <a:off x="1189523" y="1847212"/>
            <a:ext cx="10084800" cy="1240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38"/>
          <p:cNvSpPr txBox="1">
            <a:spLocks noGrp="1"/>
          </p:cNvSpPr>
          <p:nvPr>
            <p:ph type="title"/>
          </p:nvPr>
        </p:nvSpPr>
        <p:spPr>
          <a:xfrm>
            <a:off x="1447192" y="804167"/>
            <a:ext cx="9607600" cy="8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4267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8"/>
          <p:cNvSpPr txBox="1">
            <a:spLocks noGrp="1"/>
          </p:cNvSpPr>
          <p:nvPr>
            <p:ph type="body" idx="1"/>
          </p:nvPr>
        </p:nvSpPr>
        <p:spPr>
          <a:xfrm>
            <a:off x="1447191" y="2019552"/>
            <a:ext cx="4645200" cy="8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240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38"/>
          <p:cNvSpPr txBox="1">
            <a:spLocks noGrp="1"/>
          </p:cNvSpPr>
          <p:nvPr>
            <p:ph type="body" idx="2"/>
          </p:nvPr>
        </p:nvSpPr>
        <p:spPr>
          <a:xfrm>
            <a:off x="1447191" y="2824269"/>
            <a:ext cx="4645200" cy="3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38"/>
          <p:cNvSpPr txBox="1">
            <a:spLocks noGrp="1"/>
          </p:cNvSpPr>
          <p:nvPr>
            <p:ph type="body" idx="3"/>
          </p:nvPr>
        </p:nvSpPr>
        <p:spPr>
          <a:xfrm>
            <a:off x="6412363" y="2023007"/>
            <a:ext cx="4645200" cy="8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240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38"/>
          <p:cNvSpPr txBox="1">
            <a:spLocks noGrp="1"/>
          </p:cNvSpPr>
          <p:nvPr>
            <p:ph type="body" idx="4"/>
          </p:nvPr>
        </p:nvSpPr>
        <p:spPr>
          <a:xfrm>
            <a:off x="6412363" y="2821493"/>
            <a:ext cx="4645200" cy="32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38"/>
          <p:cNvSpPr txBox="1">
            <a:spLocks noGrp="1"/>
          </p:cNvSpPr>
          <p:nvPr>
            <p:ph type="dt" idx="10"/>
          </p:nvPr>
        </p:nvSpPr>
        <p:spPr>
          <a:xfrm>
            <a:off x="9987283" y="6213011"/>
            <a:ext cx="1067600" cy="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8891AA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8"/>
          <p:cNvSpPr txBox="1">
            <a:spLocks noGrp="1"/>
          </p:cNvSpPr>
          <p:nvPr>
            <p:ph type="sldNum" idx="12"/>
          </p:nvPr>
        </p:nvSpPr>
        <p:spPr>
          <a:xfrm>
            <a:off x="1451581" y="6211951"/>
            <a:ext cx="681600" cy="3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9"/>
          <p:cNvSpPr/>
          <p:nvPr/>
        </p:nvSpPr>
        <p:spPr>
          <a:xfrm>
            <a:off x="1197207" y="0"/>
            <a:ext cx="10077200" cy="1847200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" name="Google Shape;67;p39"/>
          <p:cNvCxnSpPr/>
          <p:nvPr/>
        </p:nvCxnSpPr>
        <p:spPr>
          <a:xfrm rot="10800000" flipH="1">
            <a:off x="1189523" y="1847212"/>
            <a:ext cx="10084800" cy="1240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8" name="Google Shape;68;p39"/>
          <p:cNvSpPr txBox="1">
            <a:spLocks noGrp="1"/>
          </p:cNvSpPr>
          <p:nvPr>
            <p:ph type="title"/>
          </p:nvPr>
        </p:nvSpPr>
        <p:spPr>
          <a:xfrm>
            <a:off x="1451581" y="810377"/>
            <a:ext cx="9603200" cy="9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4267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9"/>
          <p:cNvSpPr txBox="1">
            <a:spLocks noGrp="1"/>
          </p:cNvSpPr>
          <p:nvPr>
            <p:ph type="dt" idx="10"/>
          </p:nvPr>
        </p:nvSpPr>
        <p:spPr>
          <a:xfrm>
            <a:off x="9987283" y="6213011"/>
            <a:ext cx="1067600" cy="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8891AA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9"/>
          <p:cNvSpPr txBox="1">
            <a:spLocks noGrp="1"/>
          </p:cNvSpPr>
          <p:nvPr>
            <p:ph type="sldNum" idx="12"/>
          </p:nvPr>
        </p:nvSpPr>
        <p:spPr>
          <a:xfrm>
            <a:off x="1451581" y="6211951"/>
            <a:ext cx="681600" cy="3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ide Header with content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0"/>
          <p:cNvSpPr/>
          <p:nvPr/>
        </p:nvSpPr>
        <p:spPr>
          <a:xfrm>
            <a:off x="0" y="798973"/>
            <a:ext cx="4864400" cy="2326800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" name="Google Shape;73;p40"/>
          <p:cNvCxnSpPr/>
          <p:nvPr/>
        </p:nvCxnSpPr>
        <p:spPr>
          <a:xfrm rot="10800000" flipH="1">
            <a:off x="3" y="3119393"/>
            <a:ext cx="4859200" cy="640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4" name="Google Shape;74;p40"/>
          <p:cNvSpPr txBox="1">
            <a:spLocks noGrp="1"/>
          </p:cNvSpPr>
          <p:nvPr>
            <p:ph type="title"/>
          </p:nvPr>
        </p:nvSpPr>
        <p:spPr>
          <a:xfrm>
            <a:off x="1444672" y="798973"/>
            <a:ext cx="3275200" cy="2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3466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0"/>
          <p:cNvSpPr txBox="1">
            <a:spLocks noGrp="1"/>
          </p:cNvSpPr>
          <p:nvPr>
            <p:ph type="body" idx="1"/>
          </p:nvPr>
        </p:nvSpPr>
        <p:spPr>
          <a:xfrm>
            <a:off x="5043715" y="798976"/>
            <a:ext cx="6012400" cy="5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30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40"/>
          <p:cNvSpPr txBox="1">
            <a:spLocks noGrp="1"/>
          </p:cNvSpPr>
          <p:nvPr>
            <p:ph type="body" idx="2"/>
          </p:nvPr>
        </p:nvSpPr>
        <p:spPr>
          <a:xfrm>
            <a:off x="1444672" y="3205493"/>
            <a:ext cx="3275200" cy="28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40"/>
          <p:cNvSpPr txBox="1">
            <a:spLocks noGrp="1"/>
          </p:cNvSpPr>
          <p:nvPr>
            <p:ph type="dt" idx="10"/>
          </p:nvPr>
        </p:nvSpPr>
        <p:spPr>
          <a:xfrm>
            <a:off x="9987283" y="6213011"/>
            <a:ext cx="1067600" cy="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8891AA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0"/>
          <p:cNvSpPr txBox="1">
            <a:spLocks noGrp="1"/>
          </p:cNvSpPr>
          <p:nvPr>
            <p:ph type="sldNum" idx="12"/>
          </p:nvPr>
        </p:nvSpPr>
        <p:spPr>
          <a:xfrm>
            <a:off x="1451581" y="6211951"/>
            <a:ext cx="681600" cy="3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1451581" y="804523"/>
            <a:ext cx="9603200" cy="10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1451581" y="2015733"/>
            <a:ext cx="9603200" cy="3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9987283" y="6213011"/>
            <a:ext cx="1067600" cy="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8891AA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8891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ldNum" idx="12"/>
          </p:nvPr>
        </p:nvSpPr>
        <p:spPr>
          <a:xfrm>
            <a:off x="1451581" y="6211951"/>
            <a:ext cx="681600" cy="3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sldNum" idx="12"/>
          </p:nvPr>
        </p:nvSpPr>
        <p:spPr>
          <a:xfrm>
            <a:off x="11067067" y="6261088"/>
            <a:ext cx="393720" cy="38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7" name="Google Shape;107;p15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2040441" y="-15399"/>
            <a:ext cx="21486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0673348" y="6199118"/>
            <a:ext cx="393720" cy="463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-15056" y="-15399"/>
            <a:ext cx="214861" cy="687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165696" y="-15399"/>
            <a:ext cx="11908854" cy="185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 rot="10800000" flipH="1">
            <a:off x="155675" y="6746817"/>
            <a:ext cx="12133735" cy="1121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pixabay.com/" TargetMode="External"/><Relationship Id="rId5" Type="http://schemas.openxmlformats.org/officeDocument/2006/relationships/hyperlink" Target="https://pixabay.com/users/annemazo-2183286/" TargetMode="External"/><Relationship Id="rId4" Type="http://schemas.openxmlformats.org/officeDocument/2006/relationships/hyperlink" Target="https://pixabay.com/illustrations/robot-oer-open-educational-resources-3263267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about/program-areas/education-oe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lumenlearning.com/about-oer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cconlineed.instructure.com/courses/4543/pages/resource-summary-by-tmc-and-csu-ge-slash-c-id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sccc-oeri.org/open-educational-resources-and-busines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hyperlink" Target="https://lor.instructure.com/search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"/>
          <p:cNvSpPr txBox="1">
            <a:spLocks noGrp="1"/>
          </p:cNvSpPr>
          <p:nvPr>
            <p:ph type="ctrTitle"/>
          </p:nvPr>
        </p:nvSpPr>
        <p:spPr>
          <a:xfrm>
            <a:off x="2417781" y="3233396"/>
            <a:ext cx="8637200" cy="17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OER and Business Discipline</a:t>
            </a:r>
            <a:endParaRPr/>
          </a:p>
        </p:txBody>
      </p:sp>
      <p:sp>
        <p:nvSpPr>
          <p:cNvPr id="196" name="Google Shape;196;p1"/>
          <p:cNvSpPr txBox="1">
            <a:spLocks noGrp="1"/>
          </p:cNvSpPr>
          <p:nvPr>
            <p:ph type="subTitle" idx="1"/>
          </p:nvPr>
        </p:nvSpPr>
        <p:spPr>
          <a:xfrm>
            <a:off x="2417780" y="5190324"/>
            <a:ext cx="8637200" cy="9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/>
              <a:t>April 9, 2021, 10:30 am PT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202" name="Google Shape;202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804500" cy="43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OER Overview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Creative Commons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Adopting an OER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Business Discipline OER resources – progress to-date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Q&amp;A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203" name="Google Shape;203;p2"/>
          <p:cNvSpPr txBox="1">
            <a:spLocks noGrp="1"/>
          </p:cNvSpPr>
          <p:nvPr>
            <p:ph type="sldNum" idx="12"/>
          </p:nvPr>
        </p:nvSpPr>
        <p:spPr>
          <a:xfrm>
            <a:off x="10953946" y="6176963"/>
            <a:ext cx="399854" cy="463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204" name="Google Shape;20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0475" y="1559875"/>
            <a:ext cx="3107825" cy="296792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"/>
          <p:cNvSpPr txBox="1"/>
          <p:nvPr/>
        </p:nvSpPr>
        <p:spPr>
          <a:xfrm>
            <a:off x="8573900" y="4527800"/>
            <a:ext cx="270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Robots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by </a:t>
            </a: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annemazo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on </a:t>
            </a: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Pixabay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"/>
          <p:cNvSpPr txBox="1">
            <a:spLocks noGrp="1"/>
          </p:cNvSpPr>
          <p:nvPr>
            <p:ph type="title"/>
          </p:nvPr>
        </p:nvSpPr>
        <p:spPr>
          <a:xfrm>
            <a:off x="1451567" y="622733"/>
            <a:ext cx="9603200" cy="9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US" sz="4667" b="1"/>
              <a:t>What are Open Educational Resources?</a:t>
            </a:r>
            <a:endParaRPr sz="4533" b="1"/>
          </a:p>
        </p:txBody>
      </p:sp>
      <p:sp>
        <p:nvSpPr>
          <p:cNvPr id="211" name="Google Shape;211;p3"/>
          <p:cNvSpPr txBox="1">
            <a:spLocks noGrp="1"/>
          </p:cNvSpPr>
          <p:nvPr>
            <p:ph type="body" idx="1"/>
          </p:nvPr>
        </p:nvSpPr>
        <p:spPr>
          <a:xfrm>
            <a:off x="1451567" y="2015733"/>
            <a:ext cx="9603200" cy="48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sz="3200">
                <a:solidFill>
                  <a:srgbClr val="000000"/>
                </a:solidFill>
              </a:rPr>
              <a:t>Creative Commons defines OER as teaching, learning, and research materials that are either (a) in the public domain or (b) licensed in a manner that provides everyone with free and perpetual permission to engage in the 5R activities– retaining, remixing, revising, reusing and redistributing the resources.</a:t>
            </a:r>
            <a:endParaRPr sz="4933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33"/>
              <a:buNone/>
            </a:pPr>
            <a:r>
              <a:rPr lang="en-US" sz="3733">
                <a:solidFill>
                  <a:srgbClr val="000000"/>
                </a:solidFill>
              </a:rPr>
              <a:t>-- </a:t>
            </a:r>
            <a:r>
              <a:rPr lang="en-US" sz="3733" u="sng">
                <a:solidFill>
                  <a:schemeClr val="hlink"/>
                </a:solidFill>
                <a:hlinkClick r:id="rId3"/>
              </a:rPr>
              <a:t>Creative Commons</a:t>
            </a:r>
            <a:endParaRPr sz="3733"/>
          </a:p>
        </p:txBody>
      </p:sp>
      <p:sp>
        <p:nvSpPr>
          <p:cNvPr id="212" name="Google Shape;212;p3"/>
          <p:cNvSpPr txBox="1">
            <a:spLocks noGrp="1"/>
          </p:cNvSpPr>
          <p:nvPr>
            <p:ph type="sldNum" idx="12"/>
          </p:nvPr>
        </p:nvSpPr>
        <p:spPr>
          <a:xfrm>
            <a:off x="10953946" y="6176963"/>
            <a:ext cx="399854" cy="463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"/>
          <p:cNvSpPr txBox="1"/>
          <p:nvPr/>
        </p:nvSpPr>
        <p:spPr>
          <a:xfrm>
            <a:off x="379296" y="1014286"/>
            <a:ext cx="11718800" cy="3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framework, freely available under a </a:t>
            </a:r>
            <a:r>
              <a:rPr lang="en-US" sz="16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Creative Commons Attribution 4.0</a:t>
            </a: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license (CC BY), was designed by Lumen Learning as </a:t>
            </a:r>
            <a:r>
              <a:rPr lang="en-US" sz="16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the 5Rs</a:t>
            </a: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4"/>
          <p:cNvSpPr txBox="1">
            <a:spLocks noGrp="1"/>
          </p:cNvSpPr>
          <p:nvPr>
            <p:ph type="title"/>
          </p:nvPr>
        </p:nvSpPr>
        <p:spPr>
          <a:xfrm>
            <a:off x="1079367" y="315451"/>
            <a:ext cx="11360800" cy="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17E"/>
              </a:buClr>
              <a:buSzPts val="4800"/>
              <a:buFont typeface="Calibri"/>
              <a:buNone/>
            </a:pPr>
            <a:r>
              <a:rPr lang="en-US" sz="4800" b="1">
                <a:solidFill>
                  <a:srgbClr val="00417E"/>
                </a:solidFill>
              </a:rPr>
              <a:t>The 5R Permissions of OER</a:t>
            </a:r>
            <a:endParaRPr sz="4800" b="1">
              <a:solidFill>
                <a:srgbClr val="00417E"/>
              </a:solidFill>
            </a:endParaRPr>
          </a:p>
        </p:txBody>
      </p:sp>
      <p:grpSp>
        <p:nvGrpSpPr>
          <p:cNvPr id="219" name="Google Shape;219;p4"/>
          <p:cNvGrpSpPr/>
          <p:nvPr/>
        </p:nvGrpSpPr>
        <p:grpSpPr>
          <a:xfrm>
            <a:off x="831233" y="4330685"/>
            <a:ext cx="10229164" cy="894015"/>
            <a:chOff x="1431328" y="2473842"/>
            <a:chExt cx="6566697" cy="670511"/>
          </a:xfrm>
        </p:grpSpPr>
        <p:sp>
          <p:nvSpPr>
            <p:cNvPr id="220" name="Google Shape;220;p4"/>
            <p:cNvSpPr/>
            <p:nvPr/>
          </p:nvSpPr>
          <p:spPr>
            <a:xfrm rot="-5400000">
              <a:off x="4644475" y="-209208"/>
              <a:ext cx="670500" cy="6036600"/>
            </a:xfrm>
            <a:prstGeom prst="roundRect">
              <a:avLst>
                <a:gd name="adj" fmla="val 50000"/>
              </a:avLst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4"/>
            <p:cNvSpPr txBox="1"/>
            <p:nvPr/>
          </p:nvSpPr>
          <p:spPr>
            <a:xfrm>
              <a:off x="3872311" y="2480603"/>
              <a:ext cx="40629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Combine two or more</a:t>
              </a:r>
              <a:endParaRPr sz="3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 rot="-5400000">
              <a:off x="2218078" y="1687103"/>
              <a:ext cx="670500" cy="2244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1606369" y="2611552"/>
              <a:ext cx="32649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Remix</a:t>
              </a:r>
              <a:endParaRPr sz="3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4" name="Google Shape;224;p4"/>
          <p:cNvGrpSpPr/>
          <p:nvPr/>
        </p:nvGrpSpPr>
        <p:grpSpPr>
          <a:xfrm>
            <a:off x="860134" y="1507153"/>
            <a:ext cx="10229236" cy="894015"/>
            <a:chOff x="1431328" y="2473842"/>
            <a:chExt cx="6566744" cy="670511"/>
          </a:xfrm>
        </p:grpSpPr>
        <p:sp>
          <p:nvSpPr>
            <p:cNvPr id="225" name="Google Shape;225;p4"/>
            <p:cNvSpPr/>
            <p:nvPr/>
          </p:nvSpPr>
          <p:spPr>
            <a:xfrm rot="-5400000">
              <a:off x="4644475" y="-209208"/>
              <a:ext cx="670500" cy="6036600"/>
            </a:xfrm>
            <a:prstGeom prst="roundRect">
              <a:avLst>
                <a:gd name="adj" fmla="val 50000"/>
              </a:avLst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4"/>
            <p:cNvSpPr txBox="1"/>
            <p:nvPr/>
          </p:nvSpPr>
          <p:spPr>
            <a:xfrm>
              <a:off x="3884392" y="2480603"/>
              <a:ext cx="4113680" cy="65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Make and own copies</a:t>
              </a:r>
              <a:endParaRPr sz="3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7" name="Google Shape;227;p4"/>
            <p:cNvSpPr/>
            <p:nvPr/>
          </p:nvSpPr>
          <p:spPr>
            <a:xfrm rot="-5400000">
              <a:off x="2240428" y="1664753"/>
              <a:ext cx="670500" cy="22887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1595691" y="2611552"/>
              <a:ext cx="32754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Retain</a:t>
              </a:r>
              <a:endParaRPr sz="3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9" name="Google Shape;229;p4"/>
          <p:cNvGrpSpPr/>
          <p:nvPr/>
        </p:nvGrpSpPr>
        <p:grpSpPr>
          <a:xfrm>
            <a:off x="860134" y="2438917"/>
            <a:ext cx="10722262" cy="927015"/>
            <a:chOff x="1431328" y="2473842"/>
            <a:chExt cx="6883246" cy="695261"/>
          </a:xfrm>
        </p:grpSpPr>
        <p:sp>
          <p:nvSpPr>
            <p:cNvPr id="230" name="Google Shape;230;p4"/>
            <p:cNvSpPr/>
            <p:nvPr/>
          </p:nvSpPr>
          <p:spPr>
            <a:xfrm rot="-5400000">
              <a:off x="4644475" y="-209208"/>
              <a:ext cx="670500" cy="6036600"/>
            </a:xfrm>
            <a:prstGeom prst="roundRect">
              <a:avLst>
                <a:gd name="adj" fmla="val 50000"/>
              </a:avLst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4"/>
            <p:cNvSpPr txBox="1"/>
            <p:nvPr/>
          </p:nvSpPr>
          <p:spPr>
            <a:xfrm>
              <a:off x="3755174" y="2512103"/>
              <a:ext cx="45594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Use in a wide range of ways</a:t>
              </a:r>
              <a:endParaRPr sz="3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2" name="Google Shape;232;p4"/>
            <p:cNvSpPr/>
            <p:nvPr/>
          </p:nvSpPr>
          <p:spPr>
            <a:xfrm rot="-5400000">
              <a:off x="2228578" y="1676603"/>
              <a:ext cx="670500" cy="2265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1627190" y="2611553"/>
              <a:ext cx="32439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Reuse</a:t>
              </a:r>
              <a:endParaRPr sz="3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4" name="Google Shape;234;p4"/>
          <p:cNvGrpSpPr/>
          <p:nvPr/>
        </p:nvGrpSpPr>
        <p:grpSpPr>
          <a:xfrm>
            <a:off x="896155" y="3365571"/>
            <a:ext cx="10471280" cy="920748"/>
            <a:chOff x="1454345" y="2461054"/>
            <a:chExt cx="6697012" cy="690561"/>
          </a:xfrm>
        </p:grpSpPr>
        <p:sp>
          <p:nvSpPr>
            <p:cNvPr id="235" name="Google Shape;235;p4"/>
            <p:cNvSpPr/>
            <p:nvPr/>
          </p:nvSpPr>
          <p:spPr>
            <a:xfrm rot="-5400000">
              <a:off x="4644475" y="-209208"/>
              <a:ext cx="670500" cy="6036600"/>
            </a:xfrm>
            <a:prstGeom prst="roundRect">
              <a:avLst>
                <a:gd name="adj" fmla="val 50000"/>
              </a:avLst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4"/>
            <p:cNvSpPr txBox="1"/>
            <p:nvPr/>
          </p:nvSpPr>
          <p:spPr>
            <a:xfrm>
              <a:off x="3767757" y="2494615"/>
              <a:ext cx="43836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Adapt, modify, and improve</a:t>
              </a:r>
              <a:endParaRPr sz="3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7" name="Google Shape;237;p4"/>
            <p:cNvSpPr/>
            <p:nvPr/>
          </p:nvSpPr>
          <p:spPr>
            <a:xfrm rot="-5400000">
              <a:off x="2235845" y="1679554"/>
              <a:ext cx="670500" cy="22335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4"/>
            <p:cNvSpPr/>
            <p:nvPr/>
          </p:nvSpPr>
          <p:spPr>
            <a:xfrm>
              <a:off x="1579921" y="2611552"/>
              <a:ext cx="32913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Revise</a:t>
              </a:r>
              <a:endParaRPr sz="3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9" name="Google Shape;239;p4"/>
          <p:cNvGrpSpPr/>
          <p:nvPr/>
        </p:nvGrpSpPr>
        <p:grpSpPr>
          <a:xfrm>
            <a:off x="831233" y="5257352"/>
            <a:ext cx="10229164" cy="894015"/>
            <a:chOff x="1431328" y="2473842"/>
            <a:chExt cx="6566697" cy="670511"/>
          </a:xfrm>
        </p:grpSpPr>
        <p:sp>
          <p:nvSpPr>
            <p:cNvPr id="240" name="Google Shape;240;p4"/>
            <p:cNvSpPr/>
            <p:nvPr/>
          </p:nvSpPr>
          <p:spPr>
            <a:xfrm rot="-5400000">
              <a:off x="4644475" y="-209208"/>
              <a:ext cx="670500" cy="6036600"/>
            </a:xfrm>
            <a:prstGeom prst="roundRect">
              <a:avLst>
                <a:gd name="adj" fmla="val 50000"/>
              </a:avLst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4"/>
            <p:cNvSpPr txBox="1"/>
            <p:nvPr/>
          </p:nvSpPr>
          <p:spPr>
            <a:xfrm>
              <a:off x="3872312" y="2480603"/>
              <a:ext cx="4070824" cy="65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Share with others</a:t>
              </a:r>
              <a:endParaRPr sz="4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2" name="Google Shape;242;p4"/>
            <p:cNvSpPr/>
            <p:nvPr/>
          </p:nvSpPr>
          <p:spPr>
            <a:xfrm rot="-5400000">
              <a:off x="2214178" y="1691003"/>
              <a:ext cx="670500" cy="22362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4"/>
            <p:cNvSpPr/>
            <p:nvPr/>
          </p:nvSpPr>
          <p:spPr>
            <a:xfrm>
              <a:off x="1590620" y="2611553"/>
              <a:ext cx="32805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Redistribute</a:t>
              </a:r>
              <a:endParaRPr sz="3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44" name="Google Shape;244;p4"/>
          <p:cNvSpPr txBox="1">
            <a:spLocks noGrp="1"/>
          </p:cNvSpPr>
          <p:nvPr>
            <p:ph type="sldNum" idx="12"/>
          </p:nvPr>
        </p:nvSpPr>
        <p:spPr>
          <a:xfrm>
            <a:off x="11067067" y="6261088"/>
            <a:ext cx="393720" cy="38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7"/>
          <p:cNvSpPr txBox="1">
            <a:spLocks noGrp="1"/>
          </p:cNvSpPr>
          <p:nvPr>
            <p:ph type="title"/>
          </p:nvPr>
        </p:nvSpPr>
        <p:spPr>
          <a:xfrm>
            <a:off x="694067" y="461467"/>
            <a:ext cx="5156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17E"/>
              </a:buClr>
              <a:buSzPts val="2800"/>
              <a:buFont typeface="Calibri"/>
              <a:buNone/>
            </a:pPr>
            <a:r>
              <a:rPr lang="en-US" sz="3866" b="1">
                <a:solidFill>
                  <a:srgbClr val="00417E"/>
                </a:solidFill>
              </a:rPr>
              <a:t>Traditional Resources</a:t>
            </a:r>
            <a:endParaRPr sz="4667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/>
          </a:p>
        </p:txBody>
      </p:sp>
      <p:sp>
        <p:nvSpPr>
          <p:cNvPr id="250" name="Google Shape;250;p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51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lvl="0" indent="-50798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sz="3200">
                <a:solidFill>
                  <a:srgbClr val="000000"/>
                </a:solidFill>
              </a:rPr>
              <a:t>Copyright owned and usage is limited</a:t>
            </a:r>
            <a:endParaRPr sz="3200">
              <a:solidFill>
                <a:srgbClr val="000000"/>
              </a:solidFill>
            </a:endParaRPr>
          </a:p>
          <a:p>
            <a:pPr marL="609585" lvl="0" indent="-50798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sz="3200">
                <a:solidFill>
                  <a:srgbClr val="000000"/>
                </a:solidFill>
              </a:rPr>
              <a:t>Cannot copy, scan, or share without permission </a:t>
            </a:r>
            <a:endParaRPr sz="3200">
              <a:solidFill>
                <a:srgbClr val="000000"/>
              </a:solidFill>
            </a:endParaRPr>
          </a:p>
          <a:p>
            <a:pPr marL="609585" lvl="0" indent="-50798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sz="3200">
                <a:solidFill>
                  <a:srgbClr val="000000"/>
                </a:solidFill>
              </a:rPr>
              <a:t>One student = one copy</a:t>
            </a:r>
            <a:endParaRPr sz="3200">
              <a:solidFill>
                <a:srgbClr val="000000"/>
              </a:solidFill>
            </a:endParaRPr>
          </a:p>
          <a:p>
            <a:pPr marL="609584" lvl="0" indent="-5079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sz="3200">
                <a:solidFill>
                  <a:srgbClr val="000000"/>
                </a:solidFill>
              </a:rPr>
              <a:t>Cannot change (revise or edit) material</a:t>
            </a:r>
            <a:endParaRPr sz="3200">
              <a:solidFill>
                <a:srgbClr val="000000"/>
              </a:solidFill>
            </a:endParaRPr>
          </a:p>
          <a:p>
            <a:pPr marL="609584" lvl="0" indent="-5079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sz="3200" b="1">
                <a:solidFill>
                  <a:srgbClr val="000000"/>
                </a:solidFill>
              </a:rPr>
              <a:t>Free ≠ Open</a:t>
            </a:r>
            <a:endParaRPr sz="3200" b="1">
              <a:solidFill>
                <a:srgbClr val="000000"/>
              </a:solidFill>
            </a:endParaRPr>
          </a:p>
        </p:txBody>
      </p:sp>
      <p:sp>
        <p:nvSpPr>
          <p:cNvPr id="251" name="Google Shape;251;p7"/>
          <p:cNvSpPr txBox="1">
            <a:spLocks noGrp="1"/>
          </p:cNvSpPr>
          <p:nvPr>
            <p:ph type="body" idx="2"/>
          </p:nvPr>
        </p:nvSpPr>
        <p:spPr>
          <a:xfrm>
            <a:off x="6154100" y="1633927"/>
            <a:ext cx="5579700" cy="3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4" lvl="0" indent="-5079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sz="3200">
                <a:solidFill>
                  <a:srgbClr val="000000"/>
                </a:solidFill>
              </a:rPr>
              <a:t>The resource is FREE </a:t>
            </a:r>
            <a:endParaRPr sz="3200">
              <a:solidFill>
                <a:srgbClr val="000000"/>
              </a:solidFill>
            </a:endParaRPr>
          </a:p>
          <a:p>
            <a:pPr marL="609585" lvl="0" indent="-50798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sz="3200">
                <a:solidFill>
                  <a:srgbClr val="000000"/>
                </a:solidFill>
              </a:rPr>
              <a:t>Freely and instantly available online</a:t>
            </a:r>
            <a:endParaRPr sz="3200">
              <a:solidFill>
                <a:srgbClr val="000000"/>
              </a:solidFill>
            </a:endParaRPr>
          </a:p>
          <a:p>
            <a:pPr marL="609585" lvl="0" indent="-50798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sz="3200">
                <a:solidFill>
                  <a:srgbClr val="000000"/>
                </a:solidFill>
              </a:rPr>
              <a:t>Copy, scan, share, as much as needed</a:t>
            </a:r>
            <a:endParaRPr sz="3200">
              <a:solidFill>
                <a:srgbClr val="000000"/>
              </a:solidFill>
            </a:endParaRPr>
          </a:p>
          <a:p>
            <a:pPr marL="609585" lvl="0" indent="-50798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sz="3200" b="1">
                <a:solidFill>
                  <a:srgbClr val="000000"/>
                </a:solidFill>
              </a:rPr>
              <a:t>Edit, revise, modify </a:t>
            </a:r>
            <a:r>
              <a:rPr lang="en-US" sz="3200">
                <a:solidFill>
                  <a:srgbClr val="000000"/>
                </a:solidFill>
              </a:rPr>
              <a:t>(depending on the license)</a:t>
            </a:r>
            <a:endParaRPr sz="3200">
              <a:solidFill>
                <a:srgbClr val="000000"/>
              </a:solidFill>
            </a:endParaRPr>
          </a:p>
        </p:txBody>
      </p:sp>
      <p:sp>
        <p:nvSpPr>
          <p:cNvPr id="252" name="Google Shape;252;p7"/>
          <p:cNvSpPr txBox="1">
            <a:spLocks noGrp="1"/>
          </p:cNvSpPr>
          <p:nvPr>
            <p:ph type="title"/>
          </p:nvPr>
        </p:nvSpPr>
        <p:spPr>
          <a:xfrm>
            <a:off x="6706966" y="461467"/>
            <a:ext cx="506963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17E"/>
              </a:buClr>
              <a:buSzPts val="2800"/>
              <a:buFont typeface="Calibri"/>
              <a:buNone/>
            </a:pPr>
            <a:r>
              <a:rPr lang="en-US" sz="4267" b="1">
                <a:solidFill>
                  <a:srgbClr val="00417E"/>
                </a:solidFill>
              </a:rPr>
              <a:t>OER</a:t>
            </a:r>
            <a:endParaRPr sz="4267" b="1">
              <a:solidFill>
                <a:srgbClr val="00417E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253" name="Google Shape;253;p7"/>
          <p:cNvCxnSpPr/>
          <p:nvPr/>
        </p:nvCxnSpPr>
        <p:spPr>
          <a:xfrm rot="10800000" flipH="1">
            <a:off x="694067" y="1421300"/>
            <a:ext cx="10923200" cy="16400"/>
          </a:xfrm>
          <a:prstGeom prst="straightConnector1">
            <a:avLst/>
          </a:prstGeom>
          <a:noFill/>
          <a:ln w="38100" cap="flat" cmpd="sng">
            <a:solidFill>
              <a:srgbClr val="D5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4" name="Google Shape;254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9"/>
          <p:cNvSpPr txBox="1">
            <a:spLocks noGrp="1"/>
          </p:cNvSpPr>
          <p:nvPr>
            <p:ph type="title"/>
          </p:nvPr>
        </p:nvSpPr>
        <p:spPr>
          <a:xfrm>
            <a:off x="694067" y="461467"/>
            <a:ext cx="5156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17E"/>
              </a:buClr>
              <a:buSzPts val="2800"/>
              <a:buFont typeface="Calibri"/>
              <a:buNone/>
            </a:pPr>
            <a:r>
              <a:rPr lang="en-US" sz="3866" b="1">
                <a:solidFill>
                  <a:srgbClr val="00417E"/>
                </a:solidFill>
              </a:rPr>
              <a:t>Traditional Textbook</a:t>
            </a:r>
            <a:r>
              <a:rPr lang="en-US" sz="4667" b="1"/>
              <a:t> </a:t>
            </a:r>
            <a:endParaRPr sz="4667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/>
          </a:p>
        </p:txBody>
      </p:sp>
      <p:sp>
        <p:nvSpPr>
          <p:cNvPr id="260" name="Google Shape;260;p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51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lvl="0" indent="-50798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sz="3200">
                <a:solidFill>
                  <a:srgbClr val="000000"/>
                </a:solidFill>
              </a:rPr>
              <a:t>Ancillaries</a:t>
            </a:r>
            <a:endParaRPr/>
          </a:p>
          <a:p>
            <a:pPr marL="1219170" lvl="1" indent="-5079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sz="2933">
                <a:solidFill>
                  <a:srgbClr val="000000"/>
                </a:solidFill>
              </a:rPr>
              <a:t>PPT</a:t>
            </a:r>
            <a:endParaRPr/>
          </a:p>
          <a:p>
            <a:pPr marL="1219170" lvl="1" indent="-5079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sz="2933">
                <a:solidFill>
                  <a:srgbClr val="000000"/>
                </a:solidFill>
              </a:rPr>
              <a:t>IM</a:t>
            </a:r>
            <a:endParaRPr/>
          </a:p>
          <a:p>
            <a:pPr marL="1219170" lvl="1" indent="-5079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sz="2933">
                <a:solidFill>
                  <a:srgbClr val="000000"/>
                </a:solidFill>
              </a:rPr>
              <a:t>Test Banks</a:t>
            </a:r>
            <a:endParaRPr sz="2933">
              <a:solidFill>
                <a:srgbClr val="000000"/>
              </a:solidFill>
            </a:endParaRPr>
          </a:p>
          <a:p>
            <a:pPr marL="1219170" lvl="1" indent="-5079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sz="2933">
                <a:solidFill>
                  <a:srgbClr val="000000"/>
                </a:solidFill>
              </a:rPr>
              <a:t>Case</a:t>
            </a:r>
            <a:endParaRPr/>
          </a:p>
          <a:p>
            <a:pPr marL="1219170" lvl="1" indent="-5079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sz="2933">
                <a:solidFill>
                  <a:srgbClr val="000000"/>
                </a:solidFill>
              </a:rPr>
              <a:t>Solutions</a:t>
            </a:r>
            <a:endParaRPr/>
          </a:p>
          <a:p>
            <a:pPr marL="1219170" lvl="1" indent="-5079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sz="2933">
                <a:solidFill>
                  <a:srgbClr val="000000"/>
                </a:solidFill>
              </a:rPr>
              <a:t>Etcetera</a:t>
            </a:r>
            <a:endParaRPr sz="2933">
              <a:solidFill>
                <a:srgbClr val="000000"/>
              </a:solidFill>
            </a:endParaRPr>
          </a:p>
        </p:txBody>
      </p:sp>
      <p:sp>
        <p:nvSpPr>
          <p:cNvPr id="261" name="Google Shape;261;p9"/>
          <p:cNvSpPr txBox="1">
            <a:spLocks noGrp="1"/>
          </p:cNvSpPr>
          <p:nvPr>
            <p:ph type="body" idx="2"/>
          </p:nvPr>
        </p:nvSpPr>
        <p:spPr>
          <a:xfrm>
            <a:off x="6197000" y="1536633"/>
            <a:ext cx="5579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lvl="0" indent="-50798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sz="3200">
                <a:solidFill>
                  <a:srgbClr val="000000"/>
                </a:solidFill>
              </a:rPr>
              <a:t>PPT and IM may not be needed given full rights to the content</a:t>
            </a:r>
            <a:endParaRPr/>
          </a:p>
          <a:p>
            <a:pPr marL="609585" lvl="0" indent="-50798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sz="3200">
                <a:solidFill>
                  <a:srgbClr val="000000"/>
                </a:solidFill>
              </a:rPr>
              <a:t>Varying level of availability:</a:t>
            </a:r>
            <a:endParaRPr/>
          </a:p>
          <a:p>
            <a:pPr marL="1219170" lvl="1" indent="-5079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sz="2933">
                <a:solidFill>
                  <a:srgbClr val="000000"/>
                </a:solidFill>
              </a:rPr>
              <a:t>Test Banks, exercises, etc.</a:t>
            </a:r>
            <a:endParaRPr/>
          </a:p>
          <a:p>
            <a:pPr marL="609585" lvl="0" indent="-50798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sz="3200">
                <a:solidFill>
                  <a:srgbClr val="000000"/>
                </a:solidFill>
              </a:rPr>
              <a:t>More adoption, more ancillaries</a:t>
            </a:r>
            <a:endParaRPr/>
          </a:p>
          <a:p>
            <a:pPr marL="609585" lvl="0" indent="-35558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3200">
              <a:solidFill>
                <a:srgbClr val="000000"/>
              </a:solidFill>
            </a:endParaRPr>
          </a:p>
        </p:txBody>
      </p:sp>
      <p:sp>
        <p:nvSpPr>
          <p:cNvPr id="262" name="Google Shape;262;p9"/>
          <p:cNvSpPr txBox="1">
            <a:spLocks noGrp="1"/>
          </p:cNvSpPr>
          <p:nvPr>
            <p:ph type="title"/>
          </p:nvPr>
        </p:nvSpPr>
        <p:spPr>
          <a:xfrm>
            <a:off x="6706966" y="461467"/>
            <a:ext cx="506963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17E"/>
              </a:buClr>
              <a:buSzPts val="2800"/>
              <a:buFont typeface="Calibri"/>
              <a:buNone/>
            </a:pPr>
            <a:r>
              <a:rPr lang="en-US" sz="4267" b="1">
                <a:solidFill>
                  <a:srgbClr val="00417E"/>
                </a:solidFill>
              </a:rPr>
              <a:t>OER</a:t>
            </a:r>
            <a:endParaRPr sz="4267" b="1">
              <a:solidFill>
                <a:srgbClr val="00417E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263" name="Google Shape;263;p9"/>
          <p:cNvCxnSpPr/>
          <p:nvPr/>
        </p:nvCxnSpPr>
        <p:spPr>
          <a:xfrm rot="10800000" flipH="1">
            <a:off x="694067" y="1421300"/>
            <a:ext cx="10923200" cy="16400"/>
          </a:xfrm>
          <a:prstGeom prst="straightConnector1">
            <a:avLst/>
          </a:prstGeom>
          <a:noFill/>
          <a:ln w="38100" cap="flat" cmpd="sng">
            <a:solidFill>
              <a:srgbClr val="D5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4" name="Google Shape;264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Business Discipline - Available OER</a:t>
            </a:r>
            <a:endParaRPr/>
          </a:p>
        </p:txBody>
      </p:sp>
      <p:sp>
        <p:nvSpPr>
          <p:cNvPr id="270" name="Google Shape;270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C-ID courses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BUS 110:  Introduction to Business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BUS 115:  Business Communication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BUS 120:  Legal Environment of Business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BUS 125:  Business Law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BUS 140:  Business Information Systems</a:t>
            </a:r>
            <a:endParaRPr/>
          </a:p>
          <a:p>
            <a:pPr marL="6858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Calibri"/>
              <a:buChar char="•"/>
            </a:pPr>
            <a:r>
              <a:rPr lang="en-US" sz="2400" u="sng">
                <a:solidFill>
                  <a:schemeClr val="hlink"/>
                </a:solidFill>
                <a:hlinkClick r:id="rId3"/>
              </a:rPr>
              <a:t>OER and the Business Administration Transfer Model Curriculum</a:t>
            </a:r>
            <a:endParaRPr sz="2400"/>
          </a:p>
          <a:p>
            <a:pPr marL="228600" lvl="0" indent="-171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0"/>
          <p:cNvSpPr txBox="1">
            <a:spLocks noGrp="1"/>
          </p:cNvSpPr>
          <p:nvPr>
            <p:ph type="sldNum" idx="12"/>
          </p:nvPr>
        </p:nvSpPr>
        <p:spPr>
          <a:xfrm>
            <a:off x="10953946" y="6176963"/>
            <a:ext cx="399854" cy="463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Other Business Courses</a:t>
            </a:r>
            <a:endParaRPr/>
          </a:p>
        </p:txBody>
      </p:sp>
      <p:sp>
        <p:nvSpPr>
          <p:cNvPr id="277" name="Google Shape;277;p11"/>
          <p:cNvSpPr txBox="1">
            <a:spLocks noGrp="1"/>
          </p:cNvSpPr>
          <p:nvPr>
            <p:ph type="body" idx="1"/>
          </p:nvPr>
        </p:nvSpPr>
        <p:spPr>
          <a:xfrm>
            <a:off x="1044200" y="1619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921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Financial Accounting</a:t>
            </a:r>
            <a:endParaRPr/>
          </a:p>
          <a:p>
            <a:pPr marL="228600" lvl="0" indent="-2921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Applied Calculus</a:t>
            </a:r>
            <a:endParaRPr/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Entrepreneurship</a:t>
            </a:r>
            <a:endParaRPr/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Business Plan</a:t>
            </a:r>
            <a:endParaRPr/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Marketing</a:t>
            </a:r>
            <a:endParaRPr/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Management and others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•"/>
            </a:pPr>
            <a:r>
              <a:rPr lang="en-US" i="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ASCCC Business Discipline page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•"/>
            </a:pPr>
            <a:r>
              <a:rPr lang="en-US"/>
              <a:t>How to find it from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Canvas Commons</a:t>
            </a:r>
            <a:endParaRPr/>
          </a:p>
        </p:txBody>
      </p:sp>
      <p:sp>
        <p:nvSpPr>
          <p:cNvPr id="278" name="Google Shape;278;p11"/>
          <p:cNvSpPr txBox="1">
            <a:spLocks noGrp="1"/>
          </p:cNvSpPr>
          <p:nvPr>
            <p:ph type="sldNum" idx="12"/>
          </p:nvPr>
        </p:nvSpPr>
        <p:spPr>
          <a:xfrm>
            <a:off x="10953946" y="6176963"/>
            <a:ext cx="399854" cy="463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279" name="Google Shape;279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72254" y="1875920"/>
            <a:ext cx="2798201" cy="342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12" descr="Questionmark"/>
          <p:cNvPicPr preferRelativeResize="0"/>
          <p:nvPr/>
        </p:nvPicPr>
        <p:blipFill rotWithShape="1">
          <a:blip r:embed="rId3">
            <a:alphaModFix/>
          </a:blip>
          <a:srcRect l="25429" r="17273" b="3321"/>
          <a:stretch/>
        </p:blipFill>
        <p:spPr>
          <a:xfrm>
            <a:off x="-12" y="796926"/>
            <a:ext cx="4584700" cy="5264151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2"/>
          <p:cNvSpPr txBox="1"/>
          <p:nvPr/>
        </p:nvSpPr>
        <p:spPr>
          <a:xfrm>
            <a:off x="4328700" y="1254925"/>
            <a:ext cx="6659400" cy="47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800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Thank you for your attention!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rgbClr val="0052DE"/>
              </a:buClr>
              <a:buSzPts val="3600"/>
              <a:buFont typeface="Arial"/>
              <a:buNone/>
            </a:pPr>
            <a:endParaRPr sz="3600" i="1">
              <a:solidFill>
                <a:srgbClr val="0052DE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rgbClr val="0052DE"/>
              </a:buClr>
              <a:buSzPts val="3600"/>
              <a:buFont typeface="Arial"/>
              <a:buNone/>
            </a:pPr>
            <a:r>
              <a:rPr lang="en-US" sz="3600" b="0" i="1" u="none" strike="noStrike" cap="none">
                <a:solidFill>
                  <a:srgbClr val="0052DE"/>
                </a:solidFill>
                <a:latin typeface="Arial"/>
                <a:ea typeface="Arial"/>
                <a:cs typeface="Arial"/>
                <a:sym typeface="Arial"/>
              </a:rPr>
              <a:t>When in doubt, please always ask!  </a:t>
            </a:r>
            <a:endParaRPr sz="3600" b="0" i="1" u="none" strike="noStrike" cap="none">
              <a:solidFill>
                <a:srgbClr val="0052D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rgbClr val="0052DE"/>
              </a:buClr>
              <a:buSzPts val="3600"/>
              <a:buFont typeface="Arial"/>
              <a:buNone/>
            </a:pPr>
            <a:endParaRPr sz="2950" b="1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rgbClr val="0052DE"/>
              </a:buClr>
              <a:buSzPts val="3600"/>
              <a:buFont typeface="Arial"/>
              <a:buNone/>
            </a:pPr>
            <a:r>
              <a:rPr lang="en-US" sz="2950" b="1">
                <a:solidFill>
                  <a:schemeClr val="dk1"/>
                </a:solidFill>
              </a:rPr>
              <a:t>Please submit any questions to: oeri@asccc.org</a:t>
            </a:r>
            <a:endParaRPr sz="4100" b="1" i="1" u="none" strike="noStrike" cap="none">
              <a:solidFill>
                <a:srgbClr val="0052DE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rgbClr val="0052DE"/>
              </a:buClr>
              <a:buSzPts val="3600"/>
              <a:buFont typeface="Arial"/>
              <a:buNone/>
            </a:pPr>
            <a:endParaRPr sz="5000" i="1">
              <a:solidFill>
                <a:srgbClr val="0052DE"/>
              </a:solidFill>
            </a:endParaRPr>
          </a:p>
        </p:txBody>
      </p:sp>
      <p:sp>
        <p:nvSpPr>
          <p:cNvPr id="287" name="Google Shape;287;p12"/>
          <p:cNvSpPr txBox="1">
            <a:spLocks noGrp="1"/>
          </p:cNvSpPr>
          <p:nvPr>
            <p:ph type="sldNum" idx="12"/>
          </p:nvPr>
        </p:nvSpPr>
        <p:spPr>
          <a:xfrm>
            <a:off x="11067067" y="6261088"/>
            <a:ext cx="393720" cy="38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OER">
      <a:dk1>
        <a:srgbClr val="00417E"/>
      </a:dk1>
      <a:lt1>
        <a:srgbClr val="FFFFFF"/>
      </a:lt1>
      <a:dk2>
        <a:srgbClr val="454545"/>
      </a:dk2>
      <a:lt2>
        <a:srgbClr val="DFDBD5"/>
      </a:lt2>
      <a:accent1>
        <a:srgbClr val="DE1F37"/>
      </a:accent1>
      <a:accent2>
        <a:srgbClr val="9FADCD"/>
      </a:accent2>
      <a:accent3>
        <a:srgbClr val="007B8D"/>
      </a:accent3>
      <a:accent4>
        <a:srgbClr val="AB1F3F"/>
      </a:accent4>
      <a:accent5>
        <a:srgbClr val="70AC46"/>
      </a:accent5>
      <a:accent6>
        <a:srgbClr val="FF8232"/>
      </a:accent6>
      <a:hlink>
        <a:srgbClr val="DE1F37"/>
      </a:hlink>
      <a:folHlink>
        <a:srgbClr val="AB1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368</Words>
  <Application>Microsoft Office PowerPoint</Application>
  <PresentationFormat>Widescreen</PresentationFormat>
  <Paragraphs>81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Calibri</vt:lpstr>
      <vt:lpstr>Lato</vt:lpstr>
      <vt:lpstr>Noto Sans Symbols</vt:lpstr>
      <vt:lpstr>Arial</vt:lpstr>
      <vt:lpstr>Economica</vt:lpstr>
      <vt:lpstr>Roboto</vt:lpstr>
      <vt:lpstr>Gallery</vt:lpstr>
      <vt:lpstr>2_Office Theme</vt:lpstr>
      <vt:lpstr>OER and Business Discipline</vt:lpstr>
      <vt:lpstr>Agenda</vt:lpstr>
      <vt:lpstr>What are Open Educational Resources?</vt:lpstr>
      <vt:lpstr>The 5R Permissions of OER</vt:lpstr>
      <vt:lpstr>Traditional Resources </vt:lpstr>
      <vt:lpstr>Traditional Textbook  </vt:lpstr>
      <vt:lpstr>Business Discipline - Available OER</vt:lpstr>
      <vt:lpstr>Other Business Courses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OER and Business Discipline</dc:title>
  <dc:creator>Ly Pham</dc:creator>
  <cp:lastModifiedBy>Shagun Kaur</cp:lastModifiedBy>
  <cp:revision>1</cp:revision>
  <dcterms:created xsi:type="dcterms:W3CDTF">2021-04-07T00:04:36Z</dcterms:created>
  <dcterms:modified xsi:type="dcterms:W3CDTF">2021-04-09T17:39:58Z</dcterms:modified>
</cp:coreProperties>
</file>