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0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8"/>
  </p:normalViewPr>
  <p:slideViewPr>
    <p:cSldViewPr snapToGrid="0" snapToObjects="1">
      <p:cViewPr varScale="1">
        <p:scale>
          <a:sx n="82" d="100"/>
          <a:sy n="82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F5C27-F7EC-6540-8E3F-B1DCBCA14E6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792ED-C881-EE49-BA92-9FB82ED78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b9f985ed1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cb9f985ed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b8a3dbf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cb8a3dbf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b8a3dbf8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b8a3dbf8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b8a3dbf8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b8a3dbf8a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b9f985ed1_0_6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cb9f985ed1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058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094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38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482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130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9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0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2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4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5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6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9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about/program-areas/education-oe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lumenlearning.com/about-oe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open-educational-resources-and-physics/" TargetMode="External"/><Relationship Id="rId2" Type="http://schemas.openxmlformats.org/officeDocument/2006/relationships/hyperlink" Target="https://asccc-oeri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CF-Lie6gOOTx_CUIBUUXkhH2ezY8zcJB" TargetMode="External"/><Relationship Id="rId3" Type="http://schemas.openxmlformats.org/officeDocument/2006/relationships/hyperlink" Target="https://www.merlot.org/merlot/index.htm" TargetMode="External"/><Relationship Id="rId7" Type="http://schemas.openxmlformats.org/officeDocument/2006/relationships/hyperlink" Target="https://phet.colorado.edu/en/simulations/filter?subjects=physics&amp;type=html&amp;sort=alpha&amp;view=grid" TargetMode="External"/><Relationship Id="rId2" Type="http://schemas.openxmlformats.org/officeDocument/2006/relationships/hyperlink" Target="https://www.cool4ed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mpadre.org/" TargetMode="External"/><Relationship Id="rId5" Type="http://schemas.openxmlformats.org/officeDocument/2006/relationships/hyperlink" Target="https://libretexts.org/" TargetMode="External"/><Relationship Id="rId4" Type="http://schemas.openxmlformats.org/officeDocument/2006/relationships/hyperlink" Target="https://www.oercommons.org/" TargetMode="External"/><Relationship Id="rId9" Type="http://schemas.openxmlformats.org/officeDocument/2006/relationships/hyperlink" Target="https://www.khanacademy.org/science/phys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72AB-EDCD-2D40-ACE4-E1C449589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OER and Physics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2E5E4-CE83-C940-BB1B-4F58B3F671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Emilie Hein, PhD</a:t>
            </a:r>
          </a:p>
          <a:p>
            <a:r>
              <a:rPr lang="en-US" dirty="0"/>
              <a:t>Skyline College</a:t>
            </a:r>
          </a:p>
        </p:txBody>
      </p:sp>
    </p:spTree>
    <p:extLst>
      <p:ext uri="{BB962C8B-B14F-4D97-AF65-F5344CB8AC3E}">
        <p14:creationId xmlns:p14="http://schemas.microsoft.com/office/powerpoint/2010/main" val="127745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1451567" y="622733"/>
            <a:ext cx="9603200" cy="98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600"/>
            </a:pPr>
            <a:r>
              <a:rPr lang="en" sz="4667" b="1" dirty="0">
                <a:solidFill>
                  <a:srgbClr val="002060"/>
                </a:solidFill>
              </a:rPr>
              <a:t>What are Open Educational Resources?</a:t>
            </a:r>
            <a:endParaRPr sz="4533" b="1" dirty="0">
              <a:solidFill>
                <a:srgbClr val="002060"/>
              </a:solidFill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1451567" y="2015733"/>
            <a:ext cx="9603200" cy="484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" sz="2800" dirty="0">
                <a:solidFill>
                  <a:srgbClr val="000000"/>
                </a:solidFill>
              </a:rPr>
              <a:t>Creative Commons defines OER as teaching, learning, and research materials that are either (a) in the public domain or (b) licensed in a manner that provides everyone with free and perpetual permission to engage in the 5R activities– retaining, remixing, revising, reusing and redistributing the resources.</a:t>
            </a:r>
            <a:endParaRPr sz="28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" sz="2800" dirty="0">
                <a:solidFill>
                  <a:srgbClr val="000000"/>
                </a:solidFill>
              </a:rPr>
              <a:t>-- </a:t>
            </a:r>
            <a:r>
              <a:rPr lang="en" sz="2800" u="sng" dirty="0">
                <a:solidFill>
                  <a:schemeClr val="hlink"/>
                </a:solidFill>
                <a:hlinkClick r:id="rId3"/>
              </a:rPr>
              <a:t>Creative Commons</a:t>
            </a: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275767" y="6481200"/>
            <a:ext cx="11718800" cy="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framework, freely available under a </a:t>
            </a: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Creative Commons Attribution 4.0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license (CC BY), was designed by Lumen Learning as </a:t>
            </a: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the 5Rs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/>
          </a:p>
        </p:txBody>
      </p:sp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464667" y="255667"/>
            <a:ext cx="11360800" cy="92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b="1">
                <a:solidFill>
                  <a:srgbClr val="00417E"/>
                </a:solidFill>
              </a:rPr>
              <a:t>The 5R Permissions of OER</a:t>
            </a:r>
            <a:endParaRPr sz="4800" b="1">
              <a:solidFill>
                <a:srgbClr val="00417E"/>
              </a:solidFill>
            </a:endParaRPr>
          </a:p>
        </p:txBody>
      </p:sp>
      <p:grpSp>
        <p:nvGrpSpPr>
          <p:cNvPr id="159" name="Google Shape;159;p28"/>
          <p:cNvGrpSpPr/>
          <p:nvPr/>
        </p:nvGrpSpPr>
        <p:grpSpPr>
          <a:xfrm>
            <a:off x="831233" y="4330685"/>
            <a:ext cx="10229163" cy="894016"/>
            <a:chOff x="1431328" y="2473842"/>
            <a:chExt cx="6566697" cy="670512"/>
          </a:xfrm>
        </p:grpSpPr>
        <p:sp>
          <p:nvSpPr>
            <p:cNvPr id="160" name="Google Shape;160;p28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61;p28"/>
            <p:cNvSpPr txBox="1"/>
            <p:nvPr/>
          </p:nvSpPr>
          <p:spPr>
            <a:xfrm>
              <a:off x="3872311" y="2480603"/>
              <a:ext cx="4062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>
                <a:lnSpc>
                  <a:spcPct val="115000"/>
                </a:lnSpc>
              </a:pPr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Combine two or more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 rot="-5400000">
              <a:off x="2218078" y="1687103"/>
              <a:ext cx="670500" cy="224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606369" y="2611552"/>
              <a:ext cx="32649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Remix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4" name="Google Shape;164;p28"/>
          <p:cNvGrpSpPr/>
          <p:nvPr/>
        </p:nvGrpSpPr>
        <p:grpSpPr>
          <a:xfrm>
            <a:off x="860134" y="1507152"/>
            <a:ext cx="10229233" cy="894016"/>
            <a:chOff x="1431328" y="2473842"/>
            <a:chExt cx="6566742" cy="670512"/>
          </a:xfrm>
        </p:grpSpPr>
        <p:sp>
          <p:nvSpPr>
            <p:cNvPr id="165" name="Google Shape;165;p28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66;p28"/>
            <p:cNvSpPr txBox="1"/>
            <p:nvPr/>
          </p:nvSpPr>
          <p:spPr>
            <a:xfrm>
              <a:off x="4615871" y="2480603"/>
              <a:ext cx="3382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Make and own copies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" name="Google Shape;167;p28"/>
            <p:cNvSpPr/>
            <p:nvPr/>
          </p:nvSpPr>
          <p:spPr>
            <a:xfrm rot="-5400000">
              <a:off x="2240428" y="1664753"/>
              <a:ext cx="670500" cy="22887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595691" y="2611552"/>
              <a:ext cx="3275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Retain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9" name="Google Shape;169;p28"/>
          <p:cNvGrpSpPr/>
          <p:nvPr/>
        </p:nvGrpSpPr>
        <p:grpSpPr>
          <a:xfrm>
            <a:off x="860134" y="2438917"/>
            <a:ext cx="10722261" cy="927016"/>
            <a:chOff x="1431328" y="2473842"/>
            <a:chExt cx="6883245" cy="695262"/>
          </a:xfrm>
        </p:grpSpPr>
        <p:sp>
          <p:nvSpPr>
            <p:cNvPr id="170" name="Google Shape;170;p28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71;p28"/>
            <p:cNvSpPr txBox="1"/>
            <p:nvPr/>
          </p:nvSpPr>
          <p:spPr>
            <a:xfrm>
              <a:off x="3755174" y="2512103"/>
              <a:ext cx="45594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 in a wide range of ways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" name="Google Shape;172;p28"/>
            <p:cNvSpPr/>
            <p:nvPr/>
          </p:nvSpPr>
          <p:spPr>
            <a:xfrm rot="-5400000">
              <a:off x="2228578" y="1676603"/>
              <a:ext cx="670500" cy="2265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1627190" y="2611553"/>
              <a:ext cx="32439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Reuse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4" name="Google Shape;174;p28"/>
          <p:cNvGrpSpPr/>
          <p:nvPr/>
        </p:nvGrpSpPr>
        <p:grpSpPr>
          <a:xfrm>
            <a:off x="860167" y="3382620"/>
            <a:ext cx="10468012" cy="903697"/>
            <a:chOff x="1431328" y="2473842"/>
            <a:chExt cx="6720029" cy="677773"/>
          </a:xfrm>
        </p:grpSpPr>
        <p:sp>
          <p:nvSpPr>
            <p:cNvPr id="175" name="Google Shape;175;p28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76;p28"/>
            <p:cNvSpPr txBox="1"/>
            <p:nvPr/>
          </p:nvSpPr>
          <p:spPr>
            <a:xfrm>
              <a:off x="3767757" y="2494615"/>
              <a:ext cx="43836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Adapt, modify, and improve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28"/>
            <p:cNvSpPr/>
            <p:nvPr/>
          </p:nvSpPr>
          <p:spPr>
            <a:xfrm rot="-5400000">
              <a:off x="2212828" y="1692353"/>
              <a:ext cx="670500" cy="2233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1579921" y="2611552"/>
              <a:ext cx="32913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Revise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9" name="Google Shape;179;p28"/>
          <p:cNvGrpSpPr/>
          <p:nvPr/>
        </p:nvGrpSpPr>
        <p:grpSpPr>
          <a:xfrm>
            <a:off x="831233" y="5257351"/>
            <a:ext cx="10229163" cy="894016"/>
            <a:chOff x="1431328" y="2473842"/>
            <a:chExt cx="6566697" cy="670512"/>
          </a:xfrm>
        </p:grpSpPr>
        <p:sp>
          <p:nvSpPr>
            <p:cNvPr id="180" name="Google Shape;180;p28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81;p28"/>
            <p:cNvSpPr txBox="1"/>
            <p:nvPr/>
          </p:nvSpPr>
          <p:spPr>
            <a:xfrm>
              <a:off x="4701935" y="2480603"/>
              <a:ext cx="32412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>
                <a:lnSpc>
                  <a:spcPct val="115000"/>
                </a:lnSpc>
              </a:pPr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Share with others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28"/>
            <p:cNvSpPr/>
            <p:nvPr/>
          </p:nvSpPr>
          <p:spPr>
            <a:xfrm rot="-5400000">
              <a:off x="2214178" y="1691003"/>
              <a:ext cx="670500" cy="2236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1590620" y="2611553"/>
              <a:ext cx="32805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4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Redistribute</a:t>
              </a:r>
              <a:endParaRPr sz="4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694067" y="461467"/>
            <a:ext cx="5156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867" b="1">
                <a:solidFill>
                  <a:srgbClr val="00417E"/>
                </a:solidFill>
              </a:rPr>
              <a:t>Traditional Textbook</a:t>
            </a:r>
            <a:r>
              <a:rPr lang="en" sz="4667" b="1"/>
              <a:t> </a:t>
            </a:r>
            <a:endParaRPr sz="4667" b="1"/>
          </a:p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51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507987">
              <a:buClr>
                <a:srgbClr val="000000"/>
              </a:buClr>
              <a:buSzPts val="2400"/>
            </a:pPr>
            <a:r>
              <a:rPr lang="en" sz="2800" dirty="0">
                <a:solidFill>
                  <a:srgbClr val="000000"/>
                </a:solidFill>
              </a:rPr>
              <a:t>Publishing company owns copyright and sells book for profit</a:t>
            </a:r>
            <a:endParaRPr sz="2800" dirty="0">
              <a:solidFill>
                <a:srgbClr val="000000"/>
              </a:solidFill>
            </a:endParaRPr>
          </a:p>
          <a:p>
            <a:pPr indent="-507987">
              <a:buClr>
                <a:srgbClr val="000000"/>
              </a:buClr>
              <a:buSzPts val="2400"/>
            </a:pPr>
            <a:r>
              <a:rPr lang="en" sz="2800" dirty="0">
                <a:solidFill>
                  <a:srgbClr val="000000"/>
                </a:solidFill>
              </a:rPr>
              <a:t>Cannot copy, scan, or share without permission </a:t>
            </a:r>
            <a:endParaRPr sz="2800" dirty="0">
              <a:solidFill>
                <a:srgbClr val="000000"/>
              </a:solidFill>
            </a:endParaRPr>
          </a:p>
          <a:p>
            <a:pPr indent="-507987">
              <a:buClr>
                <a:srgbClr val="000000"/>
              </a:buClr>
              <a:buSzPts val="2400"/>
            </a:pPr>
            <a:r>
              <a:rPr lang="en" sz="2800" dirty="0">
                <a:solidFill>
                  <a:srgbClr val="000000"/>
                </a:solidFill>
              </a:rPr>
              <a:t>One student = one copy</a:t>
            </a:r>
            <a:endParaRPr sz="2800" dirty="0">
              <a:solidFill>
                <a:srgbClr val="000000"/>
              </a:solidFill>
            </a:endParaRPr>
          </a:p>
          <a:p>
            <a:pPr indent="-507987">
              <a:buClr>
                <a:srgbClr val="000000"/>
              </a:buClr>
              <a:buSzPts val="2400"/>
            </a:pPr>
            <a:r>
              <a:rPr lang="en" sz="2800" dirty="0">
                <a:solidFill>
                  <a:srgbClr val="000000"/>
                </a:solidFill>
              </a:rPr>
              <a:t>Cannot change (revise or edit) material</a:t>
            </a:r>
            <a:endParaRPr sz="2800" dirty="0">
              <a:solidFill>
                <a:srgbClr val="000000"/>
              </a:solidFill>
            </a:endParaRPr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2"/>
          </p:nvPr>
        </p:nvSpPr>
        <p:spPr>
          <a:xfrm>
            <a:off x="6197000" y="1536633"/>
            <a:ext cx="55796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507987">
              <a:buClr>
                <a:srgbClr val="000000"/>
              </a:buClr>
              <a:buSzPts val="2400"/>
            </a:pPr>
            <a:r>
              <a:rPr lang="en" sz="2800" dirty="0">
                <a:solidFill>
                  <a:srgbClr val="000000"/>
                </a:solidFill>
              </a:rPr>
              <a:t>No one making a profit</a:t>
            </a:r>
            <a:endParaRPr sz="2800" dirty="0">
              <a:solidFill>
                <a:srgbClr val="000000"/>
              </a:solidFill>
            </a:endParaRPr>
          </a:p>
          <a:p>
            <a:pPr indent="-507987">
              <a:buClr>
                <a:srgbClr val="000000"/>
              </a:buClr>
              <a:buSzPts val="2400"/>
            </a:pPr>
            <a:r>
              <a:rPr lang="en" sz="2800" dirty="0">
                <a:solidFill>
                  <a:srgbClr val="000000"/>
                </a:solidFill>
              </a:rPr>
              <a:t>Freely and instantly available online</a:t>
            </a:r>
            <a:endParaRPr sz="2800" dirty="0">
              <a:solidFill>
                <a:srgbClr val="000000"/>
              </a:solidFill>
            </a:endParaRPr>
          </a:p>
          <a:p>
            <a:pPr indent="-507987">
              <a:buClr>
                <a:srgbClr val="000000"/>
              </a:buClr>
              <a:buSzPts val="2400"/>
            </a:pPr>
            <a:r>
              <a:rPr lang="en" sz="2800" dirty="0">
                <a:solidFill>
                  <a:srgbClr val="000000"/>
                </a:solidFill>
              </a:rPr>
              <a:t>Copy, scan, share, as much as needed</a:t>
            </a:r>
            <a:endParaRPr sz="2800" dirty="0">
              <a:solidFill>
                <a:srgbClr val="000000"/>
              </a:solidFill>
            </a:endParaRPr>
          </a:p>
          <a:p>
            <a:pPr indent="-507987">
              <a:buClr>
                <a:srgbClr val="000000"/>
              </a:buClr>
              <a:buSzPts val="2400"/>
            </a:pPr>
            <a:r>
              <a:rPr lang="en" sz="2800" dirty="0">
                <a:solidFill>
                  <a:srgbClr val="000000"/>
                </a:solidFill>
              </a:rPr>
              <a:t>Edit, revise, modify (depending on the license)</a:t>
            </a:r>
            <a:endParaRPr sz="2800" dirty="0">
              <a:solidFill>
                <a:srgbClr val="000000"/>
              </a:solidFill>
            </a:endParaRPr>
          </a:p>
        </p:txBody>
      </p:sp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6706967" y="461467"/>
            <a:ext cx="4551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667" b="1">
                <a:solidFill>
                  <a:srgbClr val="00417E"/>
                </a:solidFill>
              </a:rPr>
              <a:t>OER</a:t>
            </a:r>
            <a:r>
              <a:rPr lang="en" sz="4667" b="1">
                <a:solidFill>
                  <a:srgbClr val="00417E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4667" b="1">
              <a:solidFill>
                <a:srgbClr val="00417E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92" name="Google Shape;192;p29"/>
          <p:cNvCxnSpPr/>
          <p:nvPr/>
        </p:nvCxnSpPr>
        <p:spPr>
          <a:xfrm rot="10800000" flipH="1">
            <a:off x="694067" y="1421300"/>
            <a:ext cx="10923200" cy="16400"/>
          </a:xfrm>
          <a:prstGeom prst="straightConnector1">
            <a:avLst/>
          </a:prstGeom>
          <a:noFill/>
          <a:ln w="38100" cap="flat" cmpd="sng">
            <a:solidFill>
              <a:srgbClr val="D5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316433" y="280933"/>
            <a:ext cx="7808000" cy="9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3733" b="1">
                <a:solidFill>
                  <a:srgbClr val="00417E"/>
                </a:solidFill>
              </a:rPr>
              <a:t>Why Use OER, Especially Now?</a:t>
            </a:r>
            <a:endParaRPr sz="3733" b="1">
              <a:solidFill>
                <a:srgbClr val="00417E"/>
              </a:solidFill>
            </a:endParaRPr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531267" y="1306967"/>
            <a:ext cx="6946800" cy="53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516454">
              <a:buClr>
                <a:srgbClr val="000000"/>
              </a:buClr>
              <a:buSzPts val="2500"/>
            </a:pPr>
            <a:r>
              <a:rPr lang="en" sz="2800" dirty="0">
                <a:solidFill>
                  <a:srgbClr val="000000"/>
                </a:solidFill>
              </a:rPr>
              <a:t>Free - students need extra financial help right now</a:t>
            </a:r>
            <a:endParaRPr sz="2800" dirty="0">
              <a:solidFill>
                <a:srgbClr val="000000"/>
              </a:solidFill>
            </a:endParaRPr>
          </a:p>
          <a:p>
            <a:pPr indent="-516454">
              <a:buClr>
                <a:srgbClr val="000000"/>
              </a:buClr>
              <a:buSzPts val="2500"/>
            </a:pPr>
            <a:r>
              <a:rPr lang="en" sz="2800" dirty="0">
                <a:solidFill>
                  <a:srgbClr val="000000"/>
                </a:solidFill>
              </a:rPr>
              <a:t>Instant access- no waiting for books to arrive</a:t>
            </a:r>
            <a:endParaRPr sz="2800" dirty="0">
              <a:solidFill>
                <a:srgbClr val="000000"/>
              </a:solidFill>
            </a:endParaRPr>
          </a:p>
          <a:p>
            <a:pPr indent="-499521">
              <a:buClr>
                <a:schemeClr val="dk1"/>
              </a:buClr>
              <a:buSzPts val="2300"/>
            </a:pPr>
            <a:r>
              <a:rPr lang="en" sz="2800" dirty="0">
                <a:solidFill>
                  <a:schemeClr val="dk1"/>
                </a:solidFill>
              </a:rPr>
              <a:t>Takes guessing game out of copyright and fair use</a:t>
            </a:r>
            <a:endParaRPr sz="2800" dirty="0">
              <a:solidFill>
                <a:schemeClr val="dk1"/>
              </a:solidFill>
            </a:endParaRPr>
          </a:p>
          <a:p>
            <a:pPr indent="-499521">
              <a:buClr>
                <a:schemeClr val="dk1"/>
              </a:buClr>
              <a:buSzPts val="2300"/>
            </a:pPr>
            <a:r>
              <a:rPr lang="en" sz="2800" dirty="0">
                <a:solidFill>
                  <a:schemeClr val="dk1"/>
                </a:solidFill>
              </a:rPr>
              <a:t>Perfect for online classes - many can be integrated into Canvas</a:t>
            </a:r>
            <a:endParaRPr sz="2800" dirty="0">
              <a:solidFill>
                <a:schemeClr val="dk1"/>
              </a:solidFill>
            </a:endParaRPr>
          </a:p>
          <a:p>
            <a:pPr indent="-499521">
              <a:buClr>
                <a:schemeClr val="dk1"/>
              </a:buClr>
              <a:buSzPts val="2300"/>
            </a:pPr>
            <a:r>
              <a:rPr lang="en" sz="2800" dirty="0">
                <a:solidFill>
                  <a:schemeClr val="dk1"/>
                </a:solidFill>
              </a:rPr>
              <a:t>Many have a print option</a:t>
            </a:r>
            <a:endParaRPr sz="2800" dirty="0">
              <a:solidFill>
                <a:srgbClr val="000000"/>
              </a:solidFill>
            </a:endParaRPr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 sz="2800" dirty="0">
              <a:solidFill>
                <a:srgbClr val="000000"/>
              </a:solidFill>
            </a:endParaRPr>
          </a:p>
        </p:txBody>
      </p:sp>
      <p:pic>
        <p:nvPicPr>
          <p:cNvPr id="199" name="Google Shape;199;p30" title="Bookshelf"/>
          <p:cNvPicPr preferRelativeResize="0"/>
          <p:nvPr/>
        </p:nvPicPr>
        <p:blipFill rotWithShape="1">
          <a:blip r:embed="rId3">
            <a:alphaModFix/>
          </a:blip>
          <a:srcRect l="27382" r="37439"/>
          <a:stretch/>
        </p:blipFill>
        <p:spPr>
          <a:xfrm>
            <a:off x="7903133" y="0"/>
            <a:ext cx="42888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1451581" y="804520"/>
            <a:ext cx="9603200" cy="89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667" b="1">
                <a:solidFill>
                  <a:srgbClr val="00417E"/>
                </a:solidFill>
              </a:rPr>
              <a:t>How Do You Know if Something is OER and Not Just Free?</a:t>
            </a:r>
            <a:endParaRPr sz="5600" b="1">
              <a:solidFill>
                <a:srgbClr val="00417E"/>
              </a:solidFill>
            </a:endParaRPr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1550733" y="1966167"/>
            <a:ext cx="9603200" cy="457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60958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733"/>
              <a:t>Look for Creative Commons licenses:</a:t>
            </a:r>
            <a:endParaRPr sz="3733"/>
          </a:p>
        </p:txBody>
      </p:sp>
      <p:pic>
        <p:nvPicPr>
          <p:cNvPr id="206" name="Google Shape;206;p31" title="Creative Commons Licens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884" y="2857433"/>
            <a:ext cx="6824235" cy="3774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E558-8D73-6343-A13A-DD0D22E9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OER and Physics: Where to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26D6C-37A4-204F-8227-7E8CD479C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49300"/>
            <a:ext cx="8596668" cy="3880773"/>
          </a:xfrm>
        </p:spPr>
        <p:txBody>
          <a:bodyPr>
            <a:noAutofit/>
          </a:bodyPr>
          <a:lstStyle/>
          <a:p>
            <a:r>
              <a:rPr lang="en-US" sz="2800" dirty="0">
                <a:hlinkClick r:id="rId2"/>
              </a:rPr>
              <a:t>https://asccc-oeri.org</a:t>
            </a:r>
            <a:r>
              <a:rPr lang="en-US" sz="2800" dirty="0"/>
              <a:t> &gt; Resources &gt; California Community Colleges Open Educational Resources By Discipline &gt; Physics</a:t>
            </a:r>
          </a:p>
          <a:p>
            <a:pPr lvl="1"/>
            <a:r>
              <a:rPr lang="en-US" sz="2000" dirty="0">
                <a:hlinkClick r:id="rId3"/>
              </a:rPr>
              <a:t>https://asccc-oeri.org/open-educational-resources-and-physics/</a:t>
            </a:r>
            <a:endParaRPr lang="en-US" sz="2000" dirty="0"/>
          </a:p>
          <a:p>
            <a:r>
              <a:rPr lang="en-US" sz="2800" dirty="0"/>
              <a:t>Also Andrew Park’s webinar last year </a:t>
            </a:r>
          </a:p>
          <a:p>
            <a:pPr lvl="1"/>
            <a:r>
              <a:rPr lang="en-US" sz="2000" dirty="0">
                <a:hlinkClick r:id="rId2"/>
              </a:rPr>
              <a:t>https://asccc-oeri.org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461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A575-DC3B-AA4E-99A9-1993BBB5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895FB-CE30-4041-B9D1-FA97C626F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3023"/>
            <a:ext cx="9324622" cy="443834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hlinkClick r:id="rId2"/>
              </a:rPr>
              <a:t>Cool4ED</a:t>
            </a:r>
            <a:endParaRPr lang="en-US" sz="2800" dirty="0"/>
          </a:p>
          <a:p>
            <a:r>
              <a:rPr lang="en-US" sz="2800" dirty="0">
                <a:hlinkClick r:id="rId3"/>
              </a:rPr>
              <a:t>MERLOT</a:t>
            </a:r>
            <a:endParaRPr lang="en-US" sz="2800" dirty="0"/>
          </a:p>
          <a:p>
            <a:r>
              <a:rPr lang="en-US" sz="2800" dirty="0">
                <a:hlinkClick r:id="rId4"/>
              </a:rPr>
              <a:t>OER Commons</a:t>
            </a:r>
            <a:endParaRPr lang="en-US" sz="2800" dirty="0"/>
          </a:p>
          <a:p>
            <a:r>
              <a:rPr lang="en-US" sz="2800" dirty="0">
                <a:hlinkClick r:id="rId5"/>
              </a:rPr>
              <a:t>LibreTexts</a:t>
            </a:r>
            <a:endParaRPr lang="en-US" sz="2800" dirty="0"/>
          </a:p>
          <a:p>
            <a:r>
              <a:rPr lang="en-US" sz="2800" dirty="0"/>
              <a:t>And more free resources…</a:t>
            </a:r>
          </a:p>
          <a:p>
            <a:pPr lvl="1"/>
            <a:r>
              <a:rPr lang="en-US" sz="2600" dirty="0">
                <a:hlinkClick r:id="rId6"/>
              </a:rPr>
              <a:t>ComPADRE Resources and Services for Physics Education</a:t>
            </a:r>
            <a:endParaRPr lang="en-US" sz="2600" dirty="0"/>
          </a:p>
          <a:p>
            <a:pPr lvl="1"/>
            <a:r>
              <a:rPr lang="en-US" sz="2600" dirty="0"/>
              <a:t>Simulations</a:t>
            </a:r>
          </a:p>
          <a:p>
            <a:pPr lvl="2"/>
            <a:r>
              <a:rPr lang="en-US" sz="2400" dirty="0">
                <a:hlinkClick r:id="rId7"/>
              </a:rPr>
              <a:t>PhET</a:t>
            </a:r>
            <a:endParaRPr lang="en-US" sz="2400" dirty="0"/>
          </a:p>
          <a:p>
            <a:pPr lvl="1"/>
            <a:r>
              <a:rPr lang="en-US" sz="2600" dirty="0"/>
              <a:t>Videos</a:t>
            </a:r>
          </a:p>
          <a:p>
            <a:pPr lvl="2"/>
            <a:r>
              <a:rPr lang="en-US" sz="2400" dirty="0">
                <a:hlinkClick r:id="rId8"/>
              </a:rPr>
              <a:t>OpenStax's Concept Trailers</a:t>
            </a:r>
            <a:endParaRPr lang="en-US" sz="2400" dirty="0"/>
          </a:p>
          <a:p>
            <a:pPr lvl="2"/>
            <a:r>
              <a:rPr lang="en-US" sz="2400" dirty="0">
                <a:hlinkClick r:id="rId9"/>
              </a:rPr>
              <a:t>Khan Academy Physics Library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6382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{13B2BACB-D9B0-9F46-8D7D-6EFB937E1672}tf10001060</Template>
  <TotalTime>2194</TotalTime>
  <Words>340</Words>
  <Application>Microsoft Office PowerPoint</Application>
  <PresentationFormat>Widescreen</PresentationFormat>
  <Paragraphs>53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Economica</vt:lpstr>
      <vt:lpstr>Roboto</vt:lpstr>
      <vt:lpstr>Trebuchet MS</vt:lpstr>
      <vt:lpstr>Wingdings 3</vt:lpstr>
      <vt:lpstr>Facet</vt:lpstr>
      <vt:lpstr>OER and Physics</vt:lpstr>
      <vt:lpstr>What are Open Educational Resources?</vt:lpstr>
      <vt:lpstr>The 5R Permissions of OER</vt:lpstr>
      <vt:lpstr>Traditional Textbook  </vt:lpstr>
      <vt:lpstr>Why Use OER, Especially Now?</vt:lpstr>
      <vt:lpstr>How Do You Know if Something is OER and Not Just Free?</vt:lpstr>
      <vt:lpstr>OER and Physics: Where to start?</vt:lpstr>
      <vt:lpstr>Additional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and Physics</dc:title>
  <dc:creator>Microsoft Office User</dc:creator>
  <cp:lastModifiedBy>Shagun Kaur</cp:lastModifiedBy>
  <cp:revision>12</cp:revision>
  <dcterms:created xsi:type="dcterms:W3CDTF">2021-04-01T06:31:44Z</dcterms:created>
  <dcterms:modified xsi:type="dcterms:W3CDTF">2021-04-02T20:31:17Z</dcterms:modified>
</cp:coreProperties>
</file>