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ill Sans" panose="020B0604020202020204" charset="0"/>
      <p:regular r:id="rId29"/>
      <p:bold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+7sI4aDqjzCECoIPzDd9Dg/a6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maths is wrong. The hourly rate should be $60. </a:t>
            </a:r>
            <a:endParaRPr/>
          </a:p>
        </p:txBody>
      </p:sp>
      <p:sp>
        <p:nvSpPr>
          <p:cNvPr id="136" name="Google Shape;13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What’s wrong here? We are not paying overhead costs.</a:t>
            </a:r>
            <a:endParaRPr/>
          </a:p>
        </p:txBody>
      </p:sp>
      <p:sp>
        <p:nvSpPr>
          <p:cNvPr id="143" name="Google Shape;143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6d4bcac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6d4bcac44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c6d4bcac44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Proposals for the development of ancillaries must provide </a:t>
            </a:r>
            <a:endParaRPr sz="115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5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Montserrat"/>
              <a:buChar char="●"/>
            </a:pP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specific details regarding the final OER </a:t>
            </a:r>
            <a:endParaRPr sz="115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Montserrat"/>
              <a:buChar char="●"/>
            </a:pP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connect the specific resources developed to estimated time for development.</a:t>
            </a:r>
            <a:endParaRPr sz="115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Montserrat"/>
              <a:buChar char="●"/>
            </a:pP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should acknowledge any existing resources that will be integrated into the work.</a:t>
            </a:r>
            <a:endParaRPr sz="115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Montserrat"/>
              <a:buChar char="●"/>
            </a:pP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If  include components that rely on other websites must also provide alternative options should those websites be inaccessible or no longer available. </a:t>
            </a:r>
            <a:endParaRPr sz="1000"/>
          </a:p>
        </p:txBody>
      </p:sp>
      <p:sp>
        <p:nvSpPr>
          <p:cNvPr id="111" name="Google Shape;11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Who is getting paid – and the payrate for faculty should be $60. Hours of what?</a:t>
            </a:r>
            <a:endParaRPr/>
          </a:p>
        </p:txBody>
      </p:sp>
      <p:sp>
        <p:nvSpPr>
          <p:cNvPr id="130" name="Google Shape;130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7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37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8"/>
          <p:cNvSpPr/>
          <p:nvPr/>
        </p:nvSpPr>
        <p:spPr>
          <a:xfrm>
            <a:off x="0" y="1527142"/>
            <a:ext cx="9144000" cy="365785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Google Shape;22;p38"/>
          <p:cNvSpPr txBox="1">
            <a:spLocks noGrp="1"/>
          </p:cNvSpPr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4" name="Google Shape;24;p38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Google Shape;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lack">
  <p:cSld name="section slide blac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1" name="Google Shape;31;p45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body" idx="2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/>
          <p:nvPr/>
        </p:nvSpPr>
        <p:spPr>
          <a:xfrm>
            <a:off x="897905" y="0"/>
            <a:ext cx="7557940" cy="18443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9" name="Google Shape;39;p46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46"/>
          <p:cNvSpPr txBox="1">
            <a:spLocks noGrp="1"/>
          </p:cNvSpPr>
          <p:nvPr>
            <p:ph type="title"/>
          </p:nvPr>
        </p:nvSpPr>
        <p:spPr>
          <a:xfrm>
            <a:off x="1085394" y="804167"/>
            <a:ext cx="7205746" cy="87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2"/>
          </p:nvPr>
        </p:nvSpPr>
        <p:spPr>
          <a:xfrm>
            <a:off x="1085393" y="2824270"/>
            <a:ext cx="3483864" cy="323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3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7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9" name="Google Shape;49;p47"/>
          <p:cNvCxnSpPr/>
          <p:nvPr/>
        </p:nvCxnSpPr>
        <p:spPr>
          <a:xfrm rot="10800000" flipH="1">
            <a:off x="2" y="3119532"/>
            <a:ext cx="3644507" cy="6261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7"/>
          <p:cNvSpPr txBox="1"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body" idx="1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body" idx="2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8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7" name="Google Shape;57;p48"/>
          <p:cNvCxnSpPr/>
          <p:nvPr/>
        </p:nvCxnSpPr>
        <p:spPr>
          <a:xfrm rot="10800000" flipH="1">
            <a:off x="1" y="3116401"/>
            <a:ext cx="5225792" cy="939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48"/>
          <p:cNvSpPr txBox="1"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>
            <a:spLocks noGrp="1"/>
          </p:cNvSpPr>
          <p:nvPr>
            <p:ph type="pic" idx="2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1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50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50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50"/>
          <p:cNvSpPr txBox="1">
            <a:spLocks noGrp="1"/>
          </p:cNvSpPr>
          <p:nvPr>
            <p:ph type="body" idx="2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51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51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body" idx="2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8891A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asccc-oeri-request-for-proposals-iii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2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3600"/>
              <a:t>Welcome! </a:t>
            </a:r>
            <a:endParaRPr sz="3600"/>
          </a:p>
        </p:txBody>
      </p:sp>
      <p:sp>
        <p:nvSpPr>
          <p:cNvPr id="84" name="Google Shape;84;p52"/>
          <p:cNvSpPr txBox="1">
            <a:spLocks noGrp="1"/>
          </p:cNvSpPr>
          <p:nvPr>
            <p:ph type="body" idx="1"/>
          </p:nvPr>
        </p:nvSpPr>
        <p:spPr>
          <a:xfrm>
            <a:off x="1088675" y="2015724"/>
            <a:ext cx="7305000" cy="4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We’ll get started momentarily. 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You will be muted. We invite you to ask questions via the chat or raise your hands, and then unmute yourself. 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Today’s topic: RFP Focused Webinar III - Budget and Action Plan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This presentation will be archived and available at </a:t>
            </a:r>
            <a:r>
              <a:rPr lang="en-US" sz="2700" b="1"/>
              <a:t>asccc-oeri.org</a:t>
            </a:r>
            <a:endParaRPr sz="2700" b="1"/>
          </a:p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8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Budget Summary - Example</a:t>
            </a:r>
            <a:endParaRPr sz="4400"/>
          </a:p>
        </p:txBody>
      </p:sp>
      <p:sp>
        <p:nvSpPr>
          <p:cNvPr id="139" name="Google Shape;139;p58"/>
          <p:cNvSpPr txBox="1">
            <a:spLocks noGrp="1"/>
          </p:cNvSpPr>
          <p:nvPr>
            <p:ph type="body" idx="1"/>
          </p:nvPr>
        </p:nvSpPr>
        <p:spPr>
          <a:xfrm>
            <a:off x="1020775" y="2082725"/>
            <a:ext cx="75132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Cost for this project is estimated at $20,000</a:t>
            </a:r>
            <a:endParaRPr/>
          </a:p>
          <a:p>
            <a:pPr marL="457200" lvl="0" indent="-38100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80 hours of writing, editing, and curation by primary author at $50/hr: $9000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15 stipends of $200 for invited author submissions:  $3000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80 hours of design, layout, accessibility, etc.,  at $35/hr. for hired staff: $6300 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Associated publishing costs estimated at $1700 (??)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9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Budget Summary - Example</a:t>
            </a:r>
            <a:endParaRPr/>
          </a:p>
        </p:txBody>
      </p:sp>
      <p:sp>
        <p:nvSpPr>
          <p:cNvPr id="146" name="Google Shape;146;p59"/>
          <p:cNvSpPr txBox="1">
            <a:spLocks noGrp="1"/>
          </p:cNvSpPr>
          <p:nvPr>
            <p:ph type="body" idx="1"/>
          </p:nvPr>
        </p:nvSpPr>
        <p:spPr>
          <a:xfrm>
            <a:off x="1088675" y="2015725"/>
            <a:ext cx="7543800" cy="45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95748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29032"/>
              <a:buChar char="•"/>
            </a:pPr>
            <a:r>
              <a:rPr lang="en-US"/>
              <a:t>Instructional Salaries ($15,000): The majority of our budget is set aside to pay instructor salaries to conduct the necessary research</a:t>
            </a:r>
            <a:endParaRPr/>
          </a:p>
          <a:p>
            <a:pPr marL="457200" lvl="0" indent="-395748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29032"/>
              <a:buChar char="•"/>
            </a:pPr>
            <a:r>
              <a:rPr lang="en-US"/>
              <a:t>Two primary instructors will complete the initial research and with help from experienced faculty and experienced investigators will adapt the text. </a:t>
            </a:r>
            <a:endParaRPr/>
          </a:p>
          <a:p>
            <a:pPr marL="457200" lvl="0" indent="-395748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29032"/>
              <a:buChar char="•"/>
            </a:pPr>
            <a:r>
              <a:rPr lang="en-US"/>
              <a:t>Employee Benefits are included at 15% of instructional salaries. ($2400) </a:t>
            </a:r>
            <a:endParaRPr/>
          </a:p>
          <a:p>
            <a:pPr marL="457200" lvl="0" indent="-395748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29032"/>
              <a:buChar char="•"/>
            </a:pPr>
            <a:r>
              <a:rPr lang="en-US"/>
              <a:t>Other Operating Expenses ($1700) for post-production design of the textbook.</a:t>
            </a:r>
            <a:endParaRPr/>
          </a:p>
          <a:p>
            <a:pPr marL="457200" lvl="0" indent="-395748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29032"/>
              <a:buChar char="•"/>
            </a:pPr>
            <a:r>
              <a:rPr lang="en-US"/>
              <a:t>Other costs are assumed at 4% of the total project ($900). Total Expense -$20,000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0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Budget and Action Plan</a:t>
            </a:r>
            <a:endParaRPr sz="4400"/>
          </a:p>
        </p:txBody>
      </p:sp>
      <p:sp>
        <p:nvSpPr>
          <p:cNvPr id="152" name="Google Shape;152;p60"/>
          <p:cNvSpPr txBox="1">
            <a:spLocks noGrp="1"/>
          </p:cNvSpPr>
          <p:nvPr>
            <p:ph type="body" idx="1"/>
          </p:nvPr>
        </p:nvSpPr>
        <p:spPr>
          <a:xfrm>
            <a:off x="1088686" y="2065982"/>
            <a:ext cx="7202400" cy="4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n-US"/>
              <a:t>3. Action Plan - Identify 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timelines and 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responsible parties for all activities. 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Your timeline should specify three interim project deadlines and deliverables that are aligned with the project deadlines mentioned in the RFP.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6d4bcac44_0_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00" cy="898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Budget and Action Plan</a:t>
            </a:r>
            <a:endParaRPr/>
          </a:p>
        </p:txBody>
      </p:sp>
      <p:sp>
        <p:nvSpPr>
          <p:cNvPr id="159" name="Google Shape;159;gc6d4bcac44_0_5"/>
          <p:cNvSpPr txBox="1">
            <a:spLocks noGrp="1"/>
          </p:cNvSpPr>
          <p:nvPr>
            <p:ph type="body" idx="1"/>
          </p:nvPr>
        </p:nvSpPr>
        <p:spPr>
          <a:xfrm>
            <a:off x="971450" y="1965475"/>
            <a:ext cx="7552200" cy="449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lvl="0" indent="-386468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3977">
                <a:solidFill>
                  <a:schemeClr val="dk1"/>
                </a:solidFill>
              </a:rPr>
              <a:t>August 16, 2021 </a:t>
            </a:r>
            <a:r>
              <a:rPr lang="en-US" sz="3977"/>
              <a:t>- 1st check-in product (*25% completion) </a:t>
            </a:r>
            <a:endParaRPr sz="3977"/>
          </a:p>
          <a:p>
            <a:pPr marL="457200" lvl="0" indent="-386468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3977">
                <a:solidFill>
                  <a:schemeClr val="dk1"/>
                </a:solidFill>
              </a:rPr>
              <a:t>October 12, 2021</a:t>
            </a:r>
            <a:r>
              <a:rPr lang="en-US" sz="3977"/>
              <a:t> - 2nd check-in product (*50% completion) </a:t>
            </a:r>
            <a:endParaRPr sz="3977"/>
          </a:p>
          <a:p>
            <a:pPr marL="457200" lvl="0" indent="-386468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3977">
                <a:solidFill>
                  <a:schemeClr val="dk1"/>
                </a:solidFill>
              </a:rPr>
              <a:t>December 13, 2021</a:t>
            </a:r>
            <a:r>
              <a:rPr lang="en-US" sz="3977"/>
              <a:t> - 3rd check-in product (*80% completion) </a:t>
            </a:r>
            <a:endParaRPr sz="3977"/>
          </a:p>
          <a:p>
            <a:pPr marL="457200" lvl="0" indent="-386468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3977">
                <a:solidFill>
                  <a:schemeClr val="dk1"/>
                </a:solidFill>
              </a:rPr>
              <a:t>February 14, 2022 </a:t>
            </a:r>
            <a:r>
              <a:rPr lang="en-US" sz="3977"/>
              <a:t>- product distributed to reviewers </a:t>
            </a:r>
            <a:endParaRPr sz="3977"/>
          </a:p>
          <a:p>
            <a:pPr marL="457200" lvl="0" indent="-386468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Gill Sans"/>
              <a:buChar char="•"/>
            </a:pPr>
            <a:r>
              <a:rPr lang="en-US" sz="3977">
                <a:solidFill>
                  <a:schemeClr val="dk1"/>
                </a:solidFill>
                <a:highlight>
                  <a:srgbClr val="FFFFFF"/>
                </a:highlight>
              </a:rPr>
              <a:t>March 14th, 2022 </a:t>
            </a:r>
            <a:r>
              <a:rPr lang="en-US" sz="3977">
                <a:solidFill>
                  <a:srgbClr val="333333"/>
                </a:solidFill>
                <a:highlight>
                  <a:srgbClr val="FFFFFF"/>
                </a:highlight>
              </a:rPr>
              <a:t>- Reviews are due</a:t>
            </a:r>
            <a:endParaRPr sz="3977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86468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Gill Sans"/>
              <a:buChar char="•"/>
            </a:pPr>
            <a:r>
              <a:rPr lang="en-US" sz="3977">
                <a:solidFill>
                  <a:schemeClr val="dk1"/>
                </a:solidFill>
                <a:highlight>
                  <a:srgbClr val="FFFFFF"/>
                </a:highlight>
              </a:rPr>
              <a:t>May 10th, 2022</a:t>
            </a:r>
            <a:r>
              <a:rPr lang="en-US" sz="3977">
                <a:solidFill>
                  <a:srgbClr val="333333"/>
                </a:solidFill>
                <a:highlight>
                  <a:srgbClr val="FFFFFF"/>
                </a:highlight>
              </a:rPr>
              <a:t> - Final product due </a:t>
            </a:r>
            <a:endParaRPr/>
          </a:p>
          <a:p>
            <a:pPr marL="0" lvl="0" indent="0" algn="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*Defined by applicant.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1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Action Plan Checklist</a:t>
            </a:r>
            <a:endParaRPr sz="4400"/>
          </a:p>
        </p:txBody>
      </p:sp>
      <p:sp>
        <p:nvSpPr>
          <p:cNvPr id="165" name="Google Shape;165;p61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3400" lvl="0" indent="-457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Timelines for all activities</a:t>
            </a:r>
            <a:endParaRPr/>
          </a:p>
          <a:p>
            <a:pPr marL="533400" lvl="0" indent="-457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Responsible parties for all activities</a:t>
            </a:r>
            <a:endParaRPr/>
          </a:p>
          <a:p>
            <a:pPr marL="533400" lvl="0" indent="-457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At least three mid-project deadlines and deliverable aligned with dates specified in the RFP.</a:t>
            </a:r>
            <a:endParaRPr/>
          </a:p>
          <a:p>
            <a:pPr marL="533400" lvl="0" indent="-457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Where, when, and how collaboration will occur specified in detail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2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Action Plan - Example</a:t>
            </a:r>
            <a:endParaRPr sz="4400"/>
          </a:p>
        </p:txBody>
      </p:sp>
      <p:sp>
        <p:nvSpPr>
          <p:cNvPr id="171" name="Google Shape;171;p62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76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67226"/>
              <a:buNone/>
            </a:pPr>
            <a:r>
              <a:rPr lang="en-US" sz="5100"/>
              <a:t>What’s missing?</a:t>
            </a:r>
            <a:endParaRPr/>
          </a:p>
          <a:p>
            <a:pPr marL="533400" lvl="0" indent="-457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42856"/>
              <a:buFont typeface="Arial"/>
              <a:buAutoNum type="arabicPeriod"/>
            </a:pPr>
            <a:r>
              <a:rPr lang="en-US"/>
              <a:t>For each chapter, transfer questions from PDF of existing OER to MS Word DOCX file </a:t>
            </a:r>
            <a:endParaRPr/>
          </a:p>
          <a:p>
            <a:pPr marL="533400" lvl="0" indent="-457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42856"/>
              <a:buFont typeface="Arial"/>
              <a:buAutoNum type="arabicPeriod"/>
            </a:pPr>
            <a:r>
              <a:rPr lang="en-US"/>
              <a:t>Format questions, corresponding answers, and validate the DOCX file </a:t>
            </a:r>
            <a:endParaRPr/>
          </a:p>
          <a:p>
            <a:pPr marL="533400" lvl="0" indent="-457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42856"/>
              <a:buFont typeface="Arial"/>
              <a:buAutoNum type="arabicPeriod"/>
            </a:pPr>
            <a:r>
              <a:rPr lang="en-US"/>
              <a:t>Convert DOCX file to Canvas quiz using Respondus software </a:t>
            </a:r>
            <a:endParaRPr/>
          </a:p>
          <a:p>
            <a:pPr marL="533400" lvl="0" indent="-457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42856"/>
              <a:buFont typeface="Arial"/>
              <a:buAutoNum type="arabicPeriod"/>
            </a:pPr>
            <a:r>
              <a:rPr lang="en-US"/>
              <a:t>Randomly select 3 chapters for operability within Canvas </a:t>
            </a:r>
            <a:endParaRPr/>
          </a:p>
          <a:p>
            <a:pPr marL="533400" lvl="0" indent="-457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42856"/>
              <a:buFont typeface="Arial"/>
              <a:buAutoNum type="arabicPeriod"/>
            </a:pPr>
            <a:r>
              <a:rPr lang="en-US"/>
              <a:t>Using Canvas, export all 17 Chapter Canvas Quizzes into downloadable ZIP </a:t>
            </a:r>
            <a:endParaRPr/>
          </a:p>
          <a:p>
            <a:pPr marL="533400" lvl="0" indent="-457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42856"/>
              <a:buFont typeface="Arial"/>
              <a:buAutoNum type="arabicPeriod"/>
            </a:pPr>
            <a:r>
              <a:rPr lang="en-US"/>
              <a:t>Validate importability of quizzes into another Canvas course </a:t>
            </a:r>
            <a:endParaRPr/>
          </a:p>
          <a:p>
            <a:pPr marL="533400" lvl="0" indent="-457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42856"/>
              <a:buFont typeface="Arial"/>
              <a:buAutoNum type="arabicPeriod"/>
            </a:pPr>
            <a:r>
              <a:rPr lang="en-US"/>
              <a:t>Upload ZIP file to PDQ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3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200"/>
              <a:t>What’s Missing?</a:t>
            </a:r>
            <a:endParaRPr sz="4200"/>
          </a:p>
        </p:txBody>
      </p:sp>
      <p:sp>
        <p:nvSpPr>
          <p:cNvPr id="177" name="Google Shape;177;p63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Action plan requires what, when, and who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Activities ✔ (what)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When (timelines)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Who (responsible parties)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Mid-project deadlines and deliverables.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Action Plan - Example</a:t>
            </a:r>
            <a:endParaRPr/>
          </a:p>
        </p:txBody>
      </p:sp>
      <p:sp>
        <p:nvSpPr>
          <p:cNvPr id="183" name="Google Shape;183;p6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29729"/>
              <a:buChar char="•"/>
            </a:pPr>
            <a:r>
              <a:rPr lang="en-US" sz="7400"/>
              <a:t>Product - seven new modules to accompany an Openstax text. 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29729"/>
              <a:buChar char="•"/>
            </a:pPr>
            <a:r>
              <a:rPr lang="en-US" sz="7400"/>
              <a:t>All materials will be posted in Canvas by lead faculty member.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29729"/>
              <a:buChar char="•"/>
            </a:pPr>
            <a:r>
              <a:rPr lang="en-US" sz="7400"/>
              <a:t>June 2019: Module authors identified. First meeting with module authors to clarify structure of modules and authoring timeline. </a:t>
            </a:r>
            <a:endParaRPr sz="7400"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29729"/>
              <a:buChar char="•"/>
            </a:pPr>
            <a:r>
              <a:rPr lang="en-US" sz="7400"/>
              <a:t>July – August: Authors prepare module drafts posted on non-public Canvas course. Consultation with coordinators continues through conference calls. </a:t>
            </a:r>
            <a:endParaRPr sz="7400"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29729"/>
              <a:buChar char="•"/>
            </a:pPr>
            <a:r>
              <a:rPr lang="en-US" sz="7400"/>
              <a:t>September: Complete first draft of modules submitted for review by coordinators and internal peer reviewers. (</a:t>
            </a:r>
            <a:r>
              <a:rPr lang="en-US" sz="7400" b="1">
                <a:solidFill>
                  <a:srgbClr val="FF0000"/>
                </a:solidFill>
              </a:rPr>
              <a:t>mid-project deadline and deliverable?</a:t>
            </a:r>
            <a:r>
              <a:rPr lang="en-US" sz="7400"/>
              <a:t>)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29729"/>
              <a:buChar char="•"/>
            </a:pPr>
            <a:r>
              <a:rPr lang="en-US" sz="7400"/>
              <a:t>October – Authors respond to reviewer suggestions….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Action Plan - Example</a:t>
            </a:r>
            <a:endParaRPr/>
          </a:p>
        </p:txBody>
      </p:sp>
      <p:sp>
        <p:nvSpPr>
          <p:cNvPr id="189" name="Google Shape;189;p65"/>
          <p:cNvSpPr txBox="1">
            <a:spLocks noGrp="1"/>
          </p:cNvSpPr>
          <p:nvPr>
            <p:ph type="body" idx="1"/>
          </p:nvPr>
        </p:nvSpPr>
        <p:spPr>
          <a:xfrm>
            <a:off x="563880" y="2015732"/>
            <a:ext cx="8244840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-9144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200"/>
              <a:t>July 1: Lead will determine other authors (3) and assign roles.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200"/>
              <a:t>Aug. 15: Lead will finish coordinating the harvesting of the resource. </a:t>
            </a:r>
            <a:endParaRPr sz="2200"/>
          </a:p>
          <a:p>
            <a:pPr marL="91440" lvl="0" indent="-9144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200"/>
              <a:t>Sept.1: the three authors will submit their content.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200"/>
              <a:t>Sept. 15: the designer will present an initial design of the resource and ancillaries.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200"/>
              <a:t>Oct. 1: the three or more peer reviewers will submit their reviews.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200"/>
              <a:t>Nov. 1: the authors will submit their final revisions.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200"/>
              <a:t>Dec. 1: the designer will finalize the design and usability testing.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200"/>
              <a:t>Dec.15: the final product will be submitted.</a:t>
            </a:r>
            <a:br>
              <a:rPr lang="en-US" sz="2200"/>
            </a:b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6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General Guidance</a:t>
            </a:r>
            <a:endParaRPr sz="4400"/>
          </a:p>
        </p:txBody>
      </p:sp>
      <p:sp>
        <p:nvSpPr>
          <p:cNvPr id="195" name="Google Shape;195;p66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Ensure all elements of your submission are consistent – e.g., team, project description, budget, action plan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Have someone else review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Remember that readers are unlikely to be discipline faculty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ctrTitle"/>
          </p:nvPr>
        </p:nvSpPr>
        <p:spPr>
          <a:xfrm>
            <a:off x="1642859" y="2348669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None/>
            </a:pPr>
            <a:r>
              <a:rPr lang="en-US" sz="4800"/>
              <a:t>RFP Focused Webinar III - Budget and Action Plan</a:t>
            </a:r>
            <a:endParaRPr sz="4860"/>
          </a:p>
        </p:txBody>
      </p:sp>
      <p:sp>
        <p:nvSpPr>
          <p:cNvPr id="90" name="Google Shape;90;p2"/>
          <p:cNvSpPr txBox="1">
            <a:spLocks noGrp="1"/>
          </p:cNvSpPr>
          <p:nvPr>
            <p:ph type="subTitle" idx="1"/>
          </p:nvPr>
        </p:nvSpPr>
        <p:spPr>
          <a:xfrm>
            <a:off x="1082040" y="5495643"/>
            <a:ext cx="6720840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r>
              <a:rPr lang="en-US" sz="2800" b="1">
                <a:solidFill>
                  <a:srgbClr val="FF0000"/>
                </a:solidFill>
              </a:rPr>
              <a:t>ASCCC 2021 Request for Proposals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7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Timelines</a:t>
            </a:r>
            <a:endParaRPr sz="4400"/>
          </a:p>
        </p:txBody>
      </p:sp>
      <p:sp>
        <p:nvSpPr>
          <p:cNvPr id="201" name="Google Shape;201;p67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5782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ill Sans"/>
              <a:buChar char="•"/>
            </a:pP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</a:rPr>
              <a:t>Monday, March 22, 2021</a:t>
            </a:r>
            <a:r>
              <a:rPr lang="en-US" sz="2200">
                <a:solidFill>
                  <a:srgbClr val="333333"/>
                </a:solidFill>
                <a:highlight>
                  <a:srgbClr val="FFFFFF"/>
                </a:highlight>
              </a:rPr>
              <a:t> – Submission portal opened</a:t>
            </a: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5782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ill Sans"/>
              <a:buChar char="•"/>
            </a:pPr>
            <a:r>
              <a:rPr lang="en-US" sz="2200">
                <a:solidFill>
                  <a:schemeClr val="accent1"/>
                </a:solidFill>
                <a:highlight>
                  <a:srgbClr val="FFFFFF"/>
                </a:highlight>
              </a:rPr>
              <a:t>Monday, April 19, 2021, 5 pm – Submission portal closed</a:t>
            </a:r>
            <a:endParaRPr sz="22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457200" lvl="0" indent="-35782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ill Sans"/>
              <a:buChar char="•"/>
            </a:pP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</a:rPr>
              <a:t>Week of April 26</a:t>
            </a:r>
            <a:r>
              <a:rPr lang="en-US" sz="2200">
                <a:solidFill>
                  <a:srgbClr val="333333"/>
                </a:solidFill>
                <a:highlight>
                  <a:srgbClr val="FFFFFF"/>
                </a:highlight>
              </a:rPr>
              <a:t> – Proposals reviewed</a:t>
            </a: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5782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ill Sans"/>
              <a:buChar char="•"/>
            </a:pP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</a:rPr>
              <a:t>On or before Monday, May 10</a:t>
            </a:r>
            <a:r>
              <a:rPr lang="en-US" sz="2200">
                <a:solidFill>
                  <a:srgbClr val="333333"/>
                </a:solidFill>
                <a:highlight>
                  <a:srgbClr val="FFFFFF"/>
                </a:highlight>
              </a:rPr>
              <a:t>, awards announced</a:t>
            </a: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All information related to the RFP will be available on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ASCCC OERI website</a:t>
            </a:r>
            <a:r>
              <a:rPr lang="en-US"/>
              <a:t>. (asccc-oeri.org) 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8"/>
          <p:cNvPicPr preferRelativeResize="0"/>
          <p:nvPr/>
        </p:nvPicPr>
        <p:blipFill rotWithShape="1">
          <a:blip r:embed="rId3">
            <a:alphaModFix/>
          </a:blip>
          <a:srcRect l="2337" t="1527" r="688" b="1779"/>
          <a:stretch/>
        </p:blipFill>
        <p:spPr>
          <a:xfrm>
            <a:off x="155725" y="138275"/>
            <a:ext cx="8761374" cy="662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</a:pPr>
            <a:r>
              <a:rPr lang="en-US" sz="5400"/>
              <a:t>Questions</a:t>
            </a:r>
            <a:endParaRPr sz="5400"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ill Sans"/>
              <a:buNone/>
            </a:pPr>
            <a:endParaRPr sz="3600"/>
          </a:p>
        </p:txBody>
      </p:sp>
      <p:pic>
        <p:nvPicPr>
          <p:cNvPr id="213" name="Google Shape;21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423" y="2015732"/>
            <a:ext cx="7010982" cy="434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Our Focus Today</a:t>
            </a:r>
            <a:endParaRPr sz="4400"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546833" y="2015732"/>
            <a:ext cx="8061360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800"/>
              <a:t> In this webinar we'll discuss the level of detail needed in your budget and action plan and address common budget-related questions. What does a realistic budget and an effective plan look like? </a:t>
            </a:r>
            <a:r>
              <a:rPr lang="en-US" sz="3800">
                <a:solidFill>
                  <a:schemeClr val="accent1"/>
                </a:solidFill>
              </a:rPr>
              <a:t>Section C of the RFP.</a:t>
            </a:r>
            <a:endParaRPr sz="3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ill Sans"/>
              <a:buNone/>
            </a:pPr>
            <a:r>
              <a:rPr lang="en-US" sz="4800"/>
              <a:t>Overview</a:t>
            </a:r>
            <a:endParaRPr sz="4800"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46" lvl="0" indent="-17144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Budget Summary</a:t>
            </a:r>
            <a:endParaRPr/>
          </a:p>
          <a:p>
            <a:pPr marL="628646" lvl="1" indent="-17144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/>
              <a:t>How Funds are Disbursed</a:t>
            </a:r>
            <a:endParaRPr/>
          </a:p>
          <a:p>
            <a:pPr marL="628646" lvl="1" indent="-17144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/>
              <a:t>RFP Language</a:t>
            </a:r>
            <a:endParaRPr/>
          </a:p>
          <a:p>
            <a:pPr marL="628646" lvl="1" indent="-17144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/>
              <a:t>Examples</a:t>
            </a:r>
            <a:endParaRPr/>
          </a:p>
          <a:p>
            <a:pPr marL="0" lvl="0" indent="-14097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220"/>
              <a:buFont typeface="Arial"/>
              <a:buChar char="•"/>
            </a:pPr>
            <a:r>
              <a:rPr lang="en-US" sz="2220"/>
              <a:t>Action Plan</a:t>
            </a:r>
            <a:endParaRPr/>
          </a:p>
          <a:p>
            <a:pPr marL="457200" lvl="1" indent="-14097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220"/>
              <a:buChar char="•"/>
            </a:pPr>
            <a:r>
              <a:rPr lang="en-US"/>
              <a:t>RFP Language</a:t>
            </a:r>
            <a:endParaRPr/>
          </a:p>
          <a:p>
            <a:pPr marL="457200" lvl="1" indent="-14097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220"/>
              <a:buChar char="•"/>
            </a:pPr>
            <a:r>
              <a:rPr lang="en-US"/>
              <a:t>Examples</a:t>
            </a:r>
            <a:endParaRPr/>
          </a:p>
          <a:p>
            <a:pPr marL="0" lvl="0" indent="-14097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220"/>
              <a:buFont typeface="Arial"/>
              <a:buChar char="•"/>
            </a:pPr>
            <a:r>
              <a:rPr lang="en-US" sz="2220"/>
              <a:t>General Guidelines</a:t>
            </a:r>
            <a:endParaRPr/>
          </a:p>
          <a:p>
            <a:pPr marL="0" lvl="0" indent="-14097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220"/>
              <a:buFont typeface="Arial"/>
              <a:buChar char="•"/>
            </a:pPr>
            <a:r>
              <a:rPr lang="en-US" sz="2220"/>
              <a:t>Timelines and RFP Scoring Rubric</a:t>
            </a:r>
            <a:endParaRPr/>
          </a:p>
          <a:p>
            <a:pPr marL="171446" lvl="0" indent="-30475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220"/>
              <a:buNone/>
            </a:pPr>
            <a:endParaRPr sz="2220"/>
          </a:p>
          <a:p>
            <a:pPr marL="171446" lvl="0" indent="-171446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3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Fund Disbursement</a:t>
            </a:r>
            <a:endParaRPr sz="4400"/>
          </a:p>
        </p:txBody>
      </p:sp>
      <p:sp>
        <p:nvSpPr>
          <p:cNvPr id="108" name="Google Shape;108;p53"/>
          <p:cNvSpPr txBox="1">
            <a:spLocks noGrp="1"/>
          </p:cNvSpPr>
          <p:nvPr>
            <p:ph type="body" idx="1"/>
          </p:nvPr>
        </p:nvSpPr>
        <p:spPr>
          <a:xfrm>
            <a:off x="1054375" y="2084324"/>
            <a:ext cx="7443900" cy="4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50"/>
              <a:buFont typeface="Gill Sans"/>
              <a:buChar char="•"/>
            </a:pPr>
            <a:r>
              <a:rPr lang="en-US" sz="2550">
                <a:solidFill>
                  <a:schemeClr val="accent1"/>
                </a:solidFill>
                <a:highlight>
                  <a:srgbClr val="FFFFFF"/>
                </a:highlight>
              </a:rPr>
              <a:t>December 13th</a:t>
            </a:r>
            <a:r>
              <a:rPr lang="en-US" sz="2550">
                <a:solidFill>
                  <a:srgbClr val="333333"/>
                </a:solidFill>
                <a:highlight>
                  <a:srgbClr val="FFFFFF"/>
                </a:highlight>
              </a:rPr>
              <a:t> – 3rd check-in product (*80% completion; overall progress check) (1st payment)</a:t>
            </a:r>
            <a:endParaRPr sz="25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84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58"/>
              <a:buFont typeface="Gill Sans"/>
              <a:buChar char="•"/>
            </a:pPr>
            <a:r>
              <a:rPr lang="en-US" sz="2458">
                <a:solidFill>
                  <a:schemeClr val="accent1"/>
                </a:solidFill>
                <a:highlight>
                  <a:srgbClr val="FFFFFF"/>
                </a:highlight>
              </a:rPr>
              <a:t>May 10th</a:t>
            </a:r>
            <a:r>
              <a:rPr lang="en-US" sz="2458">
                <a:solidFill>
                  <a:srgbClr val="333333"/>
                </a:solidFill>
                <a:highlight>
                  <a:srgbClr val="FFFFFF"/>
                </a:highlight>
              </a:rPr>
              <a:t> – Final product due (2nd Payment)</a:t>
            </a:r>
            <a:endParaRPr sz="2458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77825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350"/>
              <a:buFont typeface="Gill Sans"/>
              <a:buChar char="•"/>
            </a:pPr>
            <a:r>
              <a:rPr lang="en-US"/>
              <a:t>ASCCC will write checks at the direction of the faculty lead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350"/>
              <a:buFont typeface="Gill Sans"/>
              <a:buChar char="•"/>
            </a:pPr>
            <a:r>
              <a:rPr lang="en-US"/>
              <a:t>Tax forms collected from all recipients</a:t>
            </a:r>
            <a:endParaRPr/>
          </a:p>
          <a:p>
            <a:pPr marL="457200" lvl="0" indent="-3778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350"/>
              <a:buFont typeface="Gill Sans"/>
              <a:buChar char="•"/>
            </a:pPr>
            <a:r>
              <a:rPr lang="en-US"/>
              <a:t>No local “overhead” – your accounting and grant office are not involved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Budget and Action Plan</a:t>
            </a:r>
            <a:endParaRPr sz="4400"/>
          </a:p>
        </p:txBody>
      </p:sp>
      <p:sp>
        <p:nvSpPr>
          <p:cNvPr id="114" name="Google Shape;114;p5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6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n-US"/>
              <a:t>1. Funds Requested (select one)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Standard Scale ($1,000-$10,000)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Medium Scale ($10,001-$20,000)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Large Scale ($20,001-$30,000)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Note: If an initial review of your budget suggests it was inappropriately categorized, the OERI reserves the right make adjustments to budgets and funds requested.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Budget and Action Plan</a:t>
            </a:r>
            <a:endParaRPr sz="4400"/>
          </a:p>
        </p:txBody>
      </p:sp>
      <p:sp>
        <p:nvSpPr>
          <p:cNvPr id="120" name="Google Shape;120;p55"/>
          <p:cNvSpPr txBox="1">
            <a:spLocks noGrp="1"/>
          </p:cNvSpPr>
          <p:nvPr>
            <p:ph type="body" idx="1"/>
          </p:nvPr>
        </p:nvSpPr>
        <p:spPr>
          <a:xfrm>
            <a:off x="1088675" y="2015725"/>
            <a:ext cx="7202400" cy="4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n-US"/>
              <a:t>2. Budget Summary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Please list the types of </a:t>
            </a:r>
            <a:r>
              <a:rPr lang="en-US" b="1" u="sng"/>
              <a:t>activities</a:t>
            </a:r>
            <a:r>
              <a:rPr lang="en-US"/>
              <a:t> which, if awarded, you would fund to achieve the product, </a:t>
            </a:r>
            <a:r>
              <a:rPr lang="en-US" b="1" u="sng"/>
              <a:t>affixing a dollar amount to each</a:t>
            </a:r>
            <a:r>
              <a:rPr lang="en-US"/>
              <a:t>. 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Funding for travel, hardware, or dissemination activities will generally not be provided. But, if such funds are deemed imperative, please provide a rationale to justify this exception.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6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Budget and Action Plan</a:t>
            </a:r>
            <a:endParaRPr sz="4400"/>
          </a:p>
        </p:txBody>
      </p:sp>
      <p:sp>
        <p:nvSpPr>
          <p:cNvPr id="126" name="Google Shape;126;p56"/>
          <p:cNvSpPr txBox="1">
            <a:spLocks noGrp="1"/>
          </p:cNvSpPr>
          <p:nvPr>
            <p:ph type="body" idx="1"/>
          </p:nvPr>
        </p:nvSpPr>
        <p:spPr>
          <a:xfrm>
            <a:off x="1088675" y="2015725"/>
            <a:ext cx="7418100" cy="4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76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n-US"/>
              <a:t>2. Budget Summary (continued) 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identifying pay for faculty or other individuals, please </a:t>
            </a:r>
            <a:r>
              <a:rPr lang="en-US" b="1"/>
              <a:t>specify the hours of work involved and an hourly pay rate</a:t>
            </a:r>
            <a:r>
              <a:rPr lang="en-US"/>
              <a:t>. </a:t>
            </a:r>
            <a:r>
              <a:rPr lang="en-US" b="1"/>
              <a:t>For faculty, please use $60 as the hourly rate of pay</a:t>
            </a:r>
            <a:r>
              <a:rPr lang="en-US"/>
              <a:t>. 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If you have identified a need for professional assistance</a:t>
            </a:r>
            <a:r>
              <a:rPr lang="en-US"/>
              <a:t>, such as a copy editor or a licensing expert, please </a:t>
            </a:r>
            <a:r>
              <a:rPr lang="en-US" b="1"/>
              <a:t>determine the costs associated with such services and use those figures </a:t>
            </a:r>
            <a:r>
              <a:rPr lang="en-US"/>
              <a:t>when preparing your action plan. (narrative)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Mention any additional funding available for the project.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7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-US" sz="4400"/>
              <a:t>Budget Summary - Example</a:t>
            </a:r>
            <a:endParaRPr sz="4400"/>
          </a:p>
        </p:txBody>
      </p:sp>
      <p:sp>
        <p:nvSpPr>
          <p:cNvPr id="133" name="Google Shape;133;p57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Sept. 10 hours per week for 4 weeks. </a:t>
            </a:r>
            <a:endParaRPr/>
          </a:p>
          <a:p>
            <a:pPr marL="914400" lvl="1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40 hrs x $50 hr = $2,000 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Oct. 10 hours per week for 4 weeks. </a:t>
            </a:r>
            <a:endParaRPr/>
          </a:p>
          <a:p>
            <a:pPr marL="914400" lvl="1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40 hours x $50 hr = $2,000 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$4,000 Total</a:t>
            </a:r>
            <a:endParaRPr/>
          </a:p>
          <a:p>
            <a: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What’s missing? What needs modification?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1322</Words>
  <Application>Microsoft Office PowerPoint</Application>
  <PresentationFormat>On-screen Show (4:3)</PresentationFormat>
  <Paragraphs>132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Gill Sans</vt:lpstr>
      <vt:lpstr>Montserrat</vt:lpstr>
      <vt:lpstr>Calibri</vt:lpstr>
      <vt:lpstr>Arial</vt:lpstr>
      <vt:lpstr>Gallery</vt:lpstr>
      <vt:lpstr>Welcome! </vt:lpstr>
      <vt:lpstr>RFP Focused Webinar III - Budget and Action Plan</vt:lpstr>
      <vt:lpstr>Our Focus Today</vt:lpstr>
      <vt:lpstr>Overview</vt:lpstr>
      <vt:lpstr>Fund Disbursement</vt:lpstr>
      <vt:lpstr>Budget and Action Plan</vt:lpstr>
      <vt:lpstr>Budget and Action Plan</vt:lpstr>
      <vt:lpstr>Budget and Action Plan</vt:lpstr>
      <vt:lpstr>Budget Summary - Example</vt:lpstr>
      <vt:lpstr>Budget Summary - Example</vt:lpstr>
      <vt:lpstr>Budget Summary - Example</vt:lpstr>
      <vt:lpstr>Budget and Action Plan</vt:lpstr>
      <vt:lpstr>Budget and Action Plan</vt:lpstr>
      <vt:lpstr>Action Plan Checklist</vt:lpstr>
      <vt:lpstr>Action Plan - Example</vt:lpstr>
      <vt:lpstr>What’s Missing?</vt:lpstr>
      <vt:lpstr>Action Plan - Example</vt:lpstr>
      <vt:lpstr>Action Plan - Example</vt:lpstr>
      <vt:lpstr>General Guidance</vt:lpstr>
      <vt:lpstr>Timelines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</dc:title>
  <dc:creator>Katie Nash</dc:creator>
  <cp:lastModifiedBy>Shagun Kaur</cp:lastModifiedBy>
  <cp:revision>1</cp:revision>
  <dcterms:created xsi:type="dcterms:W3CDTF">2019-10-28T12:29:04Z</dcterms:created>
  <dcterms:modified xsi:type="dcterms:W3CDTF">2021-04-02T22:09:24Z</dcterms:modified>
</cp:coreProperties>
</file>