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3"/>
    <p:sldMasterId id="2147483686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6858000" cx="12192000"/>
  <p:notesSz cx="6858000" cy="9144000"/>
  <p:embeddedFontLst>
    <p:embeddedFont>
      <p:font typeface="Roboto"/>
      <p:regular r:id="rId52"/>
      <p:bold r:id="rId53"/>
      <p:italic r:id="rId54"/>
      <p:boldItalic r:id="rId55"/>
    </p:embeddedFont>
    <p:embeddedFont>
      <p:font typeface="Economica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5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4.xml"/><Relationship Id="rId54" Type="http://schemas.openxmlformats.org/officeDocument/2006/relationships/font" Target="fonts/Roboto-italic.fntdata"/><Relationship Id="rId13" Type="http://schemas.openxmlformats.org/officeDocument/2006/relationships/slide" Target="slides/slide7.xml"/><Relationship Id="rId57" Type="http://schemas.openxmlformats.org/officeDocument/2006/relationships/font" Target="fonts/Economica-bold.fntdata"/><Relationship Id="rId12" Type="http://schemas.openxmlformats.org/officeDocument/2006/relationships/slide" Target="slides/slide6.xml"/><Relationship Id="rId56" Type="http://schemas.openxmlformats.org/officeDocument/2006/relationships/font" Target="fonts/Economica-regular.fntdata"/><Relationship Id="rId15" Type="http://schemas.openxmlformats.org/officeDocument/2006/relationships/slide" Target="slides/slide9.xml"/><Relationship Id="rId59" Type="http://schemas.openxmlformats.org/officeDocument/2006/relationships/font" Target="fonts/Economica-boldItalic.fntdata"/><Relationship Id="rId14" Type="http://schemas.openxmlformats.org/officeDocument/2006/relationships/slide" Target="slides/slide8.xml"/><Relationship Id="rId58" Type="http://schemas.openxmlformats.org/officeDocument/2006/relationships/font" Target="fonts/Economica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0" name="Google Shape;25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6" name="Google Shape;33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2" name="Google Shape;3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4" name="Google Shape;35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9aff57bb9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0" name="Google Shape;360;gd9aff57bb9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9aff57bb9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9" name="Google Shape;369;gd9aff57bb9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d9aff57bb9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4" name="Google Shape;374;gd9aff57bb9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d9aff57bb9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0" name="Google Shape;380;gd9aff57bb9_0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9aff57bb9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6" name="Google Shape;386;gd9aff57bb9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9aff57bb9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2" name="Google Shape;392;gd9aff57bb9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9aff57bb9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8" name="Google Shape;258;gd9aff57bb9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99ec4cd6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8" name="Google Shape;398;gd99ec4cd6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d99ec4cd60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6" name="Google Shape;406;gd99ec4cd60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9aff57bb9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4" name="Google Shape;414;gd9aff57bb9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d9aff57bb9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0" name="Google Shape;420;gd9aff57bb9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9aff57bb9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6" name="Google Shape;426;gd9aff57bb9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d9aff57bb9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2" name="Google Shape;432;gd9aff57bb9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d9aff57bb9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8" name="Google Shape;438;gd9aff57bb9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d9aff57bb9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44" name="Google Shape;444;gd9aff57bb9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0" name="Google Shape;45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d9aff57bb9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6" name="Google Shape;456;gd9aff57bb9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9aff57bb9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4" name="Google Shape;264;gd9aff57bb9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d9aff57bb9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1" name="Google Shape;461;gd9aff57bb9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d9aff57bb9_0_1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6" name="Google Shape;466;gd9aff57bb9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d9aff57bb9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2" name="Google Shape;472;gd9aff57bb9_0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d9aff57bb9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8" name="Google Shape;478;gd9aff57bb9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4" name="Google Shape;48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d9aff57bb9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2" name="Google Shape;492;gd9aff57bb9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9aff57bb9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8" name="Google Shape;498;gd9aff57bb9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5" name="Google Shape;50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9aff57bb9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gd9aff57bb9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0" name="Google Shape;2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4" name="Google Shape;52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9" name="Google Shape;52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d9aff57bb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d9aff57bb9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d9aff57bb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d9aff57bb9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d9aff57bb9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1" name="Google Shape;551;gd9aff57bb9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7" name="Google Shape;557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9aff57bb9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6" name="Google Shape;276;gd9aff57bb9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9" name="Google Shape;3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1527142"/>
            <a:ext cx="12192000" cy="3657856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2417782" y="3233397"/>
            <a:ext cx="8637071" cy="17694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2417780" y="5190325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0" sz="16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cxnSp>
        <p:nvCxnSpPr>
          <p:cNvPr id="18" name="Google Shape;18;p2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60237" y="585230"/>
            <a:ext cx="5813577" cy="13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ide Header with content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0" y="798973"/>
            <a:ext cx="4864232" cy="2326818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1"/>
          <p:cNvCxnSpPr/>
          <p:nvPr/>
        </p:nvCxnSpPr>
        <p:spPr>
          <a:xfrm flipH="1" rot="10800000">
            <a:off x="3" y="3119533"/>
            <a:ext cx="4859343" cy="6261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11"/>
          <p:cNvSpPr txBox="1"/>
          <p:nvPr>
            <p:ph type="title"/>
          </p:nvPr>
        </p:nvSpPr>
        <p:spPr>
          <a:xfrm>
            <a:off x="1444672" y="798973"/>
            <a:ext cx="3275013" cy="22471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5043715" y="798977"/>
            <a:ext cx="6012471" cy="525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2" type="body"/>
          </p:nvPr>
        </p:nvSpPr>
        <p:spPr>
          <a:xfrm>
            <a:off x="1444672" y="3205495"/>
            <a:ext cx="3275013" cy="2849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ide Header with picture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>
            <a:off x="-1" y="798973"/>
            <a:ext cx="6974733" cy="2326818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12"/>
          <p:cNvCxnSpPr/>
          <p:nvPr/>
        </p:nvCxnSpPr>
        <p:spPr>
          <a:xfrm flipH="1" rot="10800000">
            <a:off x="1" y="3116402"/>
            <a:ext cx="6967723" cy="9393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2"/>
          <p:cNvSpPr txBox="1"/>
          <p:nvPr>
            <p:ph type="title"/>
          </p:nvPr>
        </p:nvSpPr>
        <p:spPr>
          <a:xfrm>
            <a:off x="1451207" y="1129513"/>
            <a:ext cx="5532328" cy="18305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/>
          <p:nvPr>
            <p:ph idx="2" type="pic"/>
          </p:nvPr>
        </p:nvSpPr>
        <p:spPr>
          <a:xfrm>
            <a:off x="7265740" y="797579"/>
            <a:ext cx="3789115" cy="524867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1450331" y="3145995"/>
            <a:ext cx="5524404" cy="290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800"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12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2 columns">
  <p:cSld name="Title with 2 column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3"/>
          <p:cNvCxnSpPr/>
          <p:nvPr/>
        </p:nvCxnSpPr>
        <p:spPr>
          <a:xfrm>
            <a:off x="1447333" y="1847088"/>
            <a:ext cx="9607523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1447331" y="2010878"/>
            <a:ext cx="4347988" cy="4057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body"/>
          </p:nvPr>
        </p:nvSpPr>
        <p:spPr>
          <a:xfrm>
            <a:off x="6413771" y="2017342"/>
            <a:ext cx="4645152" cy="4050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3"/>
          <p:cNvSpPr txBox="1"/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mparison">
  <p:cSld name="Title with Compariso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14"/>
          <p:cNvCxnSpPr/>
          <p:nvPr/>
        </p:nvCxnSpPr>
        <p:spPr>
          <a:xfrm>
            <a:off x="1447194" y="1847088"/>
            <a:ext cx="9607663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14"/>
          <p:cNvSpPr txBox="1"/>
          <p:nvPr>
            <p:ph idx="1" type="body"/>
          </p:nvPr>
        </p:nvSpPr>
        <p:spPr>
          <a:xfrm>
            <a:off x="1447191" y="2019553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0" name="Google Shape;100;p14"/>
          <p:cNvSpPr txBox="1"/>
          <p:nvPr>
            <p:ph idx="2" type="body"/>
          </p:nvPr>
        </p:nvSpPr>
        <p:spPr>
          <a:xfrm>
            <a:off x="1447191" y="2824273"/>
            <a:ext cx="4645152" cy="3218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3" type="body"/>
          </p:nvPr>
        </p:nvSpPr>
        <p:spPr>
          <a:xfrm>
            <a:off x="6412363" y="2023007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2" name="Google Shape;102;p14"/>
          <p:cNvSpPr txBox="1"/>
          <p:nvPr>
            <p:ph idx="4" type="body"/>
          </p:nvPr>
        </p:nvSpPr>
        <p:spPr>
          <a:xfrm>
            <a:off x="6412363" y="2821495"/>
            <a:ext cx="4645152" cy="3220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1451581" y="2015732"/>
            <a:ext cx="9603200" cy="40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" name="Google Shape;116;p16"/>
          <p:cNvCxnSpPr/>
          <p:nvPr/>
        </p:nvCxnSpPr>
        <p:spPr>
          <a:xfrm>
            <a:off x="1451581" y="1859432"/>
            <a:ext cx="96032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1527141"/>
            <a:ext cx="12192000" cy="36580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>
            <p:ph type="ctrTitle"/>
          </p:nvPr>
        </p:nvSpPr>
        <p:spPr>
          <a:xfrm>
            <a:off x="2417781" y="3233396"/>
            <a:ext cx="8637200" cy="176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idx="1" type="subTitle"/>
          </p:nvPr>
        </p:nvSpPr>
        <p:spPr>
          <a:xfrm>
            <a:off x="2417780" y="5190324"/>
            <a:ext cx="8637200" cy="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0" sz="21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cxnSp>
        <p:nvCxnSpPr>
          <p:cNvPr id="121" name="Google Shape;121;p17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2" name="Google Shape;12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60236" y="585229"/>
            <a:ext cx="4360184" cy="13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hoto">
  <p:cSld name="Title Slide with photo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>
            <a:off x="0" y="1521693"/>
            <a:ext cx="12192000" cy="3661600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/>
          <p:nvPr>
            <p:ph idx="2" type="pic"/>
          </p:nvPr>
        </p:nvSpPr>
        <p:spPr>
          <a:xfrm>
            <a:off x="0" y="1521693"/>
            <a:ext cx="12192000" cy="36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21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9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6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b="0" i="0" sz="14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18"/>
          <p:cNvSpPr txBox="1"/>
          <p:nvPr>
            <p:ph type="ctrTitle"/>
          </p:nvPr>
        </p:nvSpPr>
        <p:spPr>
          <a:xfrm>
            <a:off x="2417781" y="3464560"/>
            <a:ext cx="86372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" type="subTitle"/>
          </p:nvPr>
        </p:nvSpPr>
        <p:spPr>
          <a:xfrm>
            <a:off x="2417780" y="5189604"/>
            <a:ext cx="8637200" cy="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0" sz="21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cxnSp>
        <p:nvCxnSpPr>
          <p:cNvPr id="128" name="Google Shape;128;p18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9" name="Google Shape;12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60236" y="585229"/>
            <a:ext cx="4360184" cy="13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/>
        </p:nvSpPr>
        <p:spPr>
          <a:xfrm>
            <a:off x="1197207" y="0"/>
            <a:ext cx="9120000" cy="38036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p19"/>
          <p:cNvCxnSpPr/>
          <p:nvPr/>
        </p:nvCxnSpPr>
        <p:spPr>
          <a:xfrm>
            <a:off x="1189523" y="3816299"/>
            <a:ext cx="91276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19"/>
          <p:cNvSpPr txBox="1"/>
          <p:nvPr>
            <p:ph type="title"/>
          </p:nvPr>
        </p:nvSpPr>
        <p:spPr>
          <a:xfrm>
            <a:off x="1454240" y="2168168"/>
            <a:ext cx="86432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1454240" y="3806199"/>
            <a:ext cx="8630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sz="1800">
                <a:solidFill>
                  <a:srgbClr val="8891AA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91AA"/>
                </a:solidFill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content">
  <p:cSld name="Section Header with conte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>
            <a:off x="1189523" y="-21176"/>
            <a:ext cx="10141200" cy="18788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>
            <a:off x="1189523" y="1859611"/>
            <a:ext cx="101412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" name="Google Shape;140;p20"/>
          <p:cNvSpPr txBox="1"/>
          <p:nvPr>
            <p:ph type="title"/>
          </p:nvPr>
        </p:nvSpPr>
        <p:spPr>
          <a:xfrm>
            <a:off x="1451581" y="808303"/>
            <a:ext cx="9603200" cy="89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1451581" y="2015735"/>
            <a:ext cx="9603200" cy="4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43" name="Google Shape;143;p20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2 columns" type="twoObj">
  <p:cSld name="TWO_OBJECT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1197207" y="0"/>
            <a:ext cx="10077200" cy="18472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21"/>
          <p:cNvCxnSpPr/>
          <p:nvPr/>
        </p:nvCxnSpPr>
        <p:spPr>
          <a:xfrm flipH="1" rot="10800000">
            <a:off x="1189523" y="1847212"/>
            <a:ext cx="10084800" cy="124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21"/>
          <p:cNvSpPr txBox="1"/>
          <p:nvPr>
            <p:ph type="title"/>
          </p:nvPr>
        </p:nvSpPr>
        <p:spPr>
          <a:xfrm>
            <a:off x="1449217" y="804889"/>
            <a:ext cx="9605600" cy="90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1447331" y="2010877"/>
            <a:ext cx="4645200" cy="4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2" type="body"/>
          </p:nvPr>
        </p:nvSpPr>
        <p:spPr>
          <a:xfrm>
            <a:off x="6413771" y="2017345"/>
            <a:ext cx="4645200" cy="40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1451581" y="804520"/>
            <a:ext cx="9603275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1451581" y="2015732"/>
            <a:ext cx="9603275" cy="4039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" name="Google Shape;25;p3"/>
          <p:cNvCxnSpPr/>
          <p:nvPr/>
        </p:nvCxnSpPr>
        <p:spPr>
          <a:xfrm>
            <a:off x="1451581" y="1859432"/>
            <a:ext cx="9603275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Comparison" type="twoTxTwoObj">
  <p:cSld name="TWO_OBJECTS_WITH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1197207" y="0"/>
            <a:ext cx="10077200" cy="18444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" name="Google Shape;154;p22"/>
          <p:cNvCxnSpPr/>
          <p:nvPr/>
        </p:nvCxnSpPr>
        <p:spPr>
          <a:xfrm flipH="1" rot="10800000">
            <a:off x="1189523" y="1847212"/>
            <a:ext cx="10084800" cy="124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22"/>
          <p:cNvSpPr txBox="1"/>
          <p:nvPr>
            <p:ph type="title"/>
          </p:nvPr>
        </p:nvSpPr>
        <p:spPr>
          <a:xfrm>
            <a:off x="1447192" y="804167"/>
            <a:ext cx="96076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1447191" y="2019552"/>
            <a:ext cx="4645200" cy="8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9pPr>
          </a:lstStyle>
          <a:p/>
        </p:txBody>
      </p:sp>
      <p:sp>
        <p:nvSpPr>
          <p:cNvPr id="157" name="Google Shape;157;p22"/>
          <p:cNvSpPr txBox="1"/>
          <p:nvPr>
            <p:ph idx="2" type="body"/>
          </p:nvPr>
        </p:nvSpPr>
        <p:spPr>
          <a:xfrm>
            <a:off x="1447191" y="2824269"/>
            <a:ext cx="4645200" cy="3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3" type="body"/>
          </p:nvPr>
        </p:nvSpPr>
        <p:spPr>
          <a:xfrm>
            <a:off x="6412363" y="2023007"/>
            <a:ext cx="4645200" cy="8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9pPr>
          </a:lstStyle>
          <a:p/>
        </p:txBody>
      </p:sp>
      <p:sp>
        <p:nvSpPr>
          <p:cNvPr id="159" name="Google Shape;159;p22"/>
          <p:cNvSpPr txBox="1"/>
          <p:nvPr>
            <p:ph idx="4" type="body"/>
          </p:nvPr>
        </p:nvSpPr>
        <p:spPr>
          <a:xfrm>
            <a:off x="6412363" y="2821493"/>
            <a:ext cx="4645200" cy="3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2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61" name="Google Shape;161;p22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title only" type="titleOnly">
  <p:cSld name="TITLE_ONL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/>
          <p:nvPr/>
        </p:nvSpPr>
        <p:spPr>
          <a:xfrm>
            <a:off x="1197207" y="0"/>
            <a:ext cx="10077200" cy="18472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" name="Google Shape;164;p23"/>
          <p:cNvCxnSpPr/>
          <p:nvPr/>
        </p:nvCxnSpPr>
        <p:spPr>
          <a:xfrm flipH="1" rot="10800000">
            <a:off x="1189523" y="1847212"/>
            <a:ext cx="10084800" cy="124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23"/>
          <p:cNvSpPr txBox="1"/>
          <p:nvPr>
            <p:ph type="title"/>
          </p:nvPr>
        </p:nvSpPr>
        <p:spPr>
          <a:xfrm>
            <a:off x="1451581" y="810377"/>
            <a:ext cx="9603200" cy="9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ide Header with content" type="objTx">
  <p:cSld name="OBJECT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/>
          <p:nvPr/>
        </p:nvSpPr>
        <p:spPr>
          <a:xfrm>
            <a:off x="0" y="798973"/>
            <a:ext cx="4864400" cy="23268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24"/>
          <p:cNvCxnSpPr/>
          <p:nvPr/>
        </p:nvCxnSpPr>
        <p:spPr>
          <a:xfrm flipH="1" rot="10800000">
            <a:off x="3" y="3119393"/>
            <a:ext cx="4859200" cy="64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24"/>
          <p:cNvSpPr txBox="1"/>
          <p:nvPr>
            <p:ph type="title"/>
          </p:nvPr>
        </p:nvSpPr>
        <p:spPr>
          <a:xfrm>
            <a:off x="1444672" y="798973"/>
            <a:ext cx="3275200" cy="224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5043715" y="798976"/>
            <a:ext cx="6012400" cy="5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24"/>
          <p:cNvSpPr txBox="1"/>
          <p:nvPr>
            <p:ph idx="2" type="body"/>
          </p:nvPr>
        </p:nvSpPr>
        <p:spPr>
          <a:xfrm>
            <a:off x="1444672" y="3205493"/>
            <a:ext cx="3275200" cy="2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/>
        </p:txBody>
      </p:sp>
      <p:sp>
        <p:nvSpPr>
          <p:cNvPr id="174" name="Google Shape;174;p24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75" name="Google Shape;175;p24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ide Header with picture" type="picTx">
  <p:cSld name="PICTURE_WITH_CAPTION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>
            <a:off x="-1" y="798973"/>
            <a:ext cx="6974800" cy="2326800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" name="Google Shape;178;p25"/>
          <p:cNvCxnSpPr/>
          <p:nvPr/>
        </p:nvCxnSpPr>
        <p:spPr>
          <a:xfrm flipH="1" rot="10800000">
            <a:off x="1" y="3116593"/>
            <a:ext cx="6967600" cy="920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25"/>
          <p:cNvSpPr txBox="1"/>
          <p:nvPr>
            <p:ph type="title"/>
          </p:nvPr>
        </p:nvSpPr>
        <p:spPr>
          <a:xfrm>
            <a:off x="1451207" y="1129513"/>
            <a:ext cx="5532400" cy="18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3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5"/>
          <p:cNvSpPr/>
          <p:nvPr>
            <p:ph idx="2" type="pic"/>
          </p:nvPr>
        </p:nvSpPr>
        <p:spPr>
          <a:xfrm>
            <a:off x="7265740" y="797577"/>
            <a:ext cx="3789200" cy="524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p25"/>
          <p:cNvSpPr txBox="1"/>
          <p:nvPr>
            <p:ph idx="1" type="body"/>
          </p:nvPr>
        </p:nvSpPr>
        <p:spPr>
          <a:xfrm>
            <a:off x="1450331" y="3145993"/>
            <a:ext cx="55244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/>
            </a:lvl9pPr>
          </a:lstStyle>
          <a:p/>
        </p:txBody>
      </p:sp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25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black">
  <p:cSld name="section slide black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26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2 columns">
  <p:cSld name="Title with 2 column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27"/>
          <p:cNvCxnSpPr/>
          <p:nvPr/>
        </p:nvCxnSpPr>
        <p:spPr>
          <a:xfrm>
            <a:off x="1447333" y="1847088"/>
            <a:ext cx="96076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1447331" y="2010877"/>
            <a:ext cx="4348000" cy="40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27"/>
          <p:cNvSpPr txBox="1"/>
          <p:nvPr>
            <p:ph idx="2" type="body"/>
          </p:nvPr>
        </p:nvSpPr>
        <p:spPr>
          <a:xfrm>
            <a:off x="6413771" y="2017341"/>
            <a:ext cx="4645200" cy="40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27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27"/>
          <p:cNvSpPr txBox="1"/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mparison">
  <p:cSld name="Title with Comparison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" name="Google Shape;195;p28"/>
          <p:cNvCxnSpPr/>
          <p:nvPr/>
        </p:nvCxnSpPr>
        <p:spPr>
          <a:xfrm>
            <a:off x="1447193" y="1847088"/>
            <a:ext cx="96076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1447191" y="2019552"/>
            <a:ext cx="4645200" cy="8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9pPr>
          </a:lstStyle>
          <a:p/>
        </p:txBody>
      </p:sp>
      <p:sp>
        <p:nvSpPr>
          <p:cNvPr id="197" name="Google Shape;197;p28"/>
          <p:cNvSpPr txBox="1"/>
          <p:nvPr>
            <p:ph idx="2" type="body"/>
          </p:nvPr>
        </p:nvSpPr>
        <p:spPr>
          <a:xfrm>
            <a:off x="1447191" y="2824272"/>
            <a:ext cx="4645200" cy="3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28"/>
          <p:cNvSpPr txBox="1"/>
          <p:nvPr>
            <p:ph idx="3" type="body"/>
          </p:nvPr>
        </p:nvSpPr>
        <p:spPr>
          <a:xfrm>
            <a:off x="6412363" y="2023007"/>
            <a:ext cx="4645200" cy="80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0"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1" sz="1600"/>
            </a:lvl9pPr>
          </a:lstStyle>
          <a:p/>
        </p:txBody>
      </p:sp>
      <p:sp>
        <p:nvSpPr>
          <p:cNvPr id="199" name="Google Shape;199;p28"/>
          <p:cNvSpPr txBox="1"/>
          <p:nvPr>
            <p:ph idx="4" type="body"/>
          </p:nvPr>
        </p:nvSpPr>
        <p:spPr>
          <a:xfrm>
            <a:off x="6412363" y="2821493"/>
            <a:ext cx="4645200" cy="3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28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201" name="Google Shape;201;p28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2" name="Google Shape;202;p28"/>
          <p:cNvSpPr txBox="1"/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9" name="Google Shape;209;p3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13" name="Google Shape;213;p31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14" name="Google Shape;214;p31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18" name="Google Shape;218;p32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black">
  <p:cSld name="section slide blac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/>
        </p:txBody>
      </p:sp>
      <p:sp>
        <p:nvSpPr>
          <p:cNvPr id="223" name="Google Shape;223;p34"/>
          <p:cNvSpPr txBox="1"/>
          <p:nvPr>
            <p:ph idx="1" type="subTitle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/>
        </p:txBody>
      </p:sp>
      <p:sp>
        <p:nvSpPr>
          <p:cNvPr id="224" name="Google Shape;224;p3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234" name="Google Shape;234;p3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8"/>
          <p:cNvSpPr txBox="1"/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38" name="Google Shape;238;p38"/>
          <p:cNvSpPr txBox="1"/>
          <p:nvPr>
            <p:ph idx="1" type="subTitle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239" name="Google Shape;239;p38"/>
          <p:cNvSpPr txBox="1"/>
          <p:nvPr>
            <p:ph idx="2" type="body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idx="1" type="body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43" name="Google Shape;243;p39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hasCustomPrompt="1"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6" name="Google Shape;246;p40"/>
          <p:cNvSpPr txBox="1"/>
          <p:nvPr>
            <p:ph idx="1" type="body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7" name="Google Shape;247;p4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hoto">
  <p:cSld name="Title Slide with photo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1521693"/>
            <a:ext cx="12192000" cy="3661454"/>
          </a:xfrm>
          <a:prstGeom prst="rect">
            <a:avLst/>
          </a:prstGeom>
          <a:solidFill>
            <a:schemeClr val="dk1">
              <a:alpha val="6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0" y="1521694"/>
            <a:ext cx="12192000" cy="3660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b="0" i="0" sz="11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type="ctrTitle"/>
          </p:nvPr>
        </p:nvSpPr>
        <p:spPr>
          <a:xfrm>
            <a:off x="2417782" y="3464561"/>
            <a:ext cx="8637071" cy="153828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2417780" y="5189605"/>
            <a:ext cx="8637072" cy="9776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0" sz="16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cxnSp>
        <p:nvCxnSpPr>
          <p:cNvPr id="34" name="Google Shape;34;p5"/>
          <p:cNvCxnSpPr/>
          <p:nvPr/>
        </p:nvCxnSpPr>
        <p:spPr>
          <a:xfrm>
            <a:off x="0" y="5187659"/>
            <a:ext cx="121920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60237" y="585230"/>
            <a:ext cx="5813577" cy="13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1197207" y="0"/>
            <a:ext cx="9119997" cy="3803776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6"/>
          <p:cNvCxnSpPr/>
          <p:nvPr/>
        </p:nvCxnSpPr>
        <p:spPr>
          <a:xfrm>
            <a:off x="1189524" y="3816299"/>
            <a:ext cx="9127681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6"/>
          <p:cNvSpPr txBox="1"/>
          <p:nvPr>
            <p:ph type="title"/>
          </p:nvPr>
        </p:nvSpPr>
        <p:spPr>
          <a:xfrm>
            <a:off x="1454240" y="2168169"/>
            <a:ext cx="8643155" cy="14759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1454241" y="3806199"/>
            <a:ext cx="8630447" cy="101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425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>
                <a:solidFill>
                  <a:srgbClr val="8891AA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400">
                <a:solidFill>
                  <a:srgbClr val="8891AA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content">
  <p:cSld name="Section Header with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1189524" y="-21176"/>
            <a:ext cx="10141353" cy="1878714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7"/>
          <p:cNvCxnSpPr/>
          <p:nvPr/>
        </p:nvCxnSpPr>
        <p:spPr>
          <a:xfrm>
            <a:off x="1189524" y="1859611"/>
            <a:ext cx="10141353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7"/>
          <p:cNvSpPr txBox="1"/>
          <p:nvPr>
            <p:ph type="title"/>
          </p:nvPr>
        </p:nvSpPr>
        <p:spPr>
          <a:xfrm>
            <a:off x="1451581" y="808304"/>
            <a:ext cx="9603275" cy="8931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1451581" y="2015736"/>
            <a:ext cx="9603275" cy="403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2 columns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1197207" y="0"/>
            <a:ext cx="10077253" cy="1847088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p8"/>
          <p:cNvCxnSpPr/>
          <p:nvPr/>
        </p:nvCxnSpPr>
        <p:spPr>
          <a:xfrm flipH="1" rot="10800000">
            <a:off x="1189523" y="1847089"/>
            <a:ext cx="10084937" cy="12523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8"/>
          <p:cNvSpPr txBox="1"/>
          <p:nvPr>
            <p:ph type="title"/>
          </p:nvPr>
        </p:nvSpPr>
        <p:spPr>
          <a:xfrm>
            <a:off x="1449217" y="804890"/>
            <a:ext cx="9605635" cy="9034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1447331" y="2010878"/>
            <a:ext cx="4645152" cy="4049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6413771" y="2017346"/>
            <a:ext cx="4645152" cy="4043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1197207" y="0"/>
            <a:ext cx="10077253" cy="1844314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Google Shape;60;p9"/>
          <p:cNvCxnSpPr/>
          <p:nvPr/>
        </p:nvCxnSpPr>
        <p:spPr>
          <a:xfrm flipH="1" rot="10800000">
            <a:off x="1189523" y="1847089"/>
            <a:ext cx="10084937" cy="12523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9"/>
          <p:cNvSpPr txBox="1"/>
          <p:nvPr>
            <p:ph type="title"/>
          </p:nvPr>
        </p:nvSpPr>
        <p:spPr>
          <a:xfrm>
            <a:off x="1447192" y="804167"/>
            <a:ext cx="9607661" cy="8795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1447191" y="2019553"/>
            <a:ext cx="4645152" cy="801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1447191" y="2824270"/>
            <a:ext cx="4645152" cy="323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3" type="body"/>
          </p:nvPr>
        </p:nvSpPr>
        <p:spPr>
          <a:xfrm>
            <a:off x="6412363" y="2023007"/>
            <a:ext cx="4645152" cy="8022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b="1" sz="1400"/>
            </a:lvl3pPr>
            <a:lvl4pPr indent="-228600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65" name="Google Shape;65;p9"/>
          <p:cNvSpPr txBox="1"/>
          <p:nvPr>
            <p:ph idx="4" type="body"/>
          </p:nvPr>
        </p:nvSpPr>
        <p:spPr>
          <a:xfrm>
            <a:off x="6412363" y="2821495"/>
            <a:ext cx="4645152" cy="323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indent="-295275" lvl="3" marL="1828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indent="-285750" lvl="4" marL="2286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197207" y="0"/>
            <a:ext cx="10077253" cy="1847088"/>
          </a:xfrm>
          <a:prstGeom prst="rect">
            <a:avLst/>
          </a:prstGeom>
          <a:solidFill>
            <a:schemeClr val="dk1"/>
          </a:solidFill>
          <a:ln cap="flat" cmpd="sng" w="15875">
            <a:solidFill>
              <a:srgbClr val="002F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10"/>
          <p:cNvCxnSpPr/>
          <p:nvPr/>
        </p:nvCxnSpPr>
        <p:spPr>
          <a:xfrm flipH="1" rot="10800000">
            <a:off x="1189523" y="1847089"/>
            <a:ext cx="10084937" cy="12523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0"/>
          <p:cNvSpPr txBox="1"/>
          <p:nvPr>
            <p:ph type="title"/>
          </p:nvPr>
        </p:nvSpPr>
        <p:spPr>
          <a:xfrm>
            <a:off x="1451581" y="810378"/>
            <a:ext cx="9603275" cy="9473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451581" y="804523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451581" y="2015734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9987283" y="6213011"/>
            <a:ext cx="1067573" cy="308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451582" y="6211951"/>
            <a:ext cx="681479" cy="309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1451581" y="804523"/>
            <a:ext cx="9603200" cy="10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1451581" y="2015733"/>
            <a:ext cx="9603200" cy="34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5750" lvl="5" marL="27432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10" type="dt"/>
          </p:nvPr>
        </p:nvSpPr>
        <p:spPr>
          <a:xfrm>
            <a:off x="9987283" y="6213011"/>
            <a:ext cx="1067600" cy="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91AA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1451581" y="6211951"/>
            <a:ext cx="681600" cy="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29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sccc-oeri.org/open-educational-resources-and-english/" TargetMode="External"/><Relationship Id="rId4" Type="http://schemas.openxmlformats.org/officeDocument/2006/relationships/hyperlink" Target="https://asccc-oeri.org/open-educational-resources-and-english/" TargetMode="External"/><Relationship Id="rId5" Type="http://schemas.openxmlformats.org/officeDocument/2006/relationships/hyperlink" Target="https://docs.google.com/spreadsheets/d/1oTT5OCR_FB0rHBW30Dy9FmmkDRKDKvo0JD3CHZRHbb0/edit?usp=shari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human.libretexts.org/Courses/ASCCC/Writing_and_Critical_Thinking_Through_Literature_(Ringo_and_Kashyap)" TargetMode="External"/><Relationship Id="rId4" Type="http://schemas.openxmlformats.org/officeDocument/2006/relationships/hyperlink" Target="https://oer.galileo.usg.edu/english-textbooks/15/" TargetMode="External"/><Relationship Id="rId5" Type="http://schemas.openxmlformats.org/officeDocument/2006/relationships/hyperlink" Target="https://louis.oercommons.org/courses/introduction-to-literature/view" TargetMode="External"/><Relationship Id="rId6" Type="http://schemas.openxmlformats.org/officeDocument/2006/relationships/hyperlink" Target="https://human.libretexts.org/Courses/Lumen_Learning/Book%3A_Literature_for_the_Humanities_(Lumen)" TargetMode="External"/><Relationship Id="rId7" Type="http://schemas.openxmlformats.org/officeDocument/2006/relationships/hyperlink" Target="https://opentextbc.ca/provincialenglish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ccconfer.zoom.us/rec/play/WLvPQNMO1IS41Og15lptmIc5oCdaxxT_ld8maOOrjPIjzH23Lt4Eg-5u6-hQ2mEX_lVFz7ZR1N7Z0xkh.AHXe45wMNYyoWwt7?autoplay=true&amp;startTime=1619199107000" TargetMode="External"/><Relationship Id="rId4" Type="http://schemas.openxmlformats.org/officeDocument/2006/relationships/hyperlink" Target="https://drive.google.com/file/d/1Eb1pBUUnG276iVYk9omoFm-q82CetuOd/view?usp=shari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asccc-oeri.org/open-educational-resources-and-english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spreadsheets/d/1oTT5OCR_FB0rHBW30Dy9FmmkDRKDKvo0JD3CHZRHbb0/edit?usp=sharing" TargetMode="External"/><Relationship Id="rId4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hyperlink" Target="https://ocw.mit.edu/courses/literature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Relationship Id="rId4" Type="http://schemas.openxmlformats.org/officeDocument/2006/relationships/hyperlink" Target="https://uhlibraries.pressbooks.pub/makingopentextbookswithstudents/chapter/case-study-expanding-open-anthology-of-earlier-american-literature/" TargetMode="External"/><Relationship Id="rId5" Type="http://schemas.openxmlformats.org/officeDocument/2006/relationships/hyperlink" Target="https://uhlibraries.pressbooks.pub/makingopentextbookswithstudents/chapter/case-study-expanding-open-anthology-of-earlier-american-literature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hyperlink" Target="mailto:info@libretexts.org" TargetMode="External"/><Relationship Id="rId4" Type="http://schemas.openxmlformats.org/officeDocument/2006/relationships/hyperlink" Target="https://human.libretexts.org/Under_Construction/Development_Details/OER_Remixer" TargetMode="External"/><Relationship Id="rId5" Type="http://schemas.openxmlformats.org/officeDocument/2006/relationships/image" Target="../media/image1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blog.libretexts.org/2021/03/19/next-librefest-scheduled-for-may-25-2021/" TargetMode="External"/><Relationship Id="rId4" Type="http://schemas.openxmlformats.org/officeDocument/2006/relationships/hyperlink" Target="https://blog.libretexts.org/2021/03/19/next-librefest-scheduled-for-may-25-2021/" TargetMode="External"/><Relationship Id="rId5" Type="http://schemas.openxmlformats.org/officeDocument/2006/relationships/hyperlink" Target="https://blog.libretexts.org/2021/03/19/next-librefest-scheduled-for-may-25-2021/" TargetMode="External"/><Relationship Id="rId6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lulu.com/create/print-books" TargetMode="External"/><Relationship Id="rId4" Type="http://schemas.openxmlformats.org/officeDocument/2006/relationships/hyperlink" Target="http://www.xanedu.com/higher-education/educators/custom-books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.png"/><Relationship Id="rId4" Type="http://schemas.openxmlformats.org/officeDocument/2006/relationships/hyperlink" Target="http://creativecommons.org/licenses/by-nc/4.0/" TargetMode="External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reativecommons.org/about/program-areas/education-oer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://lumenlearning.com/about-oer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/>
          <p:nvPr>
            <p:ph type="ctrTitle"/>
          </p:nvPr>
        </p:nvSpPr>
        <p:spPr>
          <a:xfrm>
            <a:off x="3214433" y="1254655"/>
            <a:ext cx="6477803" cy="17694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OER for English and Literature</a:t>
            </a:r>
            <a:endParaRPr/>
          </a:p>
        </p:txBody>
      </p:sp>
      <p:sp>
        <p:nvSpPr>
          <p:cNvPr id="253" name="Google Shape;253;p41"/>
          <p:cNvSpPr txBox="1"/>
          <p:nvPr>
            <p:ph idx="1" type="subTitle"/>
          </p:nvPr>
        </p:nvSpPr>
        <p:spPr>
          <a:xfrm>
            <a:off x="3249550" y="3120299"/>
            <a:ext cx="5729700" cy="17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May 14</a:t>
            </a:r>
            <a:r>
              <a:rPr lang="en-US" sz="2000">
                <a:solidFill>
                  <a:schemeClr val="lt1"/>
                </a:solidFill>
              </a:rPr>
              <a:t>, 2021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Anna Mills, City College of San Francisco,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ASCCC OERI English Discipline Lead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Rachel Arteaga, Butte College,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ASCCC OERI host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Lib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A close up of a sign&#10;&#10;Description generated with very high confidence" id="254" name="Google Shape;254;p41"/>
          <p:cNvPicPr preferRelativeResize="0"/>
          <p:nvPr/>
        </p:nvPicPr>
        <p:blipFill rotWithShape="1">
          <a:blip r:embed="rId3">
            <a:alphaModFix/>
          </a:blip>
          <a:srcRect b="1" l="0" r="1" t="1283"/>
          <a:stretch/>
        </p:blipFill>
        <p:spPr>
          <a:xfrm>
            <a:off x="3473" y="1546483"/>
            <a:ext cx="2437259" cy="360105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/>
        </p:nvSpPr>
        <p:spPr>
          <a:xfrm>
            <a:off x="3249561" y="5781367"/>
            <a:ext cx="726603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/>
          <p:nvPr>
            <p:ph type="ctrTitle"/>
          </p:nvPr>
        </p:nvSpPr>
        <p:spPr>
          <a:xfrm>
            <a:off x="326210" y="1635655"/>
            <a:ext cx="11172704" cy="1794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Academic Senate for California Community Colleges Open Education Resources Initiative</a:t>
            </a:r>
            <a:br>
              <a:rPr lang="en-US"/>
            </a:br>
            <a:endParaRPr sz="2000"/>
          </a:p>
        </p:txBody>
      </p:sp>
      <p:sp>
        <p:nvSpPr>
          <p:cNvPr id="339" name="Google Shape;339;p50"/>
          <p:cNvSpPr txBox="1"/>
          <p:nvPr/>
        </p:nvSpPr>
        <p:spPr>
          <a:xfrm>
            <a:off x="2390980" y="3666324"/>
            <a:ext cx="6588417" cy="1506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Michelle Pilati, Faculty Lead</a:t>
            </a:r>
            <a:endParaRPr sz="2000">
              <a:solidFill>
                <a:schemeClr val="lt1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OER Liaisons on every campus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OER Discipline Leads make resource lists and host webinars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/>
          <p:nvPr>
            <p:ph type="title"/>
          </p:nvPr>
        </p:nvSpPr>
        <p:spPr>
          <a:xfrm>
            <a:off x="2084203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How do I quickly check for OER textbooks I might want to adopt?</a:t>
            </a:r>
            <a:endParaRPr/>
          </a:p>
        </p:txBody>
      </p:sp>
      <p:sp>
        <p:nvSpPr>
          <p:cNvPr id="345" name="Google Shape;345;p51"/>
          <p:cNvSpPr txBox="1"/>
          <p:nvPr>
            <p:ph idx="1" type="body"/>
          </p:nvPr>
        </p:nvSpPr>
        <p:spPr>
          <a:xfrm>
            <a:off x="325975" y="2200075"/>
            <a:ext cx="11158200" cy="3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ASCCC-OERI English and Literature resource page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: https://asccc-oeri.org/open-educational-resources-and-english/</a:t>
            </a:r>
            <a:br>
              <a:rPr lang="en-US" sz="2800"/>
            </a:br>
            <a:endParaRPr sz="2800"/>
          </a:p>
          <a:p>
            <a:pPr indent="-457200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5"/>
              </a:rPr>
              <a:t>Anna Mills' English OER spreadsheet includes a few additional resources, updated 5/14/2021 (see all the tabs)</a:t>
            </a:r>
            <a:r>
              <a:rPr lang="en-US" sz="2800"/>
              <a:t> Thank you to the previous webinar participants who suggested some of the new finds!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/>
          <p:nvPr/>
        </p:nvSpPr>
        <p:spPr>
          <a:xfrm>
            <a:off x="828368" y="668593"/>
            <a:ext cx="196891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ASCCC-OERI English resources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675" y="146413"/>
            <a:ext cx="9242325" cy="6565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 txBox="1"/>
          <p:nvPr>
            <p:ph type="title"/>
          </p:nvPr>
        </p:nvSpPr>
        <p:spPr>
          <a:xfrm>
            <a:off x="1481977" y="804520"/>
            <a:ext cx="8333165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Argumentative Writing and Critical Thinking through Literature </a:t>
            </a:r>
            <a:endParaRPr/>
          </a:p>
        </p:txBody>
      </p:sp>
      <p:sp>
        <p:nvSpPr>
          <p:cNvPr id="357" name="Google Shape;357;p53"/>
          <p:cNvSpPr txBox="1"/>
          <p:nvPr>
            <p:ph idx="1" type="body"/>
          </p:nvPr>
        </p:nvSpPr>
        <p:spPr>
          <a:xfrm>
            <a:off x="1371365" y="2015733"/>
            <a:ext cx="9808002" cy="4039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2400"/>
              <a:t>5</a:t>
            </a:r>
            <a:r>
              <a:rPr b="1" lang="en-US" sz="2400"/>
              <a:t> OER Texts for C-ID English 110:</a:t>
            </a:r>
            <a:endParaRPr b="1" sz="2400"/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Writing and Critical Thinking Through Literature</a:t>
            </a:r>
            <a:endParaRPr/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4"/>
              </a:rPr>
              <a:t>Writing and Literature: Composition as Inquiry, Learning, Thinking, and Communication</a:t>
            </a:r>
            <a:endParaRPr/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5"/>
              </a:rPr>
              <a:t>Introduction to Literature (Lumen)</a:t>
            </a:r>
            <a:endParaRPr/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6"/>
              </a:rPr>
              <a:t>Literature for the Humanities (Lumen)</a:t>
            </a:r>
            <a:endParaRPr sz="2800"/>
          </a:p>
          <a:p>
            <a:pPr indent="-4064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7"/>
              </a:rPr>
              <a:t>Composition and Literature: A Handbook and Reader (BC Campus Open Education)</a:t>
            </a:r>
            <a:endParaRPr sz="2800"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800" u="sn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"/>
          <p:cNvSpPr txBox="1"/>
          <p:nvPr>
            <p:ph type="title"/>
          </p:nvPr>
        </p:nvSpPr>
        <p:spPr>
          <a:xfrm>
            <a:off x="819450" y="818900"/>
            <a:ext cx="106275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In 2019, </a:t>
            </a:r>
            <a:r>
              <a:rPr lang="en-US"/>
              <a:t>ASCCC-OERI supported Athena Kashyap of City College of San Francisco and Heather Ringo of Solano Community College to create this book specifically for English 110</a:t>
            </a:r>
            <a:endParaRPr/>
          </a:p>
        </p:txBody>
      </p:sp>
      <p:pic>
        <p:nvPicPr>
          <p:cNvPr id="363" name="Google Shape;3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700" y="2189462"/>
            <a:ext cx="2480475" cy="37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7425" y="2234275"/>
            <a:ext cx="2981325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 txBox="1"/>
          <p:nvPr/>
        </p:nvSpPr>
        <p:spPr>
          <a:xfrm>
            <a:off x="2394675" y="6018000"/>
            <a:ext cx="240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Athena Kashyap</a:t>
            </a:r>
            <a:endParaRPr/>
          </a:p>
        </p:txBody>
      </p:sp>
      <p:sp>
        <p:nvSpPr>
          <p:cNvPr id="366" name="Google Shape;366;p54"/>
          <p:cNvSpPr txBox="1"/>
          <p:nvPr/>
        </p:nvSpPr>
        <p:spPr>
          <a:xfrm>
            <a:off x="6193524" y="6018000"/>
            <a:ext cx="23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Heather Ringo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371" name="Google Shape;37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2" y="493700"/>
            <a:ext cx="12110751" cy="5517175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925" y="137900"/>
            <a:ext cx="9517625" cy="64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6"/>
          <p:cNvSpPr txBox="1"/>
          <p:nvPr/>
        </p:nvSpPr>
        <p:spPr>
          <a:xfrm>
            <a:off x="213125" y="200600"/>
            <a:ext cx="18807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 s</a:t>
            </a:r>
            <a:r>
              <a:rPr lang="en-US" sz="3000"/>
              <a:t>ample chapter with learning objectives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7"/>
          <p:cNvSpPr txBox="1"/>
          <p:nvPr/>
        </p:nvSpPr>
        <p:spPr>
          <a:xfrm>
            <a:off x="814925" y="150450"/>
            <a:ext cx="951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Coverage of multiple sub-topics</a:t>
            </a:r>
            <a:endParaRPr sz="3000"/>
          </a:p>
        </p:txBody>
      </p:sp>
      <p:pic>
        <p:nvPicPr>
          <p:cNvPr id="383" name="Google Shape;38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25" y="890175"/>
            <a:ext cx="11353374" cy="58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8"/>
          <p:cNvSpPr txBox="1"/>
          <p:nvPr/>
        </p:nvSpPr>
        <p:spPr>
          <a:xfrm>
            <a:off x="890175" y="614350"/>
            <a:ext cx="38616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Each sub-topic includes further sub-sections and exercises.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Here is the table of contents for the “Word Choice, Tone, Voice and Style” section</a:t>
            </a:r>
            <a:endParaRPr sz="3000"/>
          </a:p>
        </p:txBody>
      </p:sp>
      <p:pic>
        <p:nvPicPr>
          <p:cNvPr id="389" name="Google Shape;38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425" y="451350"/>
            <a:ext cx="4749800" cy="6147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9"/>
          <p:cNvSpPr txBox="1"/>
          <p:nvPr/>
        </p:nvSpPr>
        <p:spPr>
          <a:xfrm>
            <a:off x="814925" y="150450"/>
            <a:ext cx="9516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On the exercises, students can click “answer” to see a </a:t>
            </a:r>
            <a:r>
              <a:rPr lang="en-US" sz="3000"/>
              <a:t>sample</a:t>
            </a:r>
            <a:r>
              <a:rPr lang="en-US" sz="3000"/>
              <a:t> response.</a:t>
            </a:r>
            <a:endParaRPr sz="3000"/>
          </a:p>
        </p:txBody>
      </p:sp>
      <p:pic>
        <p:nvPicPr>
          <p:cNvPr id="395" name="Google Shape;39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75" y="1751750"/>
            <a:ext cx="11887199" cy="4334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>
            <p:ph type="title"/>
          </p:nvPr>
        </p:nvSpPr>
        <p:spPr>
          <a:xfrm>
            <a:off x="1451567" y="622733"/>
            <a:ext cx="96033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/>
              <a:t>Previous webinar on 4/23/2021 </a:t>
            </a:r>
            <a:endParaRPr b="1" sz="4700"/>
          </a:p>
        </p:txBody>
      </p:sp>
      <p:sp>
        <p:nvSpPr>
          <p:cNvPr id="261" name="Google Shape;261;p42"/>
          <p:cNvSpPr txBox="1"/>
          <p:nvPr>
            <p:ph idx="1" type="body"/>
          </p:nvPr>
        </p:nvSpPr>
        <p:spPr>
          <a:xfrm>
            <a:off x="1451567" y="2015733"/>
            <a:ext cx="9603300" cy="48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</a:rPr>
              <a:t>See the </a:t>
            </a:r>
            <a:r>
              <a:rPr lang="en-US" sz="30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recording</a:t>
            </a:r>
            <a:r>
              <a:rPr lang="en-US" sz="3000">
                <a:solidFill>
                  <a:srgbClr val="000000"/>
                </a:solidFill>
              </a:rPr>
              <a:t> and </a:t>
            </a:r>
            <a:r>
              <a:rPr lang="en-US" sz="30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</a:t>
            </a:r>
            <a:r>
              <a:rPr lang="en-US" sz="3000">
                <a:solidFill>
                  <a:srgbClr val="000000"/>
                </a:solidFill>
              </a:rPr>
              <a:t> for </a:t>
            </a:r>
            <a:endParaRPr sz="3000">
              <a:solidFill>
                <a:srgbClr val="000000"/>
              </a:solidFill>
            </a:endParaRPr>
          </a:p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OER textbooks, style guides, and readers for composition and argument courses</a:t>
            </a:r>
            <a:endParaRPr sz="3000">
              <a:solidFill>
                <a:srgbClr val="000000"/>
              </a:solidFill>
            </a:endParaRPr>
          </a:p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Finding reviews of OER</a:t>
            </a:r>
            <a:endParaRPr sz="3000">
              <a:solidFill>
                <a:srgbClr val="000000"/>
              </a:solidFill>
            </a:endParaRPr>
          </a:p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A look inside the textbook </a:t>
            </a:r>
            <a:r>
              <a:rPr i="1" lang="en-US" sz="3000">
                <a:solidFill>
                  <a:srgbClr val="000000"/>
                </a:solidFill>
              </a:rPr>
              <a:t>How Arguments Work</a:t>
            </a:r>
            <a:r>
              <a:rPr lang="en-US" sz="3000">
                <a:solidFill>
                  <a:srgbClr val="000000"/>
                </a:solidFill>
              </a:rPr>
              <a:t>, its ancillaries, and its LibreTexts-Canvas integration</a:t>
            </a:r>
            <a:endParaRPr sz="3000">
              <a:solidFill>
                <a:srgbClr val="000000"/>
              </a:solidFill>
            </a:endParaRPr>
          </a:p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A little about printing, remixing, and LibreTexts</a:t>
            </a: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0"/>
          <p:cNvSpPr txBox="1"/>
          <p:nvPr/>
        </p:nvSpPr>
        <p:spPr>
          <a:xfrm>
            <a:off x="890175" y="614350"/>
            <a:ext cx="386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401" name="Google Shape;40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4000" y="2010875"/>
            <a:ext cx="3657774" cy="43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0"/>
          <p:cNvSpPr txBox="1"/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Embedded videos and beautiful images</a:t>
            </a:r>
            <a:endParaRPr/>
          </a:p>
        </p:txBody>
      </p:sp>
      <p:pic>
        <p:nvPicPr>
          <p:cNvPr id="403" name="Google Shape;40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1978225"/>
            <a:ext cx="4412424" cy="43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1"/>
          <p:cNvSpPr txBox="1"/>
          <p:nvPr/>
        </p:nvSpPr>
        <p:spPr>
          <a:xfrm>
            <a:off x="890175" y="614350"/>
            <a:ext cx="386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409" name="Google Shape;409;p61"/>
          <p:cNvSpPr txBox="1"/>
          <p:nvPr>
            <p:ph type="title"/>
          </p:nvPr>
        </p:nvSpPr>
        <p:spPr>
          <a:xfrm>
            <a:off x="1451581" y="804520"/>
            <a:ext cx="9603300" cy="898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non-white authors</a:t>
            </a:r>
            <a:endParaRPr/>
          </a:p>
        </p:txBody>
      </p:sp>
      <p:pic>
        <p:nvPicPr>
          <p:cNvPr id="410" name="Google Shape;4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5750" y="1912925"/>
            <a:ext cx="4364326" cy="445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75" y="1912925"/>
            <a:ext cx="4657050" cy="46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"/>
          <p:cNvSpPr txBox="1"/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Another English 110 textbook by Tanya Long Bennet, University of North Georgia</a:t>
            </a:r>
            <a:endParaRPr/>
          </a:p>
        </p:txBody>
      </p:sp>
      <p:pic>
        <p:nvPicPr>
          <p:cNvPr id="417" name="Google Shape;41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450" y="2083927"/>
            <a:ext cx="10712250" cy="42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"/>
          <p:cNvSpPr txBox="1"/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Introduction to Literature from Lumen Learning</a:t>
            </a:r>
            <a:endParaRPr/>
          </a:p>
        </p:txBody>
      </p:sp>
      <p:pic>
        <p:nvPicPr>
          <p:cNvPr id="423" name="Google Shape;42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975" y="1945022"/>
            <a:ext cx="8093823" cy="4835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4"/>
          <p:cNvSpPr txBox="1"/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Literature for the Humanities</a:t>
            </a:r>
            <a:r>
              <a:rPr lang="en-US"/>
              <a:t> from Lumen Learning (does not include readings)</a:t>
            </a:r>
            <a:endParaRPr/>
          </a:p>
        </p:txBody>
      </p:sp>
      <p:pic>
        <p:nvPicPr>
          <p:cNvPr id="429" name="Google Shape;42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725" y="1957572"/>
            <a:ext cx="7017567" cy="483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5"/>
          <p:cNvSpPr txBox="1"/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literature anthology from BC Campus Open Education with discussion questions, essay assignments, and sample analyses</a:t>
            </a:r>
            <a:endParaRPr/>
          </a:p>
        </p:txBody>
      </p:sp>
      <p:pic>
        <p:nvPicPr>
          <p:cNvPr id="435" name="Google Shape;43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1774" y="1945025"/>
            <a:ext cx="8633725" cy="461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/>
          <p:nvPr>
            <p:ph type="title"/>
          </p:nvPr>
        </p:nvSpPr>
        <p:spPr>
          <a:xfrm>
            <a:off x="1481977" y="804520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Literature and Creative Writing Electives</a:t>
            </a:r>
            <a:endParaRPr/>
          </a:p>
        </p:txBody>
      </p:sp>
      <p:sp>
        <p:nvSpPr>
          <p:cNvPr id="441" name="Google Shape;441;p66"/>
          <p:cNvSpPr txBox="1"/>
          <p:nvPr>
            <p:ph idx="1" type="body"/>
          </p:nvPr>
        </p:nvSpPr>
        <p:spPr>
          <a:xfrm>
            <a:off x="1481985" y="2199325"/>
            <a:ext cx="9544200" cy="3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The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ASCCC-OERI resource page</a:t>
            </a:r>
            <a:r>
              <a:rPr lang="en-US" sz="2800"/>
              <a:t> lists textbooks and resources for each elective with a statewide course outline:</a:t>
            </a:r>
            <a:endParaRPr sz="28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Introduction to Literature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American Literature 1 and 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World Literature 1 and 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Literature in English 1, 2, and 3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Survey of British Literature 1 and 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Children’s Literature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Introduction to Creative Writing</a:t>
            </a:r>
            <a:endParaRPr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7"/>
          <p:cNvSpPr txBox="1"/>
          <p:nvPr>
            <p:ph type="title"/>
          </p:nvPr>
        </p:nvSpPr>
        <p:spPr>
          <a:xfrm>
            <a:off x="1481977" y="804520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3200"/>
              <a:t>I update this</a:t>
            </a:r>
            <a:r>
              <a:rPr lang="en-US" sz="3200" u="sng">
                <a:solidFill>
                  <a:schemeClr val="hlink"/>
                </a:solidFill>
                <a:hlinkClick r:id="rId3"/>
              </a:rPr>
              <a:t> resource spreadsheet </a:t>
            </a:r>
            <a:r>
              <a:rPr lang="en-US" sz="3200"/>
              <a:t>with additional texts as I find them.</a:t>
            </a:r>
            <a:endParaRPr sz="3200"/>
          </a:p>
        </p:txBody>
      </p:sp>
      <p:pic>
        <p:nvPicPr>
          <p:cNvPr id="447" name="Google Shape;44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500" y="1998975"/>
            <a:ext cx="9378901" cy="45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8"/>
          <p:cNvSpPr txBox="1"/>
          <p:nvPr>
            <p:ph type="title"/>
          </p:nvPr>
        </p:nvSpPr>
        <p:spPr>
          <a:xfrm>
            <a:off x="1649403" y="818897"/>
            <a:ext cx="8309512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A few sample landing pages for literature textbooks:</a:t>
            </a:r>
            <a:endParaRPr/>
          </a:p>
        </p:txBody>
      </p:sp>
      <p:pic>
        <p:nvPicPr>
          <p:cNvPr id="453" name="Google Shape;45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1206" y="2153635"/>
            <a:ext cx="8740877" cy="420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425" y="301150"/>
            <a:ext cx="10009149" cy="62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1451567" y="622733"/>
            <a:ext cx="96033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/>
              <a:t>Today’s</a:t>
            </a:r>
            <a:r>
              <a:rPr b="1" lang="en-US" sz="4700"/>
              <a:t> webinar topics </a:t>
            </a:r>
            <a:endParaRPr b="1" sz="4700"/>
          </a:p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1451567" y="2015733"/>
            <a:ext cx="9603300" cy="48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Brief OER intro</a:t>
            </a:r>
            <a:endParaRPr sz="2700">
              <a:solidFill>
                <a:srgbClr val="000000"/>
              </a:solidFill>
            </a:endParaRPr>
          </a:p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Searching for OER specifically for literature</a:t>
            </a:r>
            <a:endParaRPr sz="2700">
              <a:solidFill>
                <a:srgbClr val="000000"/>
              </a:solidFill>
            </a:endParaRPr>
          </a:p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Diverse voices in literature OER</a:t>
            </a:r>
            <a:endParaRPr sz="2700">
              <a:solidFill>
                <a:srgbClr val="000000"/>
              </a:solidFill>
            </a:endParaRPr>
          </a:p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A little on customizing OER</a:t>
            </a:r>
            <a:endParaRPr sz="2700">
              <a:solidFill>
                <a:srgbClr val="000000"/>
              </a:solidFill>
            </a:endParaRPr>
          </a:p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Printed copies</a:t>
            </a:r>
            <a:endParaRPr sz="2700">
              <a:solidFill>
                <a:srgbClr val="000000"/>
              </a:solidFill>
            </a:endParaRPr>
          </a:p>
          <a:p>
            <a:pPr indent="-52703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●"/>
            </a:pPr>
            <a:r>
              <a:rPr lang="en-US" sz="2700">
                <a:solidFill>
                  <a:srgbClr val="000000"/>
                </a:solidFill>
              </a:rPr>
              <a:t>Your questions and topics</a:t>
            </a:r>
            <a:endParaRPr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700">
                <a:solidFill>
                  <a:srgbClr val="000000"/>
                </a:solidFill>
              </a:rPr>
              <a:t>We’ll have time to pause and discuss at any point. Put your question in the chat or raise your hand, and Rachel can alert me...</a:t>
            </a:r>
            <a:endParaRPr sz="2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563" y="507825"/>
            <a:ext cx="7762875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075" y="152400"/>
            <a:ext cx="6761381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1"/>
          <p:cNvSpPr txBox="1"/>
          <p:nvPr/>
        </p:nvSpPr>
        <p:spPr>
          <a:xfrm>
            <a:off x="1024525" y="773625"/>
            <a:ext cx="29898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MIT Open Courseware: Literature</a:t>
            </a:r>
            <a:r>
              <a:rPr lang="en-US" sz="2400"/>
              <a:t> offers a huge selection of courses that largely link out to readings and include downloadable instructional materials that are often open-licensed.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2"/>
          <p:cNvSpPr txBox="1"/>
          <p:nvPr>
            <p:ph type="title"/>
          </p:nvPr>
        </p:nvSpPr>
        <p:spPr>
          <a:xfrm>
            <a:off x="1481977" y="804520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OER Readers</a:t>
            </a:r>
            <a:endParaRPr/>
          </a:p>
        </p:txBody>
      </p:sp>
      <p:sp>
        <p:nvSpPr>
          <p:cNvPr id="475" name="Google Shape;475;p72"/>
          <p:cNvSpPr txBox="1"/>
          <p:nvPr>
            <p:ph idx="1" type="body"/>
          </p:nvPr>
        </p:nvSpPr>
        <p:spPr>
          <a:xfrm>
            <a:off x="1481985" y="2199325"/>
            <a:ext cx="9544200" cy="3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Since works published before 1926 are in the public domain, they are fair game for use in a variety of OER literature anthologies that include public domain works.</a:t>
            </a:r>
            <a:endParaRPr sz="2800"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/>
              <a:t>Many OER literature textbooks and courses also have curated lists of links to online versions of more contemporary works under copyright.  </a:t>
            </a:r>
            <a:endParaRPr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/>
          <p:cNvSpPr txBox="1"/>
          <p:nvPr>
            <p:ph type="title"/>
          </p:nvPr>
        </p:nvSpPr>
        <p:spPr>
          <a:xfrm>
            <a:off x="1369150" y="879775"/>
            <a:ext cx="96570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To what extent do OER readers include marginalized voices?</a:t>
            </a:r>
            <a:endParaRPr/>
          </a:p>
        </p:txBody>
      </p:sp>
      <p:sp>
        <p:nvSpPr>
          <p:cNvPr id="481" name="Google Shape;481;p73"/>
          <p:cNvSpPr txBox="1"/>
          <p:nvPr>
            <p:ph idx="1" type="body"/>
          </p:nvPr>
        </p:nvSpPr>
        <p:spPr>
          <a:xfrm>
            <a:off x="1481975" y="2199325"/>
            <a:ext cx="95442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0000"/>
                </a:solidFill>
              </a:rPr>
              <a:t>My impression is that most selections of pre-1926 literature are comparable to commercial publishers’ anthologies--they include writers like Phyllis Wheatley and Olaudah Equiano.  A few only include white men or only white men and a few white women. I’m hoping to see big improvements in new offerings over the next few years!  </a:t>
            </a:r>
            <a:endParaRPr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4"/>
          <p:cNvSpPr txBox="1"/>
          <p:nvPr/>
        </p:nvSpPr>
        <p:spPr>
          <a:xfrm>
            <a:off x="979575" y="1162425"/>
            <a:ext cx="9664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487" name="Google Shape;48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9950" y="1278801"/>
            <a:ext cx="3884675" cy="481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525" y="1843537"/>
            <a:ext cx="6715900" cy="42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4"/>
          <p:cNvSpPr txBox="1"/>
          <p:nvPr/>
        </p:nvSpPr>
        <p:spPr>
          <a:xfrm>
            <a:off x="1329625" y="383125"/>
            <a:ext cx="6084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From </a:t>
            </a:r>
            <a:r>
              <a:rPr i="1" lang="en-US" sz="2400"/>
              <a:t>Becoming America - An Exploration of American Literature from Precolonial to Post-Revolution</a:t>
            </a:r>
            <a:r>
              <a:rPr lang="en-US" sz="2400"/>
              <a:t>: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5"/>
          <p:cNvSpPr txBox="1"/>
          <p:nvPr>
            <p:ph type="title"/>
          </p:nvPr>
        </p:nvSpPr>
        <p:spPr>
          <a:xfrm>
            <a:off x="1582302" y="766945"/>
            <a:ext cx="83331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Are there OER readers that emphasize particular identity themes?  </a:t>
            </a:r>
            <a:endParaRPr/>
          </a:p>
        </p:txBody>
      </p:sp>
      <p:sp>
        <p:nvSpPr>
          <p:cNvPr id="495" name="Google Shape;495;p75"/>
          <p:cNvSpPr txBox="1"/>
          <p:nvPr>
            <p:ph idx="1" type="body"/>
          </p:nvPr>
        </p:nvSpPr>
        <p:spPr>
          <a:xfrm>
            <a:off x="1481975" y="2199325"/>
            <a:ext cx="95442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solidFill>
                  <a:srgbClr val="000000"/>
                </a:solidFill>
              </a:rPr>
              <a:t>I haven’t found any yet (please let me know if you do!). 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solidFill>
                  <a:srgbClr val="000000"/>
                </a:solidFill>
              </a:rPr>
              <a:t>However, OER platforms like LibreTexts would allow us to create such readers fairly for works in the public domain.</a:t>
            </a:r>
            <a:endParaRPr sz="3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6"/>
          <p:cNvSpPr txBox="1"/>
          <p:nvPr>
            <p:ph type="title"/>
          </p:nvPr>
        </p:nvSpPr>
        <p:spPr>
          <a:xfrm>
            <a:off x="1649403" y="818897"/>
            <a:ext cx="8309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4200"/>
              <a:t>Open pedagogy possibilities</a:t>
            </a:r>
            <a:endParaRPr sz="4200"/>
          </a:p>
        </p:txBody>
      </p:sp>
      <p:pic>
        <p:nvPicPr>
          <p:cNvPr id="501" name="Google Shape;50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375" y="2099797"/>
            <a:ext cx="6677025" cy="381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2" name="Google Shape;502;p76"/>
          <p:cNvSpPr txBox="1"/>
          <p:nvPr/>
        </p:nvSpPr>
        <p:spPr>
          <a:xfrm>
            <a:off x="1066325" y="2050000"/>
            <a:ext cx="30528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Consider expanding on an existing text as a collaborative project with students as Timothy Robbins of Graceland University did. See </a:t>
            </a:r>
            <a:r>
              <a:rPr lang="en-US" sz="2200" u="sng">
                <a:solidFill>
                  <a:schemeClr val="hlink"/>
                </a:solidFill>
                <a:hlinkClick r:id="rId4"/>
              </a:rPr>
              <a:t>his case study in the book </a:t>
            </a:r>
            <a:r>
              <a:rPr i="1" lang="en-US" sz="2200" u="sng">
                <a:solidFill>
                  <a:schemeClr val="hlink"/>
                </a:solidFill>
                <a:hlinkClick r:id="rId5"/>
              </a:rPr>
              <a:t>A Guide to Making Open Textbooks with Students.</a:t>
            </a:r>
            <a:endParaRPr i="1"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/>
          <p:nvPr>
            <p:ph type="title"/>
          </p:nvPr>
        </p:nvSpPr>
        <p:spPr>
          <a:xfrm>
            <a:off x="2612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How do I start customizing an OER textbook?</a:t>
            </a:r>
            <a:endParaRPr/>
          </a:p>
        </p:txBody>
      </p:sp>
      <p:sp>
        <p:nvSpPr>
          <p:cNvPr id="508" name="Google Shape;508;p77"/>
          <p:cNvSpPr txBox="1"/>
          <p:nvPr>
            <p:ph idx="1" type="body"/>
          </p:nvPr>
        </p:nvSpPr>
        <p:spPr>
          <a:xfrm>
            <a:off x="2612686" y="2015732"/>
            <a:ext cx="7202456" cy="4039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2800"/>
              <a:t>Request a LibreTexts account by emailing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info@libretexts.org</a:t>
            </a:r>
            <a:r>
              <a:rPr lang="en-US" sz="2800"/>
              <a:t>.</a:t>
            </a:r>
            <a:endParaRPr/>
          </a:p>
          <a:p>
            <a:pPr indent="-4127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800"/>
          </a:p>
          <a:p>
            <a:pPr indent="-51435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2800"/>
              <a:t>Choose the chapters and pages from the books your want using the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remixer</a:t>
            </a:r>
            <a:r>
              <a:rPr lang="en-US" sz="28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800"/>
          </a:p>
        </p:txBody>
      </p:sp>
      <p:pic>
        <p:nvPicPr>
          <p:cNvPr descr="Text&#10;&#10;Description automatically generated" id="509" name="Google Shape;509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2444" y="4505479"/>
            <a:ext cx="6089239" cy="13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, application, email&#10;&#10;Description automatically generated" id="514" name="Google Shape;51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5368" y="711660"/>
            <a:ext cx="8691716" cy="5213453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8"/>
          <p:cNvSpPr txBox="1"/>
          <p:nvPr/>
        </p:nvSpPr>
        <p:spPr>
          <a:xfrm>
            <a:off x="779206" y="1504335"/>
            <a:ext cx="2743200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Choose the chapters or pages you want from one or more books, in the order you want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 txBox="1"/>
          <p:nvPr/>
        </p:nvSpPr>
        <p:spPr>
          <a:xfrm>
            <a:off x="2278625" y="730044"/>
            <a:ext cx="72414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Want to learn more?</a:t>
            </a:r>
            <a:endParaRPr sz="3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 LibreTexts “LibreFest” </a:t>
            </a:r>
            <a:r>
              <a:rPr lang="en-US" sz="3200" u="sng">
                <a:solidFill>
                  <a:schemeClr val="hlink"/>
                </a:solidFill>
                <a:hlinkClick r:id="rId3"/>
              </a:rPr>
              <a:t>one-day </a:t>
            </a:r>
            <a:r>
              <a:rPr lang="en-US" sz="3200" u="sng">
                <a:solidFill>
                  <a:schemeClr val="hlink"/>
                </a:solidFill>
                <a:hlinkClick r:id="rId4"/>
              </a:rPr>
              <a:t>workshop</a:t>
            </a:r>
            <a:r>
              <a:rPr lang="en-US" sz="3200" u="sng">
                <a:solidFill>
                  <a:schemeClr val="hlink"/>
                </a:solidFill>
                <a:hlinkClick r:id="rId5"/>
              </a:rPr>
              <a:t> is coming up on May 25</a:t>
            </a:r>
            <a:r>
              <a:rPr lang="en-US" sz="3200">
                <a:solidFill>
                  <a:schemeClr val="dk1"/>
                </a:solidFill>
              </a:rPr>
              <a:t> </a:t>
            </a:r>
            <a:endParaRPr sz="32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521" name="Google Shape;521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1500" y="3022119"/>
            <a:ext cx="3429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4"/>
          <p:cNvSpPr txBox="1"/>
          <p:nvPr>
            <p:ph type="title"/>
          </p:nvPr>
        </p:nvSpPr>
        <p:spPr>
          <a:xfrm>
            <a:off x="1451567" y="622733"/>
            <a:ext cx="96032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700"/>
              <a:t>Please say hello in the chat!</a:t>
            </a:r>
            <a:endParaRPr b="1" sz="4700"/>
          </a:p>
        </p:txBody>
      </p:sp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1451567" y="2015733"/>
            <a:ext cx="9603200" cy="48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Name and college</a:t>
            </a:r>
            <a:endParaRPr sz="3000">
              <a:solidFill>
                <a:srgbClr val="000000"/>
              </a:solidFill>
            </a:endParaRPr>
          </a:p>
          <a:p>
            <a:pPr indent="-546086" lvl="0" marL="60958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-US" sz="3000">
                <a:solidFill>
                  <a:srgbClr val="000000"/>
                </a:solidFill>
              </a:rPr>
              <a:t>Any topic you hope to cover today besides the ones listed. </a:t>
            </a:r>
            <a:endParaRPr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0"/>
          <p:cNvSpPr txBox="1"/>
          <p:nvPr>
            <p:ph type="ctrTitle"/>
          </p:nvPr>
        </p:nvSpPr>
        <p:spPr>
          <a:xfrm>
            <a:off x="2218918" y="1979785"/>
            <a:ext cx="7596222" cy="30230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If you will, please post in the chat:</a:t>
            </a:r>
            <a:br>
              <a:rPr lang="en-US"/>
            </a:br>
            <a:br>
              <a:rPr lang="en-US"/>
            </a:br>
            <a:r>
              <a:rPr lang="en-US"/>
              <a:t>Which commercial literature textbooks are hardest to give up?  Which would you like to replace with comparable OER?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1"/>
          <p:cNvSpPr txBox="1"/>
          <p:nvPr>
            <p:ph type="title"/>
          </p:nvPr>
        </p:nvSpPr>
        <p:spPr>
          <a:xfrm>
            <a:off x="2612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What about printed copies?</a:t>
            </a:r>
            <a:endParaRPr/>
          </a:p>
        </p:txBody>
      </p:sp>
      <p:sp>
        <p:nvSpPr>
          <p:cNvPr id="532" name="Google Shape;532;p81"/>
          <p:cNvSpPr txBox="1"/>
          <p:nvPr>
            <p:ph idx="1" type="body"/>
          </p:nvPr>
        </p:nvSpPr>
        <p:spPr>
          <a:xfrm>
            <a:off x="2612686" y="2015732"/>
            <a:ext cx="7202456" cy="4039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3100"/>
              <a:t>We can now order </a:t>
            </a:r>
            <a:r>
              <a:rPr lang="en-US" sz="3100"/>
              <a:t>LibreTexts books directly through LibreTexts.</a:t>
            </a: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3100"/>
              <a:t>Costs for English textbooks range from $5 to $15 or more plus shipping.</a:t>
            </a:r>
            <a:br>
              <a:rPr lang="en-US" sz="3100"/>
            </a:br>
            <a:endParaRPr sz="3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3100"/>
              <a:t>Some students may be able to get print copies with financial aid vouchers.</a:t>
            </a:r>
            <a:endParaRPr sz="3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2"/>
          <p:cNvSpPr txBox="1"/>
          <p:nvPr/>
        </p:nvSpPr>
        <p:spPr>
          <a:xfrm>
            <a:off x="275767" y="6481200"/>
            <a:ext cx="117189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2"/>
          <p:cNvSpPr txBox="1"/>
          <p:nvPr>
            <p:ph type="title"/>
          </p:nvPr>
        </p:nvSpPr>
        <p:spPr>
          <a:xfrm>
            <a:off x="464667" y="255667"/>
            <a:ext cx="113607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3200">
                <a:solidFill>
                  <a:srgbClr val="00417E"/>
                </a:solidFill>
              </a:rPr>
              <a:t>Select “Downloads”on your book’s LibreTexts.org page</a:t>
            </a:r>
            <a:endParaRPr b="1" sz="3200">
              <a:solidFill>
                <a:srgbClr val="00417E"/>
              </a:solidFill>
            </a:endParaRPr>
          </a:p>
        </p:txBody>
      </p:sp>
      <p:pic>
        <p:nvPicPr>
          <p:cNvPr id="539" name="Google Shape;53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175" y="1182375"/>
            <a:ext cx="9984905" cy="56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2"/>
          <p:cNvSpPr/>
          <p:nvPr/>
        </p:nvSpPr>
        <p:spPr>
          <a:xfrm>
            <a:off x="8864000" y="3109300"/>
            <a:ext cx="1705200" cy="865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D5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82"/>
          <p:cNvSpPr/>
          <p:nvPr/>
        </p:nvSpPr>
        <p:spPr>
          <a:xfrm>
            <a:off x="9254625" y="4653375"/>
            <a:ext cx="1815900" cy="8652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D5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3"/>
          <p:cNvSpPr txBox="1"/>
          <p:nvPr/>
        </p:nvSpPr>
        <p:spPr>
          <a:xfrm>
            <a:off x="275767" y="6481200"/>
            <a:ext cx="117189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83"/>
          <p:cNvSpPr txBox="1"/>
          <p:nvPr>
            <p:ph type="title"/>
          </p:nvPr>
        </p:nvSpPr>
        <p:spPr>
          <a:xfrm>
            <a:off x="464667" y="255667"/>
            <a:ext cx="113607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4800">
                <a:solidFill>
                  <a:srgbClr val="00417E"/>
                </a:solidFill>
              </a:rPr>
              <a:t>Select “Buy Paper Copy” and then “Order print book” </a:t>
            </a:r>
            <a:endParaRPr b="1" sz="4800">
              <a:solidFill>
                <a:srgbClr val="00417E"/>
              </a:solidFill>
            </a:endParaRPr>
          </a:p>
        </p:txBody>
      </p:sp>
      <p:pic>
        <p:nvPicPr>
          <p:cNvPr id="548" name="Google Shape;54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25" y="2162242"/>
            <a:ext cx="880110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4"/>
          <p:cNvSpPr txBox="1"/>
          <p:nvPr>
            <p:ph type="title"/>
          </p:nvPr>
        </p:nvSpPr>
        <p:spPr>
          <a:xfrm>
            <a:off x="2612686" y="804520"/>
            <a:ext cx="72024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4200"/>
              <a:t>Other ways to get print copies</a:t>
            </a:r>
            <a:endParaRPr/>
          </a:p>
        </p:txBody>
      </p:sp>
      <p:sp>
        <p:nvSpPr>
          <p:cNvPr id="554" name="Google Shape;554;p84"/>
          <p:cNvSpPr txBox="1"/>
          <p:nvPr>
            <p:ph idx="1" type="body"/>
          </p:nvPr>
        </p:nvSpPr>
        <p:spPr>
          <a:xfrm>
            <a:off x="2612686" y="2015732"/>
            <a:ext cx="7202400" cy="4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Another common option is to download the PDF file of a book and then upload it to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Lulu.com</a:t>
            </a:r>
            <a:r>
              <a:rPr lang="en-US" sz="2800"/>
              <a:t> and order a copy.</a:t>
            </a:r>
            <a:endParaRPr sz="2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College bookstores may be able to arrange printing and receive copies through other platforms like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Xanedu</a:t>
            </a:r>
            <a:r>
              <a:rPr lang="en-US" sz="2800"/>
              <a:t>.</a:t>
            </a:r>
            <a:endParaRPr sz="31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5"/>
          <p:cNvSpPr txBox="1"/>
          <p:nvPr>
            <p:ph type="ctrTitle"/>
          </p:nvPr>
        </p:nvSpPr>
        <p:spPr>
          <a:xfrm>
            <a:off x="3214433" y="1254655"/>
            <a:ext cx="6477803" cy="17694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Questions?  Suggestions?</a:t>
            </a:r>
            <a:endParaRPr/>
          </a:p>
        </p:txBody>
      </p:sp>
      <p:sp>
        <p:nvSpPr>
          <p:cNvPr id="560" name="Google Shape;560;p85"/>
          <p:cNvSpPr txBox="1"/>
          <p:nvPr>
            <p:ph idx="1" type="subTitle"/>
          </p:nvPr>
        </p:nvSpPr>
        <p:spPr>
          <a:xfrm>
            <a:off x="3312754" y="3260744"/>
            <a:ext cx="5728095" cy="12480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Anna Mills, City College of San Francisco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ASCCC OERI English Discipline Lead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lt1"/>
                </a:solidFill>
              </a:rPr>
              <a:t>amills@ccsf.edu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A close up of a sign&#10;&#10;Description generated with very high confidence" id="561" name="Google Shape;561;p85"/>
          <p:cNvPicPr preferRelativeResize="0"/>
          <p:nvPr/>
        </p:nvPicPr>
        <p:blipFill rotWithShape="1">
          <a:blip r:embed="rId3">
            <a:alphaModFix/>
          </a:blip>
          <a:srcRect b="1" l="0" r="1" t="1283"/>
          <a:stretch/>
        </p:blipFill>
        <p:spPr>
          <a:xfrm>
            <a:off x="3473" y="1546483"/>
            <a:ext cx="2437259" cy="360105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85"/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to add 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85"/>
          <p:cNvSpPr txBox="1"/>
          <p:nvPr/>
        </p:nvSpPr>
        <p:spPr>
          <a:xfrm>
            <a:off x="2630436" y="5690726"/>
            <a:ext cx="775765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work is licensed under a </a:t>
            </a:r>
            <a:r>
              <a:rPr b="0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Attribution-NonCommercial 4.0 International License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3416" y="6009814"/>
            <a:ext cx="764459" cy="270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title"/>
          </p:nvPr>
        </p:nvSpPr>
        <p:spPr>
          <a:xfrm>
            <a:off x="1451567" y="622733"/>
            <a:ext cx="96033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en-US" sz="4700"/>
              <a:t>What are Open Educational Resources?</a:t>
            </a:r>
            <a:endParaRPr b="1" sz="4500"/>
          </a:p>
        </p:txBody>
      </p:sp>
      <p:sp>
        <p:nvSpPr>
          <p:cNvPr id="279" name="Google Shape;279;p45"/>
          <p:cNvSpPr txBox="1"/>
          <p:nvPr>
            <p:ph idx="1" type="body"/>
          </p:nvPr>
        </p:nvSpPr>
        <p:spPr>
          <a:xfrm>
            <a:off x="1451567" y="2015733"/>
            <a:ext cx="9603300" cy="48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3200">
                <a:solidFill>
                  <a:srgbClr val="000000"/>
                </a:solidFill>
              </a:rPr>
              <a:t>Creative Commons defines OER as teaching, learning, and research materials that are either (a) in the public domain or (b) licensed in a manner that provides everyone with free and perpetual permission to engage in the 5R activities– retaining, remixing, revising, reusing and redistributing the resources.</a:t>
            </a:r>
            <a:endParaRPr sz="49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3700">
                <a:solidFill>
                  <a:srgbClr val="000000"/>
                </a:solidFill>
              </a:rPr>
              <a:t>-- </a:t>
            </a:r>
            <a:r>
              <a:rPr lang="en-US" sz="3700" u="sng">
                <a:solidFill>
                  <a:schemeClr val="hlink"/>
                </a:solidFill>
                <a:hlinkClick r:id="rId3"/>
              </a:rPr>
              <a:t>Creative Commons</a:t>
            </a:r>
            <a:endParaRPr sz="3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/>
          <p:nvPr/>
        </p:nvSpPr>
        <p:spPr>
          <a:xfrm>
            <a:off x="275767" y="6481200"/>
            <a:ext cx="11718800" cy="3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framework, freely available under a 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Creative Commons Attribution 4.0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license (CC BY), was designed by Lumen Learning as </a:t>
            </a:r>
            <a:r>
              <a:rPr b="0" i="0" lang="en-US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the 5Rs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6"/>
          <p:cNvSpPr txBox="1"/>
          <p:nvPr>
            <p:ph type="title"/>
          </p:nvPr>
        </p:nvSpPr>
        <p:spPr>
          <a:xfrm>
            <a:off x="464667" y="255667"/>
            <a:ext cx="11360800" cy="9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4800">
                <a:solidFill>
                  <a:srgbClr val="00417E"/>
                </a:solidFill>
              </a:rPr>
              <a:t>The 5R Permissions of OER</a:t>
            </a:r>
            <a:endParaRPr b="1" sz="4800">
              <a:solidFill>
                <a:srgbClr val="00417E"/>
              </a:solidFill>
            </a:endParaRPr>
          </a:p>
        </p:txBody>
      </p:sp>
      <p:grpSp>
        <p:nvGrpSpPr>
          <p:cNvPr id="286" name="Google Shape;286;p46"/>
          <p:cNvGrpSpPr/>
          <p:nvPr/>
        </p:nvGrpSpPr>
        <p:grpSpPr>
          <a:xfrm>
            <a:off x="831233" y="4330685"/>
            <a:ext cx="10229165" cy="894015"/>
            <a:chOff x="1431328" y="2473842"/>
            <a:chExt cx="6566697" cy="670511"/>
          </a:xfrm>
        </p:grpSpPr>
        <p:sp>
          <p:nvSpPr>
            <p:cNvPr id="287" name="Google Shape;287;p46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6"/>
            <p:cNvSpPr txBox="1"/>
            <p:nvPr/>
          </p:nvSpPr>
          <p:spPr>
            <a:xfrm>
              <a:off x="3872311" y="2480603"/>
              <a:ext cx="40629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Combine two or more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9" name="Google Shape;289;p46"/>
            <p:cNvSpPr/>
            <p:nvPr/>
          </p:nvSpPr>
          <p:spPr>
            <a:xfrm rot="-5400000">
              <a:off x="2218078" y="1687103"/>
              <a:ext cx="670500" cy="22440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6"/>
            <p:cNvSpPr/>
            <p:nvPr/>
          </p:nvSpPr>
          <p:spPr>
            <a:xfrm>
              <a:off x="1606369" y="2611552"/>
              <a:ext cx="3264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Remix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1" name="Google Shape;291;p46"/>
          <p:cNvGrpSpPr/>
          <p:nvPr/>
        </p:nvGrpSpPr>
        <p:grpSpPr>
          <a:xfrm>
            <a:off x="860134" y="1507152"/>
            <a:ext cx="10229235" cy="894015"/>
            <a:chOff x="1431328" y="2473842"/>
            <a:chExt cx="6566743" cy="670511"/>
          </a:xfrm>
        </p:grpSpPr>
        <p:sp>
          <p:nvSpPr>
            <p:cNvPr id="292" name="Google Shape;292;p46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6"/>
            <p:cNvSpPr txBox="1"/>
            <p:nvPr/>
          </p:nvSpPr>
          <p:spPr>
            <a:xfrm>
              <a:off x="4615871" y="2480603"/>
              <a:ext cx="33822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Make and own copies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4" name="Google Shape;294;p46"/>
            <p:cNvSpPr/>
            <p:nvPr/>
          </p:nvSpPr>
          <p:spPr>
            <a:xfrm rot="-5400000">
              <a:off x="2240428" y="1664753"/>
              <a:ext cx="670500" cy="22887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6"/>
            <p:cNvSpPr/>
            <p:nvPr/>
          </p:nvSpPr>
          <p:spPr>
            <a:xfrm>
              <a:off x="1595691" y="2611552"/>
              <a:ext cx="32754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Retain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6" name="Google Shape;296;p46"/>
          <p:cNvGrpSpPr/>
          <p:nvPr/>
        </p:nvGrpSpPr>
        <p:grpSpPr>
          <a:xfrm>
            <a:off x="860134" y="2438917"/>
            <a:ext cx="10722262" cy="927015"/>
            <a:chOff x="1431328" y="2473842"/>
            <a:chExt cx="6883246" cy="695261"/>
          </a:xfrm>
        </p:grpSpPr>
        <p:sp>
          <p:nvSpPr>
            <p:cNvPr id="297" name="Google Shape;297;p46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6"/>
            <p:cNvSpPr txBox="1"/>
            <p:nvPr/>
          </p:nvSpPr>
          <p:spPr>
            <a:xfrm>
              <a:off x="3755174" y="2512103"/>
              <a:ext cx="45594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Use in a wide range of ways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46"/>
            <p:cNvSpPr/>
            <p:nvPr/>
          </p:nvSpPr>
          <p:spPr>
            <a:xfrm rot="-5400000">
              <a:off x="2228578" y="1676603"/>
              <a:ext cx="670500" cy="22650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6"/>
            <p:cNvSpPr/>
            <p:nvPr/>
          </p:nvSpPr>
          <p:spPr>
            <a:xfrm>
              <a:off x="1627190" y="2611553"/>
              <a:ext cx="32439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Reuse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1" name="Google Shape;301;p46"/>
          <p:cNvGrpSpPr/>
          <p:nvPr/>
        </p:nvGrpSpPr>
        <p:grpSpPr>
          <a:xfrm>
            <a:off x="860167" y="3382620"/>
            <a:ext cx="10468012" cy="903697"/>
            <a:chOff x="1431328" y="2473842"/>
            <a:chExt cx="6720029" cy="677773"/>
          </a:xfrm>
        </p:grpSpPr>
        <p:sp>
          <p:nvSpPr>
            <p:cNvPr id="302" name="Google Shape;302;p46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6"/>
            <p:cNvSpPr txBox="1"/>
            <p:nvPr/>
          </p:nvSpPr>
          <p:spPr>
            <a:xfrm>
              <a:off x="3767757" y="2494615"/>
              <a:ext cx="43836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Adapt, modify, and improve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46"/>
            <p:cNvSpPr/>
            <p:nvPr/>
          </p:nvSpPr>
          <p:spPr>
            <a:xfrm rot="-5400000">
              <a:off x="2212828" y="1692353"/>
              <a:ext cx="670500" cy="22335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6"/>
            <p:cNvSpPr/>
            <p:nvPr/>
          </p:nvSpPr>
          <p:spPr>
            <a:xfrm>
              <a:off x="1579921" y="2611552"/>
              <a:ext cx="32913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Revise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6" name="Google Shape;306;p46"/>
          <p:cNvGrpSpPr/>
          <p:nvPr/>
        </p:nvGrpSpPr>
        <p:grpSpPr>
          <a:xfrm>
            <a:off x="831233" y="5257351"/>
            <a:ext cx="10229165" cy="894015"/>
            <a:chOff x="1431328" y="2473842"/>
            <a:chExt cx="6566697" cy="670511"/>
          </a:xfrm>
        </p:grpSpPr>
        <p:sp>
          <p:nvSpPr>
            <p:cNvPr id="307" name="Google Shape;307;p46"/>
            <p:cNvSpPr/>
            <p:nvPr/>
          </p:nvSpPr>
          <p:spPr>
            <a:xfrm rot="-5400000">
              <a:off x="4644475" y="-209208"/>
              <a:ext cx="670500" cy="6036600"/>
            </a:xfrm>
            <a:prstGeom prst="roundRect">
              <a:avLst>
                <a:gd fmla="val 50000" name="adj"/>
              </a:avLst>
            </a:prstGeom>
            <a:solidFill>
              <a:srgbClr val="351C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6"/>
            <p:cNvSpPr txBox="1"/>
            <p:nvPr/>
          </p:nvSpPr>
          <p:spPr>
            <a:xfrm>
              <a:off x="4701935" y="2480603"/>
              <a:ext cx="3241200" cy="6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Share with others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9" name="Google Shape;309;p46"/>
            <p:cNvSpPr/>
            <p:nvPr/>
          </p:nvSpPr>
          <p:spPr>
            <a:xfrm rot="-5400000">
              <a:off x="2214178" y="1691003"/>
              <a:ext cx="670500" cy="22362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6"/>
            <p:cNvSpPr/>
            <p:nvPr/>
          </p:nvSpPr>
          <p:spPr>
            <a:xfrm>
              <a:off x="1590620" y="2611553"/>
              <a:ext cx="3280500" cy="3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Redistribute</a:t>
              </a:r>
              <a:endParaRPr b="1" i="0" sz="4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>
            <p:ph type="title"/>
          </p:nvPr>
        </p:nvSpPr>
        <p:spPr>
          <a:xfrm>
            <a:off x="694067" y="461467"/>
            <a:ext cx="51560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3900">
                <a:solidFill>
                  <a:srgbClr val="00417E"/>
                </a:solidFill>
              </a:rPr>
              <a:t>Traditional Textbook</a:t>
            </a:r>
            <a:r>
              <a:rPr b="1" lang="en-US" sz="4700"/>
              <a:t> </a:t>
            </a:r>
            <a:endParaRPr b="1" sz="4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415600" y="1536633"/>
            <a:ext cx="5333200" cy="51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Publishing company owns copyright and sells book for profit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Cannot copy, scan, or share without permission 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One student = one copy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Cannot change (revise or edit) material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317" name="Google Shape;317;p47"/>
          <p:cNvSpPr txBox="1"/>
          <p:nvPr>
            <p:ph idx="2" type="body"/>
          </p:nvPr>
        </p:nvSpPr>
        <p:spPr>
          <a:xfrm>
            <a:off x="6197000" y="1536633"/>
            <a:ext cx="5579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No one making a profit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Freely and instantly available online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Copy, scan, share, as much as needed</a:t>
            </a:r>
            <a:endParaRPr sz="3200">
              <a:solidFill>
                <a:srgbClr val="000000"/>
              </a:solidFill>
            </a:endParaRPr>
          </a:p>
          <a:p>
            <a:pPr indent="-507985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3200">
                <a:solidFill>
                  <a:srgbClr val="000000"/>
                </a:solidFill>
              </a:rPr>
              <a:t>Edit, revise, modify (depending on the license)</a:t>
            </a:r>
            <a:endParaRPr sz="3200">
              <a:solidFill>
                <a:srgbClr val="000000"/>
              </a:solidFill>
            </a:endParaRPr>
          </a:p>
        </p:txBody>
      </p:sp>
      <p:sp>
        <p:nvSpPr>
          <p:cNvPr id="318" name="Google Shape;318;p47"/>
          <p:cNvSpPr txBox="1"/>
          <p:nvPr>
            <p:ph type="title"/>
          </p:nvPr>
        </p:nvSpPr>
        <p:spPr>
          <a:xfrm>
            <a:off x="6706967" y="461467"/>
            <a:ext cx="4551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4700">
                <a:solidFill>
                  <a:srgbClr val="00417E"/>
                </a:solidFill>
              </a:rPr>
              <a:t>OER</a:t>
            </a:r>
            <a:r>
              <a:rPr b="1" lang="en-US" sz="4700">
                <a:solidFill>
                  <a:srgbClr val="00417E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b="1" sz="4700">
              <a:solidFill>
                <a:srgbClr val="00417E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19" name="Google Shape;319;p47"/>
          <p:cNvCxnSpPr/>
          <p:nvPr/>
        </p:nvCxnSpPr>
        <p:spPr>
          <a:xfrm flipH="1" rot="10800000">
            <a:off x="694067" y="1421300"/>
            <a:ext cx="10923200" cy="16400"/>
          </a:xfrm>
          <a:prstGeom prst="straightConnector1">
            <a:avLst/>
          </a:prstGeom>
          <a:noFill/>
          <a:ln cap="flat" cmpd="sng" w="38100">
            <a:solidFill>
              <a:srgbClr val="D5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type="title"/>
          </p:nvPr>
        </p:nvSpPr>
        <p:spPr>
          <a:xfrm>
            <a:off x="316433" y="280933"/>
            <a:ext cx="78080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700">
                <a:solidFill>
                  <a:srgbClr val="00417E"/>
                </a:solidFill>
              </a:rPr>
              <a:t>Why Use OER, Especially Now?</a:t>
            </a:r>
            <a:endParaRPr b="1" sz="3700">
              <a:solidFill>
                <a:srgbClr val="00417E"/>
              </a:solidFill>
            </a:endParaRPr>
          </a:p>
        </p:txBody>
      </p:sp>
      <p:sp>
        <p:nvSpPr>
          <p:cNvPr id="325" name="Google Shape;325;p48"/>
          <p:cNvSpPr txBox="1"/>
          <p:nvPr>
            <p:ph idx="1" type="body"/>
          </p:nvPr>
        </p:nvSpPr>
        <p:spPr>
          <a:xfrm>
            <a:off x="531267" y="1306967"/>
            <a:ext cx="6946800" cy="53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516454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-US" sz="3300">
                <a:solidFill>
                  <a:srgbClr val="000000"/>
                </a:solidFill>
              </a:rPr>
              <a:t>Free - students need extra financial help right now</a:t>
            </a:r>
            <a:endParaRPr sz="3300">
              <a:solidFill>
                <a:srgbClr val="000000"/>
              </a:solidFill>
            </a:endParaRPr>
          </a:p>
          <a:p>
            <a:pPr indent="-516454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-US" sz="3300">
                <a:solidFill>
                  <a:srgbClr val="000000"/>
                </a:solidFill>
              </a:rPr>
              <a:t>Instant access- no waiting for books to arrive</a:t>
            </a:r>
            <a:endParaRPr sz="3300">
              <a:solidFill>
                <a:srgbClr val="000000"/>
              </a:solidFill>
            </a:endParaRPr>
          </a:p>
          <a:p>
            <a:pPr indent="-499520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Takes guessing game out of copyright and fair use</a:t>
            </a:r>
            <a:endParaRPr sz="3100">
              <a:solidFill>
                <a:schemeClr val="dk1"/>
              </a:solidFill>
            </a:endParaRPr>
          </a:p>
          <a:p>
            <a:pPr indent="-499520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Perfect for online classes - many can be integrated into Canvas</a:t>
            </a:r>
            <a:endParaRPr sz="3100">
              <a:solidFill>
                <a:schemeClr val="dk1"/>
              </a:solidFill>
            </a:endParaRPr>
          </a:p>
          <a:p>
            <a:pPr indent="-499520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3100">
                <a:solidFill>
                  <a:schemeClr val="dk1"/>
                </a:solidFill>
              </a:rPr>
              <a:t>Many have a print option</a:t>
            </a:r>
            <a:endParaRPr sz="3300">
              <a:solidFill>
                <a:srgbClr val="000000"/>
              </a:solidFill>
            </a:endParaRPr>
          </a:p>
          <a:p>
            <a:pPr indent="0" lvl="0" marL="609585" rtl="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</a:pPr>
            <a:r>
              <a:t/>
            </a:r>
            <a:endParaRPr sz="3100">
              <a:solidFill>
                <a:srgbClr val="000000"/>
              </a:solidFill>
            </a:endParaRPr>
          </a:p>
        </p:txBody>
      </p:sp>
      <p:pic>
        <p:nvPicPr>
          <p:cNvPr id="326" name="Google Shape;326;p48" title="Bookshelf"/>
          <p:cNvPicPr preferRelativeResize="0"/>
          <p:nvPr/>
        </p:nvPicPr>
        <p:blipFill rotWithShape="1">
          <a:blip r:embed="rId3">
            <a:alphaModFix/>
          </a:blip>
          <a:srcRect b="0" l="27382" r="37439" t="0"/>
          <a:stretch/>
        </p:blipFill>
        <p:spPr>
          <a:xfrm>
            <a:off x="7903133" y="0"/>
            <a:ext cx="42888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>
            <p:ph type="title"/>
          </p:nvPr>
        </p:nvSpPr>
        <p:spPr>
          <a:xfrm>
            <a:off x="1451581" y="804520"/>
            <a:ext cx="9603200" cy="898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US" sz="4700">
                <a:solidFill>
                  <a:srgbClr val="00417E"/>
                </a:solidFill>
              </a:rPr>
              <a:t>How Do You Know if Something is OER and Not Just Free?</a:t>
            </a:r>
            <a:endParaRPr b="1" sz="5600">
              <a:solidFill>
                <a:srgbClr val="00417E"/>
              </a:solidFill>
            </a:endParaRPr>
          </a:p>
        </p:txBody>
      </p:sp>
      <p:sp>
        <p:nvSpPr>
          <p:cNvPr id="332" name="Google Shape;332;p49"/>
          <p:cNvSpPr txBox="1"/>
          <p:nvPr>
            <p:ph idx="1" type="body"/>
          </p:nvPr>
        </p:nvSpPr>
        <p:spPr>
          <a:xfrm>
            <a:off x="1550733" y="1966167"/>
            <a:ext cx="9603200" cy="45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60958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3700"/>
              <a:t>Look for Creative Commons licenses:</a:t>
            </a:r>
            <a:endParaRPr sz="3700"/>
          </a:p>
        </p:txBody>
      </p:sp>
      <p:pic>
        <p:nvPicPr>
          <p:cNvPr id="333" name="Google Shape;333;p49" title="Creative Commons Licenses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3884" y="2857433"/>
            <a:ext cx="6824235" cy="377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