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9"/>
  </p:notesMasterIdLst>
  <p:sldIdLst>
    <p:sldId id="270" r:id="rId3"/>
    <p:sldId id="262" r:id="rId4"/>
    <p:sldId id="256" r:id="rId5"/>
    <p:sldId id="257" r:id="rId6"/>
    <p:sldId id="258" r:id="rId7"/>
    <p:sldId id="259" r:id="rId8"/>
    <p:sldId id="260" r:id="rId9"/>
    <p:sldId id="271" r:id="rId10"/>
    <p:sldId id="265" r:id="rId11"/>
    <p:sldId id="267" r:id="rId12"/>
    <p:sldId id="263" r:id="rId13"/>
    <p:sldId id="264" r:id="rId14"/>
    <p:sldId id="266" r:id="rId15"/>
    <p:sldId id="272" r:id="rId16"/>
    <p:sldId id="268" r:id="rId17"/>
    <p:sldId id="269"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Economica" panose="02000506040000020004" pitchFamily="2" charset="77"/>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42" d="100"/>
          <a:sy n="142" d="100"/>
        </p:scale>
        <p:origin x="7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b9f985ed1_0_1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cb9f985ed1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b8a3dbf8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55" name="Google Shape;155;gcb8a3dbf8a_0_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b8a3dbf8a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b8a3dbf8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b8a3dbf8a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cb8a3dbf8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b9f985ed1_0_6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cb9f985ed1_0_6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4"/>
          <p:cNvSpPr/>
          <p:nvPr/>
        </p:nvSpPr>
        <p:spPr>
          <a:xfrm>
            <a:off x="0" y="1145356"/>
            <a:ext cx="9144000" cy="27435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ctrTitle"/>
          </p:nvPr>
        </p:nvSpPr>
        <p:spPr>
          <a:xfrm>
            <a:off x="1813336" y="2425047"/>
            <a:ext cx="6477900" cy="13272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813335" y="3892743"/>
            <a:ext cx="6477900" cy="733200"/>
          </a:xfrm>
          <a:prstGeom prst="rect">
            <a:avLst/>
          </a:prstGeom>
          <a:noFill/>
          <a:ln>
            <a:noFill/>
          </a:ln>
        </p:spPr>
        <p:txBody>
          <a:bodyPr spcFirstLastPara="1" wrap="square" lIns="91425" tIns="91425" rIns="91425" bIns="91425" anchor="t" anchorCtr="0">
            <a:no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59" name="Google Shape;59;p14"/>
          <p:cNvCxnSpPr/>
          <p:nvPr/>
        </p:nvCxnSpPr>
        <p:spPr>
          <a:xfrm>
            <a:off x="0" y="3890744"/>
            <a:ext cx="9144000" cy="0"/>
          </a:xfrm>
          <a:prstGeom prst="straightConnector1">
            <a:avLst/>
          </a:prstGeom>
          <a:noFill/>
          <a:ln w="31750" cap="flat" cmpd="sng">
            <a:solidFill>
              <a:schemeClr val="accent1"/>
            </a:solidFill>
            <a:prstDash val="solid"/>
            <a:round/>
            <a:headEnd type="none" w="sm" len="sm"/>
            <a:tailEnd type="none" w="sm" len="sm"/>
          </a:ln>
        </p:spPr>
      </p:cxnSp>
      <p:pic>
        <p:nvPicPr>
          <p:cNvPr id="60" name="Google Shape;60;p14"/>
          <p:cNvPicPr preferRelativeResize="0"/>
          <p:nvPr/>
        </p:nvPicPr>
        <p:blipFill rotWithShape="1">
          <a:blip r:embed="rId2">
            <a:alphaModFix/>
          </a:blip>
          <a:srcRect/>
          <a:stretch/>
        </p:blipFill>
        <p:spPr>
          <a:xfrm>
            <a:off x="1695177" y="438922"/>
            <a:ext cx="3270138" cy="101268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61"/>
        <p:cNvGrpSpPr/>
        <p:nvPr/>
      </p:nvGrpSpPr>
      <p:grpSpPr>
        <a:xfrm>
          <a:off x="0" y="0"/>
          <a:ext cx="0" cy="0"/>
          <a:chOff x="0" y="0"/>
          <a:chExt cx="0" cy="0"/>
        </a:xfrm>
      </p:grpSpPr>
      <p:sp>
        <p:nvSpPr>
          <p:cNvPr id="62" name="Google Shape;62;p15"/>
          <p:cNvSpPr/>
          <p:nvPr/>
        </p:nvSpPr>
        <p:spPr>
          <a:xfrm>
            <a:off x="0" y="1141270"/>
            <a:ext cx="9144000" cy="2746200"/>
          </a:xfrm>
          <a:prstGeom prst="rect">
            <a:avLst/>
          </a:prstGeom>
          <a:solidFill>
            <a:schemeClr val="dk1">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3" name="Google Shape;63;p15"/>
          <p:cNvSpPr>
            <a:spLocks noGrp="1"/>
          </p:cNvSpPr>
          <p:nvPr>
            <p:ph type="pic" idx="2"/>
          </p:nvPr>
        </p:nvSpPr>
        <p:spPr>
          <a:xfrm>
            <a:off x="0" y="1141270"/>
            <a:ext cx="9144000" cy="2745600"/>
          </a:xfrm>
          <a:prstGeom prst="rect">
            <a:avLst/>
          </a:prstGeom>
          <a:no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600"/>
              <a:buFont typeface="Arial"/>
              <a:buNone/>
              <a:defRPr sz="16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64" name="Google Shape;64;p15"/>
          <p:cNvSpPr txBox="1">
            <a:spLocks noGrp="1"/>
          </p:cNvSpPr>
          <p:nvPr>
            <p:ph type="ctrTitle"/>
          </p:nvPr>
        </p:nvSpPr>
        <p:spPr>
          <a:xfrm>
            <a:off x="1813336" y="2598420"/>
            <a:ext cx="6477900" cy="11538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5"/>
          <p:cNvSpPr txBox="1">
            <a:spLocks noGrp="1"/>
          </p:cNvSpPr>
          <p:nvPr>
            <p:ph type="subTitle" idx="1"/>
          </p:nvPr>
        </p:nvSpPr>
        <p:spPr>
          <a:xfrm>
            <a:off x="1813335" y="3892203"/>
            <a:ext cx="6477900" cy="733200"/>
          </a:xfrm>
          <a:prstGeom prst="rect">
            <a:avLst/>
          </a:prstGeom>
          <a:noFill/>
          <a:ln>
            <a:noFill/>
          </a:ln>
        </p:spPr>
        <p:txBody>
          <a:bodyPr spcFirstLastPara="1" wrap="square" lIns="91425" tIns="91425" rIns="91425" bIns="91425" anchor="t" anchorCtr="0">
            <a:no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66" name="Google Shape;66;p15"/>
          <p:cNvCxnSpPr/>
          <p:nvPr/>
        </p:nvCxnSpPr>
        <p:spPr>
          <a:xfrm>
            <a:off x="0" y="3890744"/>
            <a:ext cx="9144000" cy="0"/>
          </a:xfrm>
          <a:prstGeom prst="straightConnector1">
            <a:avLst/>
          </a:prstGeom>
          <a:noFill/>
          <a:ln w="31750" cap="flat" cmpd="sng">
            <a:solidFill>
              <a:schemeClr val="accent1"/>
            </a:solidFill>
            <a:prstDash val="solid"/>
            <a:round/>
            <a:headEnd type="none" w="sm" len="sm"/>
            <a:tailEnd type="none" w="sm" len="sm"/>
          </a:ln>
        </p:spPr>
      </p:cxnSp>
      <p:pic>
        <p:nvPicPr>
          <p:cNvPr id="67" name="Google Shape;67;p15"/>
          <p:cNvPicPr preferRelativeResize="0"/>
          <p:nvPr/>
        </p:nvPicPr>
        <p:blipFill rotWithShape="1">
          <a:blip r:embed="rId2">
            <a:alphaModFix/>
          </a:blip>
          <a:srcRect/>
          <a:stretch/>
        </p:blipFill>
        <p:spPr>
          <a:xfrm>
            <a:off x="1695177" y="438922"/>
            <a:ext cx="3270138" cy="10126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1088686" y="1511799"/>
            <a:ext cx="7202400" cy="30297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71" name="Google Shape;71;p16"/>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73" name="Google Shape;73;p16"/>
          <p:cNvCxnSpPr/>
          <p:nvPr/>
        </p:nvCxnSpPr>
        <p:spPr>
          <a:xfrm>
            <a:off x="1088686" y="1394574"/>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7"/>
          <p:cNvSpPr/>
          <p:nvPr/>
        </p:nvSpPr>
        <p:spPr>
          <a:xfrm>
            <a:off x="897905" y="0"/>
            <a:ext cx="6840000" cy="28527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76" name="Google Shape;76;p17"/>
          <p:cNvCxnSpPr/>
          <p:nvPr/>
        </p:nvCxnSpPr>
        <p:spPr>
          <a:xfrm>
            <a:off x="892142" y="2862224"/>
            <a:ext cx="6845700" cy="0"/>
          </a:xfrm>
          <a:prstGeom prst="straightConnector1">
            <a:avLst/>
          </a:prstGeom>
          <a:noFill/>
          <a:ln w="31750" cap="flat" cmpd="sng">
            <a:solidFill>
              <a:schemeClr val="accent1"/>
            </a:solidFill>
            <a:prstDash val="solid"/>
            <a:round/>
            <a:headEnd type="none" w="sm" len="sm"/>
            <a:tailEnd type="none" w="sm" len="sm"/>
          </a:ln>
        </p:spPr>
      </p:cxnSp>
      <p:sp>
        <p:nvSpPr>
          <p:cNvPr id="77" name="Google Shape;77;p17"/>
          <p:cNvSpPr txBox="1">
            <a:spLocks noGrp="1"/>
          </p:cNvSpPr>
          <p:nvPr>
            <p:ph type="title"/>
          </p:nvPr>
        </p:nvSpPr>
        <p:spPr>
          <a:xfrm>
            <a:off x="1090680" y="1626126"/>
            <a:ext cx="6482400" cy="1107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7"/>
          <p:cNvSpPr txBox="1">
            <a:spLocks noGrp="1"/>
          </p:cNvSpPr>
          <p:nvPr>
            <p:ph type="body" idx="1"/>
          </p:nvPr>
        </p:nvSpPr>
        <p:spPr>
          <a:xfrm>
            <a:off x="1090680" y="2854649"/>
            <a:ext cx="6472800" cy="759600"/>
          </a:xfrm>
          <a:prstGeom prst="rect">
            <a:avLst/>
          </a:prstGeom>
          <a:noFill/>
          <a:ln>
            <a:noFill/>
          </a:ln>
        </p:spPr>
        <p:txBody>
          <a:bodyPr spcFirstLastPara="1" wrap="square" lIns="91425" tIns="91425"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350"/>
              <a:buNone/>
              <a:defRPr sz="1350">
                <a:solidFill>
                  <a:srgbClr val="8891AA"/>
                </a:solidFill>
              </a:defRPr>
            </a:lvl2pPr>
            <a:lvl3pPr marL="1371600" lvl="2" indent="-228600" algn="l" rtl="0">
              <a:lnSpc>
                <a:spcPct val="120000"/>
              </a:lnSpc>
              <a:spcBef>
                <a:spcPts val="375"/>
              </a:spcBef>
              <a:spcAft>
                <a:spcPts val="0"/>
              </a:spcAft>
              <a:buSzPts val="1350"/>
              <a:buNone/>
              <a:defRPr sz="1350">
                <a:solidFill>
                  <a:srgbClr val="8891AA"/>
                </a:solidFill>
              </a:defRPr>
            </a:lvl3pPr>
            <a:lvl4pPr marL="1828800" lvl="3" indent="-228600" algn="l" rtl="0">
              <a:lnSpc>
                <a:spcPct val="120000"/>
              </a:lnSpc>
              <a:spcBef>
                <a:spcPts val="375"/>
              </a:spcBef>
              <a:spcAft>
                <a:spcPts val="0"/>
              </a:spcAft>
              <a:buSzPts val="1200"/>
              <a:buNone/>
              <a:defRPr sz="1200">
                <a:solidFill>
                  <a:srgbClr val="8891AA"/>
                </a:solidFill>
              </a:defRPr>
            </a:lvl4pPr>
            <a:lvl5pPr marL="2286000" lvl="4" indent="-228600" algn="l" rtl="0">
              <a:lnSpc>
                <a:spcPct val="120000"/>
              </a:lnSpc>
              <a:spcBef>
                <a:spcPts val="375"/>
              </a:spcBef>
              <a:spcAft>
                <a:spcPts val="0"/>
              </a:spcAft>
              <a:buSzPts val="1200"/>
              <a:buNone/>
              <a:defRPr sz="1200">
                <a:solidFill>
                  <a:srgbClr val="8891AA"/>
                </a:solidFill>
              </a:defRPr>
            </a:lvl5pPr>
            <a:lvl6pPr marL="2743200" lvl="5" indent="-228600" algn="l" rtl="0">
              <a:lnSpc>
                <a:spcPct val="120000"/>
              </a:lnSpc>
              <a:spcBef>
                <a:spcPts val="375"/>
              </a:spcBef>
              <a:spcAft>
                <a:spcPts val="0"/>
              </a:spcAft>
              <a:buSzPts val="1200"/>
              <a:buNone/>
              <a:defRPr sz="1200">
                <a:solidFill>
                  <a:srgbClr val="8891AA"/>
                </a:solidFill>
              </a:defRPr>
            </a:lvl6pPr>
            <a:lvl7pPr marL="3200400" lvl="6" indent="-228600" algn="l" rtl="0">
              <a:lnSpc>
                <a:spcPct val="120000"/>
              </a:lnSpc>
              <a:spcBef>
                <a:spcPts val="375"/>
              </a:spcBef>
              <a:spcAft>
                <a:spcPts val="0"/>
              </a:spcAft>
              <a:buSzPts val="1200"/>
              <a:buNone/>
              <a:defRPr sz="1200">
                <a:solidFill>
                  <a:srgbClr val="8891AA"/>
                </a:solidFill>
              </a:defRPr>
            </a:lvl7pPr>
            <a:lvl8pPr marL="3657600" lvl="7" indent="-228600" algn="l" rtl="0">
              <a:lnSpc>
                <a:spcPct val="120000"/>
              </a:lnSpc>
              <a:spcBef>
                <a:spcPts val="375"/>
              </a:spcBef>
              <a:spcAft>
                <a:spcPts val="0"/>
              </a:spcAft>
              <a:buSzPts val="1200"/>
              <a:buNone/>
              <a:defRPr sz="1200">
                <a:solidFill>
                  <a:srgbClr val="8891AA"/>
                </a:solidFill>
              </a:defRPr>
            </a:lvl8pPr>
            <a:lvl9pPr marL="4114800" lvl="8" indent="-228600" algn="l" rtl="0">
              <a:lnSpc>
                <a:spcPct val="120000"/>
              </a:lnSpc>
              <a:spcBef>
                <a:spcPts val="375"/>
              </a:spcBef>
              <a:spcAft>
                <a:spcPts val="0"/>
              </a:spcAft>
              <a:buSzPts val="1200"/>
              <a:buNone/>
              <a:defRPr sz="1200">
                <a:solidFill>
                  <a:srgbClr val="8891AA"/>
                </a:solidFill>
              </a:defRPr>
            </a:lvl9pPr>
          </a:lstStyle>
          <a:p>
            <a:endParaRPr/>
          </a:p>
        </p:txBody>
      </p:sp>
      <p:sp>
        <p:nvSpPr>
          <p:cNvPr id="79" name="Google Shape;79;p17"/>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81"/>
        <p:cNvGrpSpPr/>
        <p:nvPr/>
      </p:nvGrpSpPr>
      <p:grpSpPr>
        <a:xfrm>
          <a:off x="0" y="0"/>
          <a:ext cx="0" cy="0"/>
          <a:chOff x="0" y="0"/>
          <a:chExt cx="0" cy="0"/>
        </a:xfrm>
      </p:grpSpPr>
      <p:sp>
        <p:nvSpPr>
          <p:cNvPr id="82" name="Google Shape;82;p18"/>
          <p:cNvSpPr/>
          <p:nvPr/>
        </p:nvSpPr>
        <p:spPr>
          <a:xfrm>
            <a:off x="892142" y="-15882"/>
            <a:ext cx="7605900" cy="1409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83" name="Google Shape;83;p18"/>
          <p:cNvCxnSpPr/>
          <p:nvPr/>
        </p:nvCxnSpPr>
        <p:spPr>
          <a:xfrm>
            <a:off x="892142" y="1394708"/>
            <a:ext cx="7605900" cy="0"/>
          </a:xfrm>
          <a:prstGeom prst="straightConnector1">
            <a:avLst/>
          </a:prstGeom>
          <a:noFill/>
          <a:ln w="31750" cap="flat" cmpd="sng">
            <a:solidFill>
              <a:schemeClr val="accent1"/>
            </a:solidFill>
            <a:prstDash val="solid"/>
            <a:round/>
            <a:headEnd type="none" w="sm" len="sm"/>
            <a:tailEnd type="none" w="sm" len="sm"/>
          </a:ln>
        </p:spPr>
      </p:cxnSp>
      <p:sp>
        <p:nvSpPr>
          <p:cNvPr id="84" name="Google Shape;84;p18"/>
          <p:cNvSpPr txBox="1">
            <a:spLocks noGrp="1"/>
          </p:cNvSpPr>
          <p:nvPr>
            <p:ph type="title"/>
          </p:nvPr>
        </p:nvSpPr>
        <p:spPr>
          <a:xfrm>
            <a:off x="1088686" y="606227"/>
            <a:ext cx="7202400" cy="669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1088686" y="1511801"/>
            <a:ext cx="7202400" cy="30294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6" name="Google Shape;86;p18"/>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8"/>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88"/>
        <p:cNvGrpSpPr/>
        <p:nvPr/>
      </p:nvGrpSpPr>
      <p:grpSpPr>
        <a:xfrm>
          <a:off x="0" y="0"/>
          <a:ext cx="0" cy="0"/>
          <a:chOff x="0" y="0"/>
          <a:chExt cx="0" cy="0"/>
        </a:xfrm>
      </p:grpSpPr>
      <p:sp>
        <p:nvSpPr>
          <p:cNvPr id="89" name="Google Shape;89;p19"/>
          <p:cNvSpPr/>
          <p:nvPr/>
        </p:nvSpPr>
        <p:spPr>
          <a:xfrm>
            <a:off x="897905" y="0"/>
            <a:ext cx="7557900" cy="1385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90" name="Google Shape;90;p19"/>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91" name="Google Shape;91;p19"/>
          <p:cNvSpPr txBox="1">
            <a:spLocks noGrp="1"/>
          </p:cNvSpPr>
          <p:nvPr>
            <p:ph type="title"/>
          </p:nvPr>
        </p:nvSpPr>
        <p:spPr>
          <a:xfrm>
            <a:off x="1086913" y="603667"/>
            <a:ext cx="7204200" cy="67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1085498" y="1508158"/>
            <a:ext cx="3483900" cy="30372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93" name="Google Shape;93;p19"/>
          <p:cNvSpPr txBox="1">
            <a:spLocks noGrp="1"/>
          </p:cNvSpPr>
          <p:nvPr>
            <p:ph type="body" idx="2"/>
          </p:nvPr>
        </p:nvSpPr>
        <p:spPr>
          <a:xfrm>
            <a:off x="4810328" y="1513009"/>
            <a:ext cx="3483900" cy="30327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94" name="Google Shape;94;p19"/>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96"/>
        <p:cNvGrpSpPr/>
        <p:nvPr/>
      </p:nvGrpSpPr>
      <p:grpSpPr>
        <a:xfrm>
          <a:off x="0" y="0"/>
          <a:ext cx="0" cy="0"/>
          <a:chOff x="0" y="0"/>
          <a:chExt cx="0" cy="0"/>
        </a:xfrm>
      </p:grpSpPr>
      <p:sp>
        <p:nvSpPr>
          <p:cNvPr id="97" name="Google Shape;97;p20"/>
          <p:cNvSpPr/>
          <p:nvPr/>
        </p:nvSpPr>
        <p:spPr>
          <a:xfrm>
            <a:off x="897905" y="0"/>
            <a:ext cx="7557900" cy="13833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98" name="Google Shape;98;p20"/>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99" name="Google Shape;99;p20"/>
          <p:cNvSpPr txBox="1">
            <a:spLocks noGrp="1"/>
          </p:cNvSpPr>
          <p:nvPr>
            <p:ph type="title"/>
          </p:nvPr>
        </p:nvSpPr>
        <p:spPr>
          <a:xfrm>
            <a:off x="1085394" y="603125"/>
            <a:ext cx="7205700" cy="659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0"/>
          <p:cNvSpPr txBox="1">
            <a:spLocks noGrp="1"/>
          </p:cNvSpPr>
          <p:nvPr>
            <p:ph type="body" idx="1"/>
          </p:nvPr>
        </p:nvSpPr>
        <p:spPr>
          <a:xfrm>
            <a:off x="1085393" y="1514664"/>
            <a:ext cx="3483900" cy="6015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01" name="Google Shape;101;p20"/>
          <p:cNvSpPr txBox="1">
            <a:spLocks noGrp="1"/>
          </p:cNvSpPr>
          <p:nvPr>
            <p:ph type="body" idx="2"/>
          </p:nvPr>
        </p:nvSpPr>
        <p:spPr>
          <a:xfrm>
            <a:off x="1085393" y="2118202"/>
            <a:ext cx="3483900" cy="24228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2" name="Google Shape;102;p20"/>
          <p:cNvSpPr txBox="1">
            <a:spLocks noGrp="1"/>
          </p:cNvSpPr>
          <p:nvPr>
            <p:ph type="body" idx="3"/>
          </p:nvPr>
        </p:nvSpPr>
        <p:spPr>
          <a:xfrm>
            <a:off x="4809272" y="1517255"/>
            <a:ext cx="3483900" cy="6018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03" name="Google Shape;103;p20"/>
          <p:cNvSpPr txBox="1">
            <a:spLocks noGrp="1"/>
          </p:cNvSpPr>
          <p:nvPr>
            <p:ph type="body" idx="4"/>
          </p:nvPr>
        </p:nvSpPr>
        <p:spPr>
          <a:xfrm>
            <a:off x="4809272" y="2116120"/>
            <a:ext cx="3483900" cy="24252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4" name="Google Shape;104;p20"/>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106"/>
        <p:cNvGrpSpPr/>
        <p:nvPr/>
      </p:nvGrpSpPr>
      <p:grpSpPr>
        <a:xfrm>
          <a:off x="0" y="0"/>
          <a:ext cx="0" cy="0"/>
          <a:chOff x="0" y="0"/>
          <a:chExt cx="0" cy="0"/>
        </a:xfrm>
      </p:grpSpPr>
      <p:sp>
        <p:nvSpPr>
          <p:cNvPr id="107" name="Google Shape;107;p21"/>
          <p:cNvSpPr/>
          <p:nvPr/>
        </p:nvSpPr>
        <p:spPr>
          <a:xfrm>
            <a:off x="897905" y="0"/>
            <a:ext cx="7557900" cy="1385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08" name="Google Shape;108;p21"/>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109" name="Google Shape;109;p21"/>
          <p:cNvSpPr txBox="1">
            <a:spLocks noGrp="1"/>
          </p:cNvSpPr>
          <p:nvPr>
            <p:ph type="title"/>
          </p:nvPr>
        </p:nvSpPr>
        <p:spPr>
          <a:xfrm>
            <a:off x="1088686" y="607783"/>
            <a:ext cx="7202400" cy="710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1"/>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1"/>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112"/>
        <p:cNvGrpSpPr/>
        <p:nvPr/>
      </p:nvGrpSpPr>
      <p:grpSpPr>
        <a:xfrm>
          <a:off x="0" y="0"/>
          <a:ext cx="0" cy="0"/>
          <a:chOff x="0" y="0"/>
          <a:chExt cx="0" cy="0"/>
        </a:xfrm>
      </p:grpSpPr>
      <p:sp>
        <p:nvSpPr>
          <p:cNvPr id="113" name="Google Shape;113;p22"/>
          <p:cNvSpPr/>
          <p:nvPr/>
        </p:nvSpPr>
        <p:spPr>
          <a:xfrm>
            <a:off x="0" y="599230"/>
            <a:ext cx="3648300" cy="1745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14" name="Google Shape;114;p22"/>
          <p:cNvCxnSpPr/>
          <p:nvPr/>
        </p:nvCxnSpPr>
        <p:spPr>
          <a:xfrm rot="10800000" flipH="1">
            <a:off x="2" y="2339545"/>
            <a:ext cx="3644400" cy="480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2"/>
          <p:cNvSpPr txBox="1">
            <a:spLocks noGrp="1"/>
          </p:cNvSpPr>
          <p:nvPr>
            <p:ph type="title"/>
          </p:nvPr>
        </p:nvSpPr>
        <p:spPr>
          <a:xfrm>
            <a:off x="1083504" y="599230"/>
            <a:ext cx="2456400" cy="1685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2"/>
          <p:cNvSpPr txBox="1">
            <a:spLocks noGrp="1"/>
          </p:cNvSpPr>
          <p:nvPr>
            <p:ph type="body" idx="1"/>
          </p:nvPr>
        </p:nvSpPr>
        <p:spPr>
          <a:xfrm>
            <a:off x="3782786" y="599232"/>
            <a:ext cx="4509300" cy="3941700"/>
          </a:xfrm>
          <a:prstGeom prst="rect">
            <a:avLst/>
          </a:prstGeom>
          <a:noFill/>
          <a:ln>
            <a:noFill/>
          </a:ln>
        </p:spPr>
        <p:txBody>
          <a:bodyPr spcFirstLastPara="1" wrap="square" lIns="91425" tIns="45700" rIns="91425" bIns="45700" anchor="ctr"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17" name="Google Shape;117;p22"/>
          <p:cNvSpPr txBox="1">
            <a:spLocks noGrp="1"/>
          </p:cNvSpPr>
          <p:nvPr>
            <p:ph type="body" idx="2"/>
          </p:nvPr>
        </p:nvSpPr>
        <p:spPr>
          <a:xfrm>
            <a:off x="1083504" y="2404120"/>
            <a:ext cx="2456400" cy="21372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18" name="Google Shape;118;p22"/>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2"/>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120"/>
        <p:cNvGrpSpPr/>
        <p:nvPr/>
      </p:nvGrpSpPr>
      <p:grpSpPr>
        <a:xfrm>
          <a:off x="0" y="0"/>
          <a:ext cx="0" cy="0"/>
          <a:chOff x="0" y="0"/>
          <a:chExt cx="0" cy="0"/>
        </a:xfrm>
      </p:grpSpPr>
      <p:sp>
        <p:nvSpPr>
          <p:cNvPr id="121" name="Google Shape;121;p23"/>
          <p:cNvSpPr/>
          <p:nvPr/>
        </p:nvSpPr>
        <p:spPr>
          <a:xfrm>
            <a:off x="-1" y="599230"/>
            <a:ext cx="5231100" cy="1745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22" name="Google Shape;122;p23"/>
          <p:cNvCxnSpPr/>
          <p:nvPr/>
        </p:nvCxnSpPr>
        <p:spPr>
          <a:xfrm rot="10800000" flipH="1">
            <a:off x="1" y="2337445"/>
            <a:ext cx="5225700" cy="6900"/>
          </a:xfrm>
          <a:prstGeom prst="straightConnector1">
            <a:avLst/>
          </a:prstGeom>
          <a:noFill/>
          <a:ln w="31750" cap="flat" cmpd="sng">
            <a:solidFill>
              <a:schemeClr val="accent1"/>
            </a:solidFill>
            <a:prstDash val="solid"/>
            <a:round/>
            <a:headEnd type="none" w="sm" len="sm"/>
            <a:tailEnd type="none" w="sm" len="sm"/>
          </a:ln>
        </p:spPr>
      </p:cxnSp>
      <p:sp>
        <p:nvSpPr>
          <p:cNvPr id="123" name="Google Shape;123;p23"/>
          <p:cNvSpPr txBox="1">
            <a:spLocks noGrp="1"/>
          </p:cNvSpPr>
          <p:nvPr>
            <p:ph type="title"/>
          </p:nvPr>
        </p:nvSpPr>
        <p:spPr>
          <a:xfrm>
            <a:off x="1088405" y="847135"/>
            <a:ext cx="4149300" cy="13731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3"/>
          <p:cNvSpPr>
            <a:spLocks noGrp="1"/>
          </p:cNvSpPr>
          <p:nvPr>
            <p:ph type="pic" idx="2"/>
          </p:nvPr>
        </p:nvSpPr>
        <p:spPr>
          <a:xfrm>
            <a:off x="5449305" y="598183"/>
            <a:ext cx="2841900" cy="3936600"/>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25" name="Google Shape;125;p23"/>
          <p:cNvSpPr txBox="1">
            <a:spLocks noGrp="1"/>
          </p:cNvSpPr>
          <p:nvPr>
            <p:ph type="body" idx="1"/>
          </p:nvPr>
        </p:nvSpPr>
        <p:spPr>
          <a:xfrm>
            <a:off x="1087748" y="2359495"/>
            <a:ext cx="4143300" cy="21753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26" name="Google Shape;126;p23"/>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27" name="Google Shape;127;p23"/>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128"/>
        <p:cNvGrpSpPr/>
        <p:nvPr/>
      </p:nvGrpSpPr>
      <p:grpSpPr>
        <a:xfrm>
          <a:off x="0" y="0"/>
          <a:ext cx="0" cy="0"/>
          <a:chOff x="0" y="0"/>
          <a:chExt cx="0" cy="0"/>
        </a:xfrm>
      </p:grpSpPr>
      <p:sp>
        <p:nvSpPr>
          <p:cNvPr id="129" name="Google Shape;129;p24"/>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0" name="Google Shape;130;p24"/>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31"/>
        <p:cNvGrpSpPr/>
        <p:nvPr/>
      </p:nvGrpSpPr>
      <p:grpSpPr>
        <a:xfrm>
          <a:off x="0" y="0"/>
          <a:ext cx="0" cy="0"/>
          <a:chOff x="0" y="0"/>
          <a:chExt cx="0" cy="0"/>
        </a:xfrm>
      </p:grpSpPr>
      <p:cxnSp>
        <p:nvCxnSpPr>
          <p:cNvPr id="132" name="Google Shape;132;p25"/>
          <p:cNvCxnSpPr/>
          <p:nvPr/>
        </p:nvCxnSpPr>
        <p:spPr>
          <a:xfrm>
            <a:off x="1085500" y="1385316"/>
            <a:ext cx="7205700" cy="0"/>
          </a:xfrm>
          <a:prstGeom prst="straightConnector1">
            <a:avLst/>
          </a:prstGeom>
          <a:noFill/>
          <a:ln w="31750" cap="flat" cmpd="sng">
            <a:solidFill>
              <a:schemeClr val="accent1"/>
            </a:solidFill>
            <a:prstDash val="solid"/>
            <a:round/>
            <a:headEnd type="none" w="sm" len="sm"/>
            <a:tailEnd type="none" w="sm" len="sm"/>
          </a:ln>
        </p:spPr>
      </p:cxnSp>
      <p:sp>
        <p:nvSpPr>
          <p:cNvPr id="133" name="Google Shape;133;p25"/>
          <p:cNvSpPr txBox="1">
            <a:spLocks noGrp="1"/>
          </p:cNvSpPr>
          <p:nvPr>
            <p:ph type="body" idx="1"/>
          </p:nvPr>
        </p:nvSpPr>
        <p:spPr>
          <a:xfrm>
            <a:off x="1085498" y="1508158"/>
            <a:ext cx="3261000" cy="30429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34" name="Google Shape;134;p25"/>
          <p:cNvSpPr txBox="1">
            <a:spLocks noGrp="1"/>
          </p:cNvSpPr>
          <p:nvPr>
            <p:ph type="body" idx="2"/>
          </p:nvPr>
        </p:nvSpPr>
        <p:spPr>
          <a:xfrm>
            <a:off x="4810328" y="1513006"/>
            <a:ext cx="3483900" cy="30381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35" name="Google Shape;135;p25"/>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5"/>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7" name="Google Shape;137;p25"/>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38"/>
        <p:cNvGrpSpPr/>
        <p:nvPr/>
      </p:nvGrpSpPr>
      <p:grpSpPr>
        <a:xfrm>
          <a:off x="0" y="0"/>
          <a:ext cx="0" cy="0"/>
          <a:chOff x="0" y="0"/>
          <a:chExt cx="0" cy="0"/>
        </a:xfrm>
      </p:grpSpPr>
      <p:cxnSp>
        <p:nvCxnSpPr>
          <p:cNvPr id="139" name="Google Shape;139;p26"/>
          <p:cNvCxnSpPr/>
          <p:nvPr/>
        </p:nvCxnSpPr>
        <p:spPr>
          <a:xfrm>
            <a:off x="1085395" y="1385316"/>
            <a:ext cx="7205700" cy="0"/>
          </a:xfrm>
          <a:prstGeom prst="straightConnector1">
            <a:avLst/>
          </a:prstGeom>
          <a:noFill/>
          <a:ln w="31750" cap="flat" cmpd="sng">
            <a:solidFill>
              <a:schemeClr val="accent1"/>
            </a:solidFill>
            <a:prstDash val="solid"/>
            <a:round/>
            <a:headEnd type="none" w="sm" len="sm"/>
            <a:tailEnd type="none" w="sm" len="sm"/>
          </a:ln>
        </p:spPr>
      </p:cxnSp>
      <p:sp>
        <p:nvSpPr>
          <p:cNvPr id="140" name="Google Shape;140;p26"/>
          <p:cNvSpPr txBox="1">
            <a:spLocks noGrp="1"/>
          </p:cNvSpPr>
          <p:nvPr>
            <p:ph type="body" idx="1"/>
          </p:nvPr>
        </p:nvSpPr>
        <p:spPr>
          <a:xfrm>
            <a:off x="1085393" y="1514664"/>
            <a:ext cx="3483900" cy="6015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41" name="Google Shape;141;p26"/>
          <p:cNvSpPr txBox="1">
            <a:spLocks noGrp="1"/>
          </p:cNvSpPr>
          <p:nvPr>
            <p:ph type="body" idx="2"/>
          </p:nvPr>
        </p:nvSpPr>
        <p:spPr>
          <a:xfrm>
            <a:off x="1085393" y="2118204"/>
            <a:ext cx="3483900" cy="24135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42" name="Google Shape;142;p26"/>
          <p:cNvSpPr txBox="1">
            <a:spLocks noGrp="1"/>
          </p:cNvSpPr>
          <p:nvPr>
            <p:ph type="body" idx="3"/>
          </p:nvPr>
        </p:nvSpPr>
        <p:spPr>
          <a:xfrm>
            <a:off x="4809272" y="1517255"/>
            <a:ext cx="3483900" cy="6018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43" name="Google Shape;143;p26"/>
          <p:cNvSpPr txBox="1">
            <a:spLocks noGrp="1"/>
          </p:cNvSpPr>
          <p:nvPr>
            <p:ph type="body" idx="4"/>
          </p:nvPr>
        </p:nvSpPr>
        <p:spPr>
          <a:xfrm>
            <a:off x="4809272" y="2116120"/>
            <a:ext cx="3483900" cy="24159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44" name="Google Shape;144;p26"/>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6"/>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46" name="Google Shape;146;p26"/>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88686" y="603392"/>
            <a:ext cx="7202400" cy="786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1088686" y="1511800"/>
            <a:ext cx="7202400" cy="25881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polisci.com/shells/canvas-course-shell-for-introduction-to-international-relations/"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www.e-ir.info/"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mbridge.org/core/what-we-publish/open-access" TargetMode="External"/><Relationship Id="rId2" Type="http://schemas.openxmlformats.org/officeDocument/2006/relationships/hyperlink" Target="https://about.jstor.org/librarians/books/open-access-books-jstor/" TargetMode="External"/><Relationship Id="rId1" Type="http://schemas.openxmlformats.org/officeDocument/2006/relationships/slideLayout" Target="../slideLayouts/slideLayout14.xml"/><Relationship Id="rId4" Type="http://schemas.openxmlformats.org/officeDocument/2006/relationships/hyperlink" Target="https://open.bccampus.ca/what-is-open-educ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odeldiplomacy.cfr.org/" TargetMode="External"/><Relationship Id="rId2" Type="http://schemas.openxmlformats.org/officeDocument/2006/relationships/hyperlink" Target="https://world101.cfr.org/"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s://asccc-oeri.org/open-educational-resources-and-political-science/"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about/program-areas/education-oer/"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lumenlearning.com/about-o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s://www.opolisci.com/"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503003" y="2425047"/>
            <a:ext cx="4858352" cy="1327090"/>
          </a:xfrm>
          <a:prstGeom prst="rect">
            <a:avLst/>
          </a:prstGeom>
          <a:noFill/>
          <a:ln>
            <a:noFill/>
          </a:ln>
        </p:spPr>
        <p:txBody>
          <a:bodyPr spcFirstLastPara="1" wrap="square" lIns="68569" tIns="34275" rIns="68569" bIns="0" anchor="b" anchorCtr="0">
            <a:noAutofit/>
          </a:bodyPr>
          <a:lstStyle/>
          <a:p>
            <a:r>
              <a:rPr lang="en-US" dirty="0"/>
              <a:t>A Conversation on OER for IR</a:t>
            </a:r>
            <a:endParaRPr dirty="0"/>
          </a:p>
        </p:txBody>
      </p:sp>
      <p:sp>
        <p:nvSpPr>
          <p:cNvPr id="111" name="Google Shape;111;p15"/>
          <p:cNvSpPr txBox="1">
            <a:spLocks noGrp="1"/>
          </p:cNvSpPr>
          <p:nvPr>
            <p:ph type="subTitle" idx="1"/>
          </p:nvPr>
        </p:nvSpPr>
        <p:spPr>
          <a:xfrm>
            <a:off x="2503001" y="3892743"/>
            <a:ext cx="4858353" cy="733216"/>
          </a:xfrm>
          <a:prstGeom prst="rect">
            <a:avLst/>
          </a:prstGeom>
          <a:noFill/>
          <a:ln>
            <a:noFill/>
          </a:ln>
        </p:spPr>
        <p:txBody>
          <a:bodyPr spcFirstLastPara="1" wrap="square" lIns="68569" tIns="68569" rIns="68569" bIns="68569" anchor="t" anchorCtr="0">
            <a:noAutofit/>
          </a:bodyPr>
          <a:lstStyle/>
          <a:p>
            <a:pPr marL="127000" indent="0"/>
            <a:r>
              <a:rPr lang="en-US" sz="1100" dirty="0"/>
              <a:t>Facilitated by Charlotte Lee, Berkeley City College, ASCCC OERI Liaison, Political Science</a:t>
            </a:r>
          </a:p>
          <a:p>
            <a:pPr marL="127000" indent="0"/>
            <a:r>
              <a:rPr lang="en-US" sz="1100" dirty="0"/>
              <a:t>November 10, 2021, 12:30-1:30pm via Zoom</a:t>
            </a:r>
          </a:p>
          <a:p>
            <a:pPr marL="0" indent="0">
              <a:spcBef>
                <a:spcPts val="0"/>
              </a:spcBef>
            </a:pP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F96C-8EBC-B540-9388-941F5A5C7AD9}"/>
              </a:ext>
            </a:extLst>
          </p:cNvPr>
          <p:cNvSpPr>
            <a:spLocks noGrp="1"/>
          </p:cNvSpPr>
          <p:nvPr>
            <p:ph type="title"/>
          </p:nvPr>
        </p:nvSpPr>
        <p:spPr/>
        <p:txBody>
          <a:bodyPr/>
          <a:lstStyle/>
          <a:p>
            <a:r>
              <a:rPr lang="en-US" dirty="0"/>
              <a:t>Canvas course shell for Intro to IR</a:t>
            </a:r>
          </a:p>
        </p:txBody>
      </p:sp>
      <p:sp>
        <p:nvSpPr>
          <p:cNvPr id="3" name="Text Placeholder 2">
            <a:extLst>
              <a:ext uri="{FF2B5EF4-FFF2-40B4-BE49-F238E27FC236}">
                <a16:creationId xmlns:a16="http://schemas.microsoft.com/office/drawing/2014/main" id="{98D767DA-78CA-2B43-B2CB-B6A70EFC9429}"/>
              </a:ext>
            </a:extLst>
          </p:cNvPr>
          <p:cNvSpPr>
            <a:spLocks noGrp="1"/>
          </p:cNvSpPr>
          <p:nvPr>
            <p:ph type="body" idx="1"/>
          </p:nvPr>
        </p:nvSpPr>
        <p:spPr>
          <a:xfrm>
            <a:off x="120498" y="1511799"/>
            <a:ext cx="5356938" cy="3631701"/>
          </a:xfrm>
        </p:spPr>
        <p:txBody>
          <a:bodyPr/>
          <a:lstStyle/>
          <a:p>
            <a:r>
              <a:rPr lang="en-US" dirty="0"/>
              <a:t>Available on Canvas Commons</a:t>
            </a:r>
          </a:p>
          <a:p>
            <a:r>
              <a:rPr lang="en-US" dirty="0">
                <a:hlinkClick r:id="rId2"/>
              </a:rPr>
              <a:t>https://www.opolisci.com/shells/canvas-course-shell-for-introduction-to-international-relations/</a:t>
            </a:r>
            <a:endParaRPr lang="en-US" dirty="0"/>
          </a:p>
          <a:p>
            <a:r>
              <a:rPr lang="en-US" dirty="0"/>
              <a:t>About: Designed by CCC faculty with support from an ASCCC OERI grant, this course shell contains 12 modules on theories and topics in international relations. Includes a textbook-equivalent and ancillaries such as lesson plans, handouts, lecture slides, video clips, quiz banks</a:t>
            </a:r>
          </a:p>
        </p:txBody>
      </p:sp>
      <p:pic>
        <p:nvPicPr>
          <p:cNvPr id="5" name="Picture 4">
            <a:extLst>
              <a:ext uri="{FF2B5EF4-FFF2-40B4-BE49-F238E27FC236}">
                <a16:creationId xmlns:a16="http://schemas.microsoft.com/office/drawing/2014/main" id="{43A7D757-20A9-194A-BFD3-6492FB075821}"/>
              </a:ext>
            </a:extLst>
          </p:cNvPr>
          <p:cNvPicPr>
            <a:picLocks noChangeAspect="1"/>
          </p:cNvPicPr>
          <p:nvPr/>
        </p:nvPicPr>
        <p:blipFill>
          <a:blip r:embed="rId3"/>
          <a:stretch>
            <a:fillRect/>
          </a:stretch>
        </p:blipFill>
        <p:spPr>
          <a:xfrm>
            <a:off x="5395222" y="1613647"/>
            <a:ext cx="5373289" cy="3081618"/>
          </a:xfrm>
          <a:prstGeom prst="rect">
            <a:avLst/>
          </a:prstGeom>
        </p:spPr>
      </p:pic>
    </p:spTree>
    <p:extLst>
      <p:ext uri="{BB962C8B-B14F-4D97-AF65-F5344CB8AC3E}">
        <p14:creationId xmlns:p14="http://schemas.microsoft.com/office/powerpoint/2010/main" val="205193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BC34-0491-0B45-8680-693CA24A9218}"/>
              </a:ext>
            </a:extLst>
          </p:cNvPr>
          <p:cNvSpPr>
            <a:spLocks noGrp="1"/>
          </p:cNvSpPr>
          <p:nvPr>
            <p:ph type="title"/>
          </p:nvPr>
        </p:nvSpPr>
        <p:spPr/>
        <p:txBody>
          <a:bodyPr/>
          <a:lstStyle/>
          <a:p>
            <a:r>
              <a:rPr lang="en-US" dirty="0"/>
              <a:t>OER for IR - Texts</a:t>
            </a:r>
          </a:p>
        </p:txBody>
      </p:sp>
      <p:sp>
        <p:nvSpPr>
          <p:cNvPr id="3" name="Text Placeholder 2">
            <a:extLst>
              <a:ext uri="{FF2B5EF4-FFF2-40B4-BE49-F238E27FC236}">
                <a16:creationId xmlns:a16="http://schemas.microsoft.com/office/drawing/2014/main" id="{8755F392-FDE9-8146-AA97-C64836F0832B}"/>
              </a:ext>
            </a:extLst>
          </p:cNvPr>
          <p:cNvSpPr>
            <a:spLocks noGrp="1"/>
          </p:cNvSpPr>
          <p:nvPr>
            <p:ph type="body" idx="1"/>
          </p:nvPr>
        </p:nvSpPr>
        <p:spPr/>
        <p:txBody>
          <a:bodyPr/>
          <a:lstStyle/>
          <a:p>
            <a:r>
              <a:rPr lang="en-US" b="1" dirty="0"/>
              <a:t>E-IR</a:t>
            </a:r>
            <a:endParaRPr lang="en-US" dirty="0"/>
          </a:p>
          <a:p>
            <a:r>
              <a:rPr lang="en-US" u="sng" dirty="0">
                <a:hlinkClick r:id="rId2"/>
              </a:rPr>
              <a:t>https://www.e-ir.info</a:t>
            </a:r>
            <a:endParaRPr lang="en-US" dirty="0"/>
          </a:p>
          <a:p>
            <a:r>
              <a:rPr lang="en-US" dirty="0"/>
              <a:t>About: This is a repository for many materials related to international relations; most material is targeted at undergraduates (at the lower and upper division levels). Materials include textbooks, chapters, essays, and also papers by undergraduates. Materials do not appear to be peer-reviewed.</a:t>
            </a:r>
          </a:p>
          <a:p>
            <a:endParaRPr lang="en-US" dirty="0"/>
          </a:p>
        </p:txBody>
      </p:sp>
    </p:spTree>
    <p:extLst>
      <p:ext uri="{BB962C8B-B14F-4D97-AF65-F5344CB8AC3E}">
        <p14:creationId xmlns:p14="http://schemas.microsoft.com/office/powerpoint/2010/main" val="631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4AA2-DBDD-C44A-96CF-EFA1AC9A8144}"/>
              </a:ext>
            </a:extLst>
          </p:cNvPr>
          <p:cNvSpPr>
            <a:spLocks noGrp="1"/>
          </p:cNvSpPr>
          <p:nvPr>
            <p:ph type="title"/>
          </p:nvPr>
        </p:nvSpPr>
        <p:spPr/>
        <p:txBody>
          <a:bodyPr/>
          <a:lstStyle/>
          <a:p>
            <a:r>
              <a:rPr lang="en-US" dirty="0"/>
              <a:t>More repositories for OER texts – Not IR-specific, but searchable</a:t>
            </a:r>
          </a:p>
        </p:txBody>
      </p:sp>
      <p:sp>
        <p:nvSpPr>
          <p:cNvPr id="3" name="Text Placeholder 2">
            <a:extLst>
              <a:ext uri="{FF2B5EF4-FFF2-40B4-BE49-F238E27FC236}">
                <a16:creationId xmlns:a16="http://schemas.microsoft.com/office/drawing/2014/main" id="{785DEC40-4A97-9D44-9E60-73E11238D1D6}"/>
              </a:ext>
            </a:extLst>
          </p:cNvPr>
          <p:cNvSpPr>
            <a:spLocks noGrp="1"/>
          </p:cNvSpPr>
          <p:nvPr>
            <p:ph type="body" idx="1"/>
          </p:nvPr>
        </p:nvSpPr>
        <p:spPr>
          <a:xfrm>
            <a:off x="1088686" y="1511799"/>
            <a:ext cx="7544325" cy="3029700"/>
          </a:xfrm>
        </p:spPr>
        <p:txBody>
          <a:bodyPr/>
          <a:lstStyle/>
          <a:p>
            <a:pPr marL="127000" indent="0">
              <a:buNone/>
            </a:pPr>
            <a:r>
              <a:rPr lang="en-US" sz="1200" b="1" dirty="0"/>
              <a:t>Open Access Books on JSTOR</a:t>
            </a:r>
            <a:endParaRPr lang="en-US" sz="1200" dirty="0"/>
          </a:p>
          <a:p>
            <a:r>
              <a:rPr lang="en-US" sz="1200" u="sng" dirty="0">
                <a:hlinkClick r:id="rId2"/>
              </a:rPr>
              <a:t>https://about.jstor.org/librarians/books/open-access-books-jstor/</a:t>
            </a:r>
            <a:endParaRPr lang="en-US" sz="1200" dirty="0"/>
          </a:p>
          <a:p>
            <a:r>
              <a:rPr lang="en-US" sz="1200" dirty="0"/>
              <a:t>About: JSTOR has identified and made searchable Open Access </a:t>
            </a:r>
            <a:r>
              <a:rPr lang="en-US" sz="1200" dirty="0" err="1"/>
              <a:t>ebooks</a:t>
            </a:r>
            <a:endParaRPr lang="en-US" sz="1200" dirty="0"/>
          </a:p>
          <a:p>
            <a:pPr marL="127000" indent="0">
              <a:buNone/>
            </a:pPr>
            <a:r>
              <a:rPr lang="en-US" sz="1200" b="1" dirty="0"/>
              <a:t>Open Research published by Cambridge University Press</a:t>
            </a:r>
            <a:endParaRPr lang="en-US" sz="1200" dirty="0"/>
          </a:p>
          <a:p>
            <a:r>
              <a:rPr lang="en-US" sz="1200" u="sng" dirty="0">
                <a:hlinkClick r:id="rId3"/>
              </a:rPr>
              <a:t>https://www.cambridge.org/core/what-we-publish/open-access</a:t>
            </a:r>
            <a:endParaRPr lang="en-US" sz="1200" dirty="0"/>
          </a:p>
          <a:p>
            <a:r>
              <a:rPr lang="en-US" sz="1200" dirty="0"/>
              <a:t>About: Cambridge University Press has a website dedicated to open research, and all products are open access. Webpage is searchable for open access journal articles and books.</a:t>
            </a:r>
          </a:p>
          <a:p>
            <a:pPr marL="127000" indent="0">
              <a:buNone/>
            </a:pPr>
            <a:r>
              <a:rPr lang="en-US" sz="1200" b="1" dirty="0" err="1"/>
              <a:t>BCcampus</a:t>
            </a:r>
            <a:r>
              <a:rPr lang="en-US" sz="1200" b="1" dirty="0"/>
              <a:t> Open Education</a:t>
            </a:r>
            <a:endParaRPr lang="en-US" sz="1200" dirty="0"/>
          </a:p>
          <a:p>
            <a:r>
              <a:rPr lang="en-US" sz="1200" u="sng" dirty="0">
                <a:hlinkClick r:id="rId4"/>
              </a:rPr>
              <a:t>https://open.bccampus.ca/what-is-open-education/</a:t>
            </a:r>
            <a:endParaRPr lang="en-US" sz="1200" dirty="0"/>
          </a:p>
          <a:p>
            <a:r>
              <a:rPr lang="en-US" sz="1200" dirty="0"/>
              <a:t>About: This is a provincial-level initiative in British Columbia, Canada, to make available OER for a variety of fields of study. </a:t>
            </a:r>
          </a:p>
          <a:p>
            <a:endParaRPr lang="en-US" sz="1200" dirty="0"/>
          </a:p>
          <a:p>
            <a:endParaRPr lang="en-US" sz="1200" dirty="0"/>
          </a:p>
        </p:txBody>
      </p:sp>
    </p:spTree>
    <p:extLst>
      <p:ext uri="{BB962C8B-B14F-4D97-AF65-F5344CB8AC3E}">
        <p14:creationId xmlns:p14="http://schemas.microsoft.com/office/powerpoint/2010/main" val="131344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4B1A-34F6-5246-AD66-B6DC11B2F80E}"/>
              </a:ext>
            </a:extLst>
          </p:cNvPr>
          <p:cNvSpPr>
            <a:spLocks noGrp="1"/>
          </p:cNvSpPr>
          <p:nvPr>
            <p:ph type="title"/>
          </p:nvPr>
        </p:nvSpPr>
        <p:spPr/>
        <p:txBody>
          <a:bodyPr/>
          <a:lstStyle/>
          <a:p>
            <a:r>
              <a:rPr lang="en-US" dirty="0"/>
              <a:t>Other Courseware/Ancillary Materials</a:t>
            </a:r>
          </a:p>
        </p:txBody>
      </p:sp>
      <p:sp>
        <p:nvSpPr>
          <p:cNvPr id="3" name="Text Placeholder 2">
            <a:extLst>
              <a:ext uri="{FF2B5EF4-FFF2-40B4-BE49-F238E27FC236}">
                <a16:creationId xmlns:a16="http://schemas.microsoft.com/office/drawing/2014/main" id="{8FD446CC-0BF8-354D-8424-5D46008189B4}"/>
              </a:ext>
            </a:extLst>
          </p:cNvPr>
          <p:cNvSpPr>
            <a:spLocks noGrp="1"/>
          </p:cNvSpPr>
          <p:nvPr>
            <p:ph type="body" idx="1"/>
          </p:nvPr>
        </p:nvSpPr>
        <p:spPr/>
        <p:txBody>
          <a:bodyPr/>
          <a:lstStyle/>
          <a:p>
            <a:pPr marL="127000" indent="0">
              <a:buNone/>
            </a:pPr>
            <a:r>
              <a:rPr lang="en-US" sz="1200" b="1" dirty="0"/>
              <a:t>Council on Foreign Relations World 101</a:t>
            </a:r>
            <a:r>
              <a:rPr lang="en-US" sz="1200" dirty="0"/>
              <a:t> </a:t>
            </a:r>
          </a:p>
          <a:p>
            <a:r>
              <a:rPr lang="en-US" sz="1200" u="sng" dirty="0">
                <a:hlinkClick r:id="rId2"/>
              </a:rPr>
              <a:t>https://world101.cfr.org/</a:t>
            </a:r>
            <a:endParaRPr lang="en-US" sz="1200" dirty="0"/>
          </a:p>
          <a:p>
            <a:r>
              <a:rPr lang="en-US" sz="1200" dirty="0"/>
              <a:t>About: A free online course that explains the fundamentals of international relations and foreign policy. Using multimedia storytelling, World101 invites those who are new to international relations to investigate what lies at the core of the most important global topics. The program is intended for people of any age, both inside and outside of formal academic settings.</a:t>
            </a:r>
          </a:p>
          <a:p>
            <a:pPr marL="127000" indent="0">
              <a:buNone/>
            </a:pPr>
            <a:r>
              <a:rPr lang="en-US" sz="1200" b="1" dirty="0"/>
              <a:t>Council on Foreign Relations Model Diplomacy</a:t>
            </a:r>
            <a:endParaRPr lang="en-US" sz="1200" dirty="0"/>
          </a:p>
          <a:p>
            <a:r>
              <a:rPr lang="en-US" sz="1200" u="sng" dirty="0">
                <a:hlinkClick r:id="rId3"/>
              </a:rPr>
              <a:t>https://modeldiplomacy.cfr.org/</a:t>
            </a:r>
            <a:endParaRPr lang="en-US" sz="1200" dirty="0"/>
          </a:p>
          <a:p>
            <a:r>
              <a:rPr lang="en-US" sz="1200" dirty="0"/>
              <a:t>About: Model Diplomacy offers free National Security Council (NSC) and UN Security Council (UNSC) simulations that present both historical and hypothetical scenarios based on real </a:t>
            </a:r>
            <a:r>
              <a:rPr lang="en-US" sz="1200" dirty="0" err="1"/>
              <a:t>issues,with</a:t>
            </a:r>
            <a:r>
              <a:rPr lang="en-US" sz="1200" dirty="0"/>
              <a:t> content informed by Council on Foreign Relations experts. </a:t>
            </a:r>
          </a:p>
          <a:p>
            <a:endParaRPr lang="en-US" sz="1200" dirty="0"/>
          </a:p>
        </p:txBody>
      </p:sp>
    </p:spTree>
    <p:extLst>
      <p:ext uri="{BB962C8B-B14F-4D97-AF65-F5344CB8AC3E}">
        <p14:creationId xmlns:p14="http://schemas.microsoft.com/office/powerpoint/2010/main" val="311415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255E-88FA-7846-9253-BE64ECCCE3AD}"/>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00121B17-AA81-C046-9377-EE8F53CB37ED}"/>
              </a:ext>
            </a:extLst>
          </p:cNvPr>
          <p:cNvSpPr>
            <a:spLocks noGrp="1"/>
          </p:cNvSpPr>
          <p:nvPr>
            <p:ph type="body" idx="1"/>
          </p:nvPr>
        </p:nvSpPr>
        <p:spPr/>
        <p:txBody>
          <a:bodyPr/>
          <a:lstStyle/>
          <a:p>
            <a:r>
              <a:rPr lang="en-US" dirty="0">
                <a:solidFill>
                  <a:schemeClr val="bg2">
                    <a:lumMod val="60000"/>
                    <a:lumOff val="40000"/>
                  </a:schemeClr>
                </a:solidFill>
              </a:rPr>
              <a:t>What are OER? An overview</a:t>
            </a:r>
          </a:p>
          <a:p>
            <a:r>
              <a:rPr lang="en-US" dirty="0">
                <a:solidFill>
                  <a:schemeClr val="bg2">
                    <a:lumMod val="60000"/>
                    <a:lumOff val="40000"/>
                  </a:schemeClr>
                </a:solidFill>
              </a:rPr>
              <a:t>OER in IR</a:t>
            </a:r>
          </a:p>
          <a:p>
            <a:r>
              <a:rPr lang="en-US" b="1" dirty="0"/>
              <a:t>Open conversation: Your experiences, questions, reflections</a:t>
            </a:r>
          </a:p>
        </p:txBody>
      </p:sp>
    </p:spTree>
    <p:extLst>
      <p:ext uri="{BB962C8B-B14F-4D97-AF65-F5344CB8AC3E}">
        <p14:creationId xmlns:p14="http://schemas.microsoft.com/office/powerpoint/2010/main" val="422975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CAF0-41F4-5940-AF1A-EDB363D129AF}"/>
              </a:ext>
            </a:extLst>
          </p:cNvPr>
          <p:cNvSpPr>
            <a:spLocks noGrp="1"/>
          </p:cNvSpPr>
          <p:nvPr>
            <p:ph type="title"/>
          </p:nvPr>
        </p:nvSpPr>
        <p:spPr/>
        <p:txBody>
          <a:bodyPr/>
          <a:lstStyle/>
          <a:p>
            <a:r>
              <a:rPr lang="en-US" dirty="0"/>
              <a:t>Let’s talk!</a:t>
            </a:r>
          </a:p>
        </p:txBody>
      </p:sp>
      <p:sp>
        <p:nvSpPr>
          <p:cNvPr id="3" name="Text Placeholder 2">
            <a:extLst>
              <a:ext uri="{FF2B5EF4-FFF2-40B4-BE49-F238E27FC236}">
                <a16:creationId xmlns:a16="http://schemas.microsoft.com/office/drawing/2014/main" id="{33D0186B-7FB5-CF48-938B-0544A55F760F}"/>
              </a:ext>
            </a:extLst>
          </p:cNvPr>
          <p:cNvSpPr>
            <a:spLocks noGrp="1"/>
          </p:cNvSpPr>
          <p:nvPr>
            <p:ph type="body" idx="1"/>
          </p:nvPr>
        </p:nvSpPr>
        <p:spPr/>
        <p:txBody>
          <a:bodyPr/>
          <a:lstStyle/>
          <a:p>
            <a:r>
              <a:rPr lang="en-US" dirty="0"/>
              <a:t>Are there any additional resources to add to what we currently have on the OERI Resources page?</a:t>
            </a:r>
            <a:br>
              <a:rPr lang="en-US" dirty="0"/>
            </a:br>
            <a:r>
              <a:rPr lang="en-US" dirty="0">
                <a:hlinkClick r:id="rId2"/>
              </a:rPr>
              <a:t>https://asccc-oeri.org/open-educational-resources-and-political-science/</a:t>
            </a:r>
            <a:endParaRPr lang="en-US" dirty="0"/>
          </a:p>
          <a:p>
            <a:r>
              <a:rPr lang="en-US" dirty="0"/>
              <a:t>Can you share some successes with OER? What do you love about them?</a:t>
            </a:r>
          </a:p>
          <a:p>
            <a:r>
              <a:rPr lang="en-US" dirty="0"/>
              <a:t>What have been barriers to OER adoption that you’ve encountered?</a:t>
            </a:r>
          </a:p>
          <a:p>
            <a:r>
              <a:rPr lang="en-US" dirty="0"/>
              <a:t>If you've adopted OER, what are some challenges that you've faced? How did you overcome them?</a:t>
            </a:r>
          </a:p>
          <a:p>
            <a:r>
              <a:rPr lang="en-US" dirty="0"/>
              <a:t>Pros and cons of OER versus Zero Textbook Cost (ZTC)?</a:t>
            </a:r>
          </a:p>
          <a:p>
            <a:endParaRPr lang="en-US" dirty="0"/>
          </a:p>
        </p:txBody>
      </p:sp>
    </p:spTree>
    <p:extLst>
      <p:ext uri="{BB962C8B-B14F-4D97-AF65-F5344CB8AC3E}">
        <p14:creationId xmlns:p14="http://schemas.microsoft.com/office/powerpoint/2010/main" val="43691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7FC6-EBC7-A449-8143-82F36C7FCF57}"/>
              </a:ext>
            </a:extLst>
          </p:cNvPr>
          <p:cNvSpPr>
            <a:spLocks noGrp="1"/>
          </p:cNvSpPr>
          <p:nvPr>
            <p:ph type="title"/>
          </p:nvPr>
        </p:nvSpPr>
        <p:spPr/>
        <p:txBody>
          <a:bodyPr/>
          <a:lstStyle/>
          <a:p>
            <a:r>
              <a:rPr lang="en-US" dirty="0"/>
              <a:t>Action steps</a:t>
            </a:r>
          </a:p>
        </p:txBody>
      </p:sp>
      <p:sp>
        <p:nvSpPr>
          <p:cNvPr id="3" name="Text Placeholder 2">
            <a:extLst>
              <a:ext uri="{FF2B5EF4-FFF2-40B4-BE49-F238E27FC236}">
                <a16:creationId xmlns:a16="http://schemas.microsoft.com/office/drawing/2014/main" id="{44F08918-AEB9-864E-80FD-C1813F79D0BA}"/>
              </a:ext>
            </a:extLst>
          </p:cNvPr>
          <p:cNvSpPr>
            <a:spLocks noGrp="1"/>
          </p:cNvSpPr>
          <p:nvPr>
            <p:ph type="body" idx="1"/>
          </p:nvPr>
        </p:nvSpPr>
        <p:spPr/>
        <p:txBody>
          <a:bodyPr/>
          <a:lstStyle/>
          <a:p>
            <a:r>
              <a:rPr lang="en-US" dirty="0"/>
              <a:t>Please post in the chat or share out: Identify one next step for you in your OER journey.</a:t>
            </a:r>
          </a:p>
        </p:txBody>
      </p:sp>
    </p:spTree>
    <p:extLst>
      <p:ext uri="{BB962C8B-B14F-4D97-AF65-F5344CB8AC3E}">
        <p14:creationId xmlns:p14="http://schemas.microsoft.com/office/powerpoint/2010/main" val="173424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255E-88FA-7846-9253-BE64ECCCE3AD}"/>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00121B17-AA81-C046-9377-EE8F53CB37ED}"/>
              </a:ext>
            </a:extLst>
          </p:cNvPr>
          <p:cNvSpPr>
            <a:spLocks noGrp="1"/>
          </p:cNvSpPr>
          <p:nvPr>
            <p:ph type="body" idx="1"/>
          </p:nvPr>
        </p:nvSpPr>
        <p:spPr/>
        <p:txBody>
          <a:bodyPr/>
          <a:lstStyle/>
          <a:p>
            <a:r>
              <a:rPr lang="en-US" dirty="0"/>
              <a:t>What are OER? An overview</a:t>
            </a:r>
          </a:p>
          <a:p>
            <a:r>
              <a:rPr lang="en-US" dirty="0"/>
              <a:t>OER in IR</a:t>
            </a:r>
          </a:p>
          <a:p>
            <a:r>
              <a:rPr lang="en-US" dirty="0"/>
              <a:t>Open conversation: Your experiences, questions, reflections</a:t>
            </a:r>
          </a:p>
        </p:txBody>
      </p:sp>
    </p:spTree>
    <p:extLst>
      <p:ext uri="{BB962C8B-B14F-4D97-AF65-F5344CB8AC3E}">
        <p14:creationId xmlns:p14="http://schemas.microsoft.com/office/powerpoint/2010/main" val="81819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1088675" y="467050"/>
            <a:ext cx="7202400" cy="73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600"/>
              <a:buFont typeface="Arial"/>
              <a:buNone/>
            </a:pPr>
            <a:r>
              <a:rPr lang="en" sz="3500" b="1" dirty="0"/>
              <a:t>What are Open Educational Resources?</a:t>
            </a:r>
            <a:endParaRPr sz="3400" b="1" dirty="0"/>
          </a:p>
        </p:txBody>
      </p:sp>
      <p:sp>
        <p:nvSpPr>
          <p:cNvPr id="152" name="Google Shape;152;p27"/>
          <p:cNvSpPr txBox="1">
            <a:spLocks noGrp="1"/>
          </p:cNvSpPr>
          <p:nvPr>
            <p:ph type="body" idx="1"/>
          </p:nvPr>
        </p:nvSpPr>
        <p:spPr>
          <a:xfrm>
            <a:off x="1088675" y="1511800"/>
            <a:ext cx="7202400" cy="363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Font typeface="Arial"/>
              <a:buNone/>
            </a:pPr>
            <a:r>
              <a:rPr lang="en" sz="2400">
                <a:solidFill>
                  <a:srgbClr val="000000"/>
                </a:solidFill>
              </a:rPr>
              <a:t>Creative Commons defines OER as teaching, learning, and research materials that are either (a) in the public domain or (b) licensed in a manner that provides everyone with free and perpetual permission to engage in the 5R activities– retaining, remixing, revising, reusing and redistributing the resources.</a:t>
            </a:r>
            <a:endParaRPr sz="3700">
              <a:solidFill>
                <a:srgbClr val="000000"/>
              </a:solidFill>
            </a:endParaRPr>
          </a:p>
          <a:p>
            <a:pPr marL="0" lvl="0" indent="0" algn="l" rtl="0">
              <a:lnSpc>
                <a:spcPct val="100000"/>
              </a:lnSpc>
              <a:spcBef>
                <a:spcPts val="0"/>
              </a:spcBef>
              <a:spcAft>
                <a:spcPts val="0"/>
              </a:spcAft>
              <a:buClr>
                <a:srgbClr val="000000"/>
              </a:buClr>
              <a:buFont typeface="Arial"/>
              <a:buNone/>
            </a:pPr>
            <a:r>
              <a:rPr lang="en" sz="2800">
                <a:solidFill>
                  <a:srgbClr val="000000"/>
                </a:solidFill>
              </a:rPr>
              <a:t>-- </a:t>
            </a:r>
            <a:r>
              <a:rPr lang="en" sz="2800" u="sng">
                <a:solidFill>
                  <a:schemeClr val="hlink"/>
                </a:solidFill>
                <a:hlinkClick r:id="rId3"/>
              </a:rPr>
              <a:t>Creative Commons</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p:nvPr/>
        </p:nvSpPr>
        <p:spPr>
          <a:xfrm>
            <a:off x="206825" y="4860900"/>
            <a:ext cx="8789100" cy="22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 sz="1200" b="0" i="0" u="none" strike="noStrike" cap="none">
                <a:solidFill>
                  <a:schemeClr val="dk1"/>
                </a:solidFill>
                <a:latin typeface="Calibri"/>
                <a:ea typeface="Calibri"/>
                <a:cs typeface="Calibri"/>
                <a:sym typeface="Calibri"/>
              </a:rPr>
              <a:t>The framework, freely available under a </a:t>
            </a:r>
            <a:r>
              <a:rPr lang="en" sz="1200" b="0" i="0" u="sng" strike="noStrike" cap="none">
                <a:solidFill>
                  <a:schemeClr val="hlink"/>
                </a:solidFill>
                <a:latin typeface="Calibri"/>
                <a:ea typeface="Calibri"/>
                <a:cs typeface="Calibri"/>
                <a:sym typeface="Calibri"/>
                <a:hlinkClick r:id="rId3"/>
              </a:rPr>
              <a:t>Creative Commons Attribution 4.0</a:t>
            </a:r>
            <a:r>
              <a:rPr lang="en" sz="1200" b="0" i="0" u="none" strike="noStrike" cap="none">
                <a:solidFill>
                  <a:schemeClr val="dk1"/>
                </a:solidFill>
                <a:latin typeface="Calibri"/>
                <a:ea typeface="Calibri"/>
                <a:cs typeface="Calibri"/>
                <a:sym typeface="Calibri"/>
              </a:rPr>
              <a:t> license (CC BY), was designed by Lumen Learning as </a:t>
            </a:r>
            <a:r>
              <a:rPr lang="en" sz="1200" b="0" i="0" u="sng" strike="noStrike" cap="none">
                <a:solidFill>
                  <a:schemeClr val="hlink"/>
                </a:solidFill>
                <a:latin typeface="Calibri"/>
                <a:ea typeface="Calibri"/>
                <a:cs typeface="Calibri"/>
                <a:sym typeface="Calibri"/>
                <a:hlinkClick r:id="rId4"/>
              </a:rPr>
              <a:t>the 5Rs</a:t>
            </a:r>
            <a:r>
              <a:rPr lang="en" sz="1200" b="0" i="0" u="none" strike="noStrike" cap="none">
                <a:solidFill>
                  <a:schemeClr val="dk1"/>
                </a:solidFill>
                <a:latin typeface="Calibri"/>
                <a:ea typeface="Calibri"/>
                <a:cs typeface="Calibri"/>
                <a:sym typeface="Calibri"/>
              </a:rPr>
              <a:t> </a:t>
            </a:r>
            <a:endParaRPr/>
          </a:p>
        </p:txBody>
      </p:sp>
      <p:sp>
        <p:nvSpPr>
          <p:cNvPr id="158" name="Google Shape;158;p28"/>
          <p:cNvSpPr txBox="1">
            <a:spLocks noGrp="1"/>
          </p:cNvSpPr>
          <p:nvPr>
            <p:ph type="title"/>
          </p:nvPr>
        </p:nvSpPr>
        <p:spPr>
          <a:xfrm>
            <a:off x="348500" y="191750"/>
            <a:ext cx="8520600" cy="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00417E"/>
                </a:solidFill>
              </a:rPr>
              <a:t>The 5R Permissions of OER</a:t>
            </a:r>
            <a:endParaRPr sz="3600" b="1">
              <a:solidFill>
                <a:srgbClr val="00417E"/>
              </a:solidFill>
            </a:endParaRPr>
          </a:p>
        </p:txBody>
      </p:sp>
      <p:grpSp>
        <p:nvGrpSpPr>
          <p:cNvPr id="159" name="Google Shape;159;p28"/>
          <p:cNvGrpSpPr/>
          <p:nvPr/>
        </p:nvGrpSpPr>
        <p:grpSpPr>
          <a:xfrm>
            <a:off x="623425" y="3248014"/>
            <a:ext cx="7671872" cy="670512"/>
            <a:chOff x="1431328" y="2473842"/>
            <a:chExt cx="6566697" cy="670512"/>
          </a:xfrm>
        </p:grpSpPr>
        <p:sp>
          <p:nvSpPr>
            <p:cNvPr id="160" name="Google Shape;160;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txBox="1"/>
            <p:nvPr/>
          </p:nvSpPr>
          <p:spPr>
            <a:xfrm>
              <a:off x="3872311" y="2480603"/>
              <a:ext cx="4062900" cy="6570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000" b="1">
                  <a:solidFill>
                    <a:srgbClr val="FFFFFF"/>
                  </a:solidFill>
                  <a:latin typeface="Roboto"/>
                  <a:ea typeface="Roboto"/>
                  <a:cs typeface="Roboto"/>
                  <a:sym typeface="Roboto"/>
                </a:rPr>
                <a:t>Combine two or more</a:t>
              </a:r>
              <a:endParaRPr sz="3000" b="1">
                <a:solidFill>
                  <a:srgbClr val="FFFFFF"/>
                </a:solidFill>
                <a:latin typeface="Roboto"/>
                <a:ea typeface="Roboto"/>
                <a:cs typeface="Roboto"/>
                <a:sym typeface="Roboto"/>
              </a:endParaRPr>
            </a:p>
          </p:txBody>
        </p:sp>
        <p:sp>
          <p:nvSpPr>
            <p:cNvPr id="162" name="Google Shape;162;p28"/>
            <p:cNvSpPr/>
            <p:nvPr/>
          </p:nvSpPr>
          <p:spPr>
            <a:xfrm rot="-5400000">
              <a:off x="2218078" y="1687103"/>
              <a:ext cx="670500" cy="224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1606369" y="2611552"/>
              <a:ext cx="32649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Remix</a:t>
              </a:r>
              <a:endParaRPr sz="3000" b="1">
                <a:solidFill>
                  <a:srgbClr val="FFFFFF"/>
                </a:solidFill>
                <a:latin typeface="Roboto"/>
                <a:ea typeface="Roboto"/>
                <a:cs typeface="Roboto"/>
                <a:sym typeface="Roboto"/>
              </a:endParaRPr>
            </a:p>
          </p:txBody>
        </p:sp>
      </p:grpSp>
      <p:grpSp>
        <p:nvGrpSpPr>
          <p:cNvPr id="164" name="Google Shape;164;p28"/>
          <p:cNvGrpSpPr/>
          <p:nvPr/>
        </p:nvGrpSpPr>
        <p:grpSpPr>
          <a:xfrm>
            <a:off x="645100" y="1130364"/>
            <a:ext cx="7671925" cy="670512"/>
            <a:chOff x="1431328" y="2473842"/>
            <a:chExt cx="6566742" cy="670512"/>
          </a:xfrm>
        </p:grpSpPr>
        <p:sp>
          <p:nvSpPr>
            <p:cNvPr id="165" name="Google Shape;165;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txBox="1"/>
            <p:nvPr/>
          </p:nvSpPr>
          <p:spPr>
            <a:xfrm>
              <a:off x="4615871" y="2480603"/>
              <a:ext cx="3382200" cy="65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FFFFFF"/>
                  </a:solidFill>
                  <a:latin typeface="Roboto"/>
                  <a:ea typeface="Roboto"/>
                  <a:cs typeface="Roboto"/>
                  <a:sym typeface="Roboto"/>
                </a:rPr>
                <a:t>Make and own copies</a:t>
              </a:r>
              <a:endParaRPr sz="3000" b="1">
                <a:solidFill>
                  <a:srgbClr val="FFFFFF"/>
                </a:solidFill>
                <a:latin typeface="Roboto"/>
                <a:ea typeface="Roboto"/>
                <a:cs typeface="Roboto"/>
                <a:sym typeface="Roboto"/>
              </a:endParaRPr>
            </a:p>
          </p:txBody>
        </p:sp>
        <p:sp>
          <p:nvSpPr>
            <p:cNvPr id="167" name="Google Shape;167;p28"/>
            <p:cNvSpPr/>
            <p:nvPr/>
          </p:nvSpPr>
          <p:spPr>
            <a:xfrm rot="-5400000">
              <a:off x="2240428" y="1664753"/>
              <a:ext cx="670500" cy="2288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1595691" y="2611552"/>
              <a:ext cx="3275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Retain</a:t>
              </a:r>
              <a:endParaRPr sz="3000" b="1">
                <a:solidFill>
                  <a:srgbClr val="FFFFFF"/>
                </a:solidFill>
                <a:latin typeface="Roboto"/>
                <a:ea typeface="Roboto"/>
                <a:cs typeface="Roboto"/>
                <a:sym typeface="Roboto"/>
              </a:endParaRPr>
            </a:p>
          </p:txBody>
        </p:sp>
      </p:grpSp>
      <p:grpSp>
        <p:nvGrpSpPr>
          <p:cNvPr id="169" name="Google Shape;169;p28"/>
          <p:cNvGrpSpPr/>
          <p:nvPr/>
        </p:nvGrpSpPr>
        <p:grpSpPr>
          <a:xfrm>
            <a:off x="645100" y="1829188"/>
            <a:ext cx="8041696" cy="695262"/>
            <a:chOff x="1431328" y="2473842"/>
            <a:chExt cx="6883245" cy="695262"/>
          </a:xfrm>
        </p:grpSpPr>
        <p:sp>
          <p:nvSpPr>
            <p:cNvPr id="170" name="Google Shape;170;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txBox="1"/>
            <p:nvPr/>
          </p:nvSpPr>
          <p:spPr>
            <a:xfrm>
              <a:off x="3755174" y="2512103"/>
              <a:ext cx="4559400" cy="65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FFFFFF"/>
                  </a:solidFill>
                  <a:latin typeface="Roboto"/>
                  <a:ea typeface="Roboto"/>
                  <a:cs typeface="Roboto"/>
                  <a:sym typeface="Roboto"/>
                </a:rPr>
                <a:t>Use in a wide range of ways</a:t>
              </a:r>
              <a:endParaRPr sz="3000" b="1">
                <a:solidFill>
                  <a:srgbClr val="FFFFFF"/>
                </a:solidFill>
                <a:latin typeface="Roboto"/>
                <a:ea typeface="Roboto"/>
                <a:cs typeface="Roboto"/>
                <a:sym typeface="Roboto"/>
              </a:endParaRPr>
            </a:p>
          </p:txBody>
        </p:sp>
        <p:sp>
          <p:nvSpPr>
            <p:cNvPr id="172" name="Google Shape;172;p28"/>
            <p:cNvSpPr/>
            <p:nvPr/>
          </p:nvSpPr>
          <p:spPr>
            <a:xfrm rot="-5400000">
              <a:off x="2228578" y="1676603"/>
              <a:ext cx="670500" cy="2265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1627190" y="2611553"/>
              <a:ext cx="32439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Reuse</a:t>
              </a:r>
              <a:endParaRPr sz="3000" b="1">
                <a:solidFill>
                  <a:srgbClr val="FFFFFF"/>
                </a:solidFill>
                <a:latin typeface="Roboto"/>
                <a:ea typeface="Roboto"/>
                <a:cs typeface="Roboto"/>
                <a:sym typeface="Roboto"/>
              </a:endParaRPr>
            </a:p>
          </p:txBody>
        </p:sp>
      </p:grpSp>
      <p:grpSp>
        <p:nvGrpSpPr>
          <p:cNvPr id="174" name="Google Shape;174;p28"/>
          <p:cNvGrpSpPr/>
          <p:nvPr/>
        </p:nvGrpSpPr>
        <p:grpSpPr>
          <a:xfrm>
            <a:off x="645125" y="2536964"/>
            <a:ext cx="7851009" cy="677773"/>
            <a:chOff x="1431328" y="2473842"/>
            <a:chExt cx="6720029" cy="677773"/>
          </a:xfrm>
        </p:grpSpPr>
        <p:sp>
          <p:nvSpPr>
            <p:cNvPr id="175" name="Google Shape;175;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txBox="1"/>
            <p:nvPr/>
          </p:nvSpPr>
          <p:spPr>
            <a:xfrm>
              <a:off x="3767757" y="2494615"/>
              <a:ext cx="4383600" cy="65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FFFFFF"/>
                  </a:solidFill>
                  <a:latin typeface="Roboto"/>
                  <a:ea typeface="Roboto"/>
                  <a:cs typeface="Roboto"/>
                  <a:sym typeface="Roboto"/>
                </a:rPr>
                <a:t>Adapt, modify, and improve</a:t>
              </a:r>
              <a:endParaRPr sz="3000" b="1">
                <a:solidFill>
                  <a:srgbClr val="FFFFFF"/>
                </a:solidFill>
                <a:latin typeface="Roboto"/>
                <a:ea typeface="Roboto"/>
                <a:cs typeface="Roboto"/>
                <a:sym typeface="Roboto"/>
              </a:endParaRPr>
            </a:p>
          </p:txBody>
        </p:sp>
        <p:sp>
          <p:nvSpPr>
            <p:cNvPr id="177" name="Google Shape;177;p28"/>
            <p:cNvSpPr/>
            <p:nvPr/>
          </p:nvSpPr>
          <p:spPr>
            <a:xfrm rot="-5400000">
              <a:off x="2212828" y="1692353"/>
              <a:ext cx="670500" cy="2233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1579921" y="2611552"/>
              <a:ext cx="32913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Revise</a:t>
              </a:r>
              <a:endParaRPr sz="3000" b="1">
                <a:solidFill>
                  <a:srgbClr val="FFFFFF"/>
                </a:solidFill>
                <a:latin typeface="Roboto"/>
                <a:ea typeface="Roboto"/>
                <a:cs typeface="Roboto"/>
                <a:sym typeface="Roboto"/>
              </a:endParaRPr>
            </a:p>
          </p:txBody>
        </p:sp>
      </p:grpSp>
      <p:grpSp>
        <p:nvGrpSpPr>
          <p:cNvPr id="179" name="Google Shape;179;p28"/>
          <p:cNvGrpSpPr/>
          <p:nvPr/>
        </p:nvGrpSpPr>
        <p:grpSpPr>
          <a:xfrm>
            <a:off x="623425" y="3943013"/>
            <a:ext cx="7671872" cy="670512"/>
            <a:chOff x="1431328" y="2473842"/>
            <a:chExt cx="6566697" cy="670512"/>
          </a:xfrm>
        </p:grpSpPr>
        <p:sp>
          <p:nvSpPr>
            <p:cNvPr id="180" name="Google Shape;180;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txBox="1"/>
            <p:nvPr/>
          </p:nvSpPr>
          <p:spPr>
            <a:xfrm>
              <a:off x="4701935" y="2480603"/>
              <a:ext cx="3241200" cy="6570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000" b="1">
                  <a:solidFill>
                    <a:srgbClr val="FFFFFF"/>
                  </a:solidFill>
                  <a:latin typeface="Roboto"/>
                  <a:ea typeface="Roboto"/>
                  <a:cs typeface="Roboto"/>
                  <a:sym typeface="Roboto"/>
                </a:rPr>
                <a:t>Share with others</a:t>
              </a:r>
              <a:endParaRPr sz="3000" b="1">
                <a:solidFill>
                  <a:srgbClr val="FFFFFF"/>
                </a:solidFill>
                <a:latin typeface="Roboto"/>
                <a:ea typeface="Roboto"/>
                <a:cs typeface="Roboto"/>
                <a:sym typeface="Roboto"/>
              </a:endParaRPr>
            </a:p>
          </p:txBody>
        </p:sp>
        <p:sp>
          <p:nvSpPr>
            <p:cNvPr id="182" name="Google Shape;182;p28"/>
            <p:cNvSpPr/>
            <p:nvPr/>
          </p:nvSpPr>
          <p:spPr>
            <a:xfrm rot="-5400000">
              <a:off x="2214178" y="1691003"/>
              <a:ext cx="670500" cy="22362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1590620" y="2611553"/>
              <a:ext cx="32805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Redistribute</a:t>
              </a:r>
              <a:endParaRPr sz="3000" b="1">
                <a:solidFill>
                  <a:srgbClr val="FFFFFF"/>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520550" y="346100"/>
            <a:ext cx="386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00417E"/>
                </a:solidFill>
              </a:rPr>
              <a:t>Traditional Textbook</a:t>
            </a:r>
            <a:r>
              <a:rPr lang="en" sz="3500" b="1"/>
              <a:t> </a:t>
            </a:r>
            <a:endParaRPr sz="3500" b="1"/>
          </a:p>
          <a:p>
            <a:pPr marL="0" lvl="0" indent="0" algn="l" rtl="0">
              <a:spcBef>
                <a:spcPts val="0"/>
              </a:spcBef>
              <a:spcAft>
                <a:spcPts val="0"/>
              </a:spcAft>
              <a:buNone/>
            </a:pPr>
            <a:endParaRPr/>
          </a:p>
        </p:txBody>
      </p:sp>
      <p:sp>
        <p:nvSpPr>
          <p:cNvPr id="189" name="Google Shape;189;p29"/>
          <p:cNvSpPr txBox="1">
            <a:spLocks noGrp="1"/>
          </p:cNvSpPr>
          <p:nvPr>
            <p:ph type="body" idx="1"/>
          </p:nvPr>
        </p:nvSpPr>
        <p:spPr>
          <a:xfrm>
            <a:off x="311700" y="1152475"/>
            <a:ext cx="3999900" cy="3835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Publishing company owns copyright and sells book for profit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Cannot copy, scan, or share without permission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One student = one copy</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Cannot change (revise or edit) material</a:t>
            </a:r>
            <a:endParaRPr sz="2400">
              <a:solidFill>
                <a:srgbClr val="000000"/>
              </a:solidFill>
            </a:endParaRPr>
          </a:p>
        </p:txBody>
      </p:sp>
      <p:sp>
        <p:nvSpPr>
          <p:cNvPr id="190" name="Google Shape;190;p29"/>
          <p:cNvSpPr txBox="1">
            <a:spLocks noGrp="1"/>
          </p:cNvSpPr>
          <p:nvPr>
            <p:ph type="body" idx="2"/>
          </p:nvPr>
        </p:nvSpPr>
        <p:spPr>
          <a:xfrm>
            <a:off x="4647750" y="1152475"/>
            <a:ext cx="41847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No one making a profit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Freely and instantly available online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Copy, scan, share, as much as needed</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Edit, revise, modify (depending on the license)</a:t>
            </a:r>
            <a:endParaRPr sz="2400">
              <a:solidFill>
                <a:srgbClr val="000000"/>
              </a:solidFill>
            </a:endParaRPr>
          </a:p>
        </p:txBody>
      </p:sp>
      <p:sp>
        <p:nvSpPr>
          <p:cNvPr id="191" name="Google Shape;191;p29"/>
          <p:cNvSpPr txBox="1">
            <a:spLocks noGrp="1"/>
          </p:cNvSpPr>
          <p:nvPr>
            <p:ph type="title"/>
          </p:nvPr>
        </p:nvSpPr>
        <p:spPr>
          <a:xfrm>
            <a:off x="5030225" y="346100"/>
            <a:ext cx="341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a:solidFill>
                  <a:srgbClr val="00417E"/>
                </a:solidFill>
              </a:rPr>
              <a:t>OER</a:t>
            </a:r>
            <a:r>
              <a:rPr lang="en" sz="3500" b="1">
                <a:solidFill>
                  <a:srgbClr val="00417E"/>
                </a:solidFill>
                <a:latin typeface="Economica"/>
                <a:ea typeface="Economica"/>
                <a:cs typeface="Economica"/>
                <a:sym typeface="Economica"/>
              </a:rPr>
              <a:t> </a:t>
            </a:r>
            <a:endParaRPr sz="3500" b="1">
              <a:solidFill>
                <a:srgbClr val="00417E"/>
              </a:solidFill>
              <a:latin typeface="Economica"/>
              <a:ea typeface="Economica"/>
              <a:cs typeface="Economica"/>
              <a:sym typeface="Economica"/>
            </a:endParaRPr>
          </a:p>
        </p:txBody>
      </p:sp>
      <p:cxnSp>
        <p:nvCxnSpPr>
          <p:cNvPr id="192" name="Google Shape;192;p29"/>
          <p:cNvCxnSpPr/>
          <p:nvPr/>
        </p:nvCxnSpPr>
        <p:spPr>
          <a:xfrm rot="10800000" flipH="1">
            <a:off x="520550" y="1065975"/>
            <a:ext cx="8192400" cy="12300"/>
          </a:xfrm>
          <a:prstGeom prst="straightConnector1">
            <a:avLst/>
          </a:prstGeom>
          <a:noFill/>
          <a:ln w="38100" cap="flat" cmpd="sng">
            <a:solidFill>
              <a:srgbClr val="D50000"/>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37325" y="210700"/>
            <a:ext cx="5856000" cy="70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a:solidFill>
                  <a:srgbClr val="00417E"/>
                </a:solidFill>
              </a:rPr>
              <a:t>Why Use OER, Especially Now?</a:t>
            </a:r>
            <a:endParaRPr sz="2800" b="1">
              <a:solidFill>
                <a:srgbClr val="00417E"/>
              </a:solidFill>
            </a:endParaRPr>
          </a:p>
        </p:txBody>
      </p:sp>
      <p:sp>
        <p:nvSpPr>
          <p:cNvPr id="198" name="Google Shape;198;p30"/>
          <p:cNvSpPr txBox="1">
            <a:spLocks noGrp="1"/>
          </p:cNvSpPr>
          <p:nvPr>
            <p:ph type="body" idx="1"/>
          </p:nvPr>
        </p:nvSpPr>
        <p:spPr>
          <a:xfrm>
            <a:off x="398450" y="980225"/>
            <a:ext cx="5210100" cy="40257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000000"/>
              </a:buClr>
              <a:buSzPts val="2500"/>
              <a:buChar char="●"/>
            </a:pPr>
            <a:r>
              <a:rPr lang="en" sz="2500">
                <a:solidFill>
                  <a:srgbClr val="000000"/>
                </a:solidFill>
              </a:rPr>
              <a:t>Free - students need extra financial help right now</a:t>
            </a:r>
            <a:endParaRPr sz="2500">
              <a:solidFill>
                <a:srgbClr val="000000"/>
              </a:solidFill>
            </a:endParaRPr>
          </a:p>
          <a:p>
            <a:pPr marL="457200" lvl="0" indent="-387350" algn="l" rtl="0">
              <a:spcBef>
                <a:spcPts val="0"/>
              </a:spcBef>
              <a:spcAft>
                <a:spcPts val="0"/>
              </a:spcAft>
              <a:buClr>
                <a:srgbClr val="000000"/>
              </a:buClr>
              <a:buSzPts val="2500"/>
              <a:buChar char="●"/>
            </a:pPr>
            <a:r>
              <a:rPr lang="en" sz="2500">
                <a:solidFill>
                  <a:srgbClr val="000000"/>
                </a:solidFill>
              </a:rPr>
              <a:t>Instant access- no waiting for books to arrive</a:t>
            </a:r>
            <a:endParaRPr sz="2500">
              <a:solidFill>
                <a:srgbClr val="000000"/>
              </a:solidFill>
            </a:endParaRPr>
          </a:p>
          <a:p>
            <a:pPr marL="457200" lvl="0" indent="-374650" algn="l" rtl="0">
              <a:spcBef>
                <a:spcPts val="0"/>
              </a:spcBef>
              <a:spcAft>
                <a:spcPts val="0"/>
              </a:spcAft>
              <a:buClr>
                <a:schemeClr val="dk1"/>
              </a:buClr>
              <a:buSzPts val="2300"/>
              <a:buChar char="●"/>
            </a:pPr>
            <a:r>
              <a:rPr lang="en" sz="2300">
                <a:solidFill>
                  <a:schemeClr val="dk1"/>
                </a:solidFill>
              </a:rPr>
              <a:t>Takes guessing game out of copyright and fair use</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Perfect for online classes - many can be integrated into Canvas</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Many have a print option</a:t>
            </a:r>
            <a:endParaRPr sz="2500">
              <a:solidFill>
                <a:srgbClr val="000000"/>
              </a:solidFill>
            </a:endParaRPr>
          </a:p>
          <a:p>
            <a:pPr marL="457200" lvl="0" indent="0" algn="l" rtl="0">
              <a:spcBef>
                <a:spcPts val="1600"/>
              </a:spcBef>
              <a:spcAft>
                <a:spcPts val="1600"/>
              </a:spcAft>
              <a:buNone/>
            </a:pPr>
            <a:endParaRPr sz="2300">
              <a:solidFill>
                <a:srgbClr val="000000"/>
              </a:solidFill>
            </a:endParaRPr>
          </a:p>
        </p:txBody>
      </p:sp>
      <p:pic>
        <p:nvPicPr>
          <p:cNvPr id="199" name="Google Shape;199;p30" title="Bookshelf"/>
          <p:cNvPicPr preferRelativeResize="0"/>
          <p:nvPr/>
        </p:nvPicPr>
        <p:blipFill rotWithShape="1">
          <a:blip r:embed="rId3">
            <a:alphaModFix/>
          </a:blip>
          <a:srcRect l="27382" r="37439"/>
          <a:stretch/>
        </p:blipFill>
        <p:spPr>
          <a:xfrm>
            <a:off x="5927350" y="0"/>
            <a:ext cx="321664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r>
              <a:rPr lang="en" sz="3500" b="1">
                <a:solidFill>
                  <a:srgbClr val="00417E"/>
                </a:solidFill>
              </a:rPr>
              <a:t>How Do You Know if Something is OER and Not Just Free?</a:t>
            </a:r>
            <a:endParaRPr sz="4200" b="1">
              <a:solidFill>
                <a:srgbClr val="00417E"/>
              </a:solidFill>
            </a:endParaRPr>
          </a:p>
        </p:txBody>
      </p:sp>
      <p:sp>
        <p:nvSpPr>
          <p:cNvPr id="205" name="Google Shape;205;p31"/>
          <p:cNvSpPr txBox="1">
            <a:spLocks noGrp="1"/>
          </p:cNvSpPr>
          <p:nvPr>
            <p:ph type="body" idx="1"/>
          </p:nvPr>
        </p:nvSpPr>
        <p:spPr>
          <a:xfrm>
            <a:off x="1163050" y="1474625"/>
            <a:ext cx="7202400" cy="3433500"/>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0"/>
              </a:spcBef>
              <a:spcAft>
                <a:spcPts val="0"/>
              </a:spcAft>
              <a:buNone/>
            </a:pPr>
            <a:r>
              <a:rPr lang="en" sz="2800"/>
              <a:t>Look for Creative Commons licenses:</a:t>
            </a:r>
            <a:endParaRPr sz="2800"/>
          </a:p>
        </p:txBody>
      </p:sp>
      <p:pic>
        <p:nvPicPr>
          <p:cNvPr id="206" name="Google Shape;206;p31" title="Creative Commons Licenses"/>
          <p:cNvPicPr preferRelativeResize="0"/>
          <p:nvPr/>
        </p:nvPicPr>
        <p:blipFill>
          <a:blip r:embed="rId3">
            <a:alphaModFix/>
          </a:blip>
          <a:stretch>
            <a:fillRect/>
          </a:stretch>
        </p:blipFill>
        <p:spPr>
          <a:xfrm>
            <a:off x="2012913" y="2143075"/>
            <a:ext cx="5118176" cy="283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255E-88FA-7846-9253-BE64ECCCE3AD}"/>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00121B17-AA81-C046-9377-EE8F53CB37ED}"/>
              </a:ext>
            </a:extLst>
          </p:cNvPr>
          <p:cNvSpPr>
            <a:spLocks noGrp="1"/>
          </p:cNvSpPr>
          <p:nvPr>
            <p:ph type="body" idx="1"/>
          </p:nvPr>
        </p:nvSpPr>
        <p:spPr/>
        <p:txBody>
          <a:bodyPr/>
          <a:lstStyle/>
          <a:p>
            <a:r>
              <a:rPr lang="en-US" dirty="0">
                <a:solidFill>
                  <a:schemeClr val="bg2">
                    <a:lumMod val="60000"/>
                    <a:lumOff val="40000"/>
                  </a:schemeClr>
                </a:solidFill>
              </a:rPr>
              <a:t>What are OER? An overview</a:t>
            </a:r>
          </a:p>
          <a:p>
            <a:r>
              <a:rPr lang="en-US" b="1" dirty="0"/>
              <a:t>OER in IR</a:t>
            </a:r>
          </a:p>
          <a:p>
            <a:r>
              <a:rPr lang="en-US" dirty="0"/>
              <a:t>Open conversation: Your experiences, questions, reflections</a:t>
            </a:r>
          </a:p>
        </p:txBody>
      </p:sp>
    </p:spTree>
    <p:extLst>
      <p:ext uri="{BB962C8B-B14F-4D97-AF65-F5344CB8AC3E}">
        <p14:creationId xmlns:p14="http://schemas.microsoft.com/office/powerpoint/2010/main" val="287753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A2FE0-277F-904D-9375-8537105A8641}"/>
              </a:ext>
            </a:extLst>
          </p:cNvPr>
          <p:cNvSpPr>
            <a:spLocks noGrp="1"/>
          </p:cNvSpPr>
          <p:nvPr>
            <p:ph type="title"/>
          </p:nvPr>
        </p:nvSpPr>
        <p:spPr/>
        <p:txBody>
          <a:bodyPr/>
          <a:lstStyle/>
          <a:p>
            <a:r>
              <a:rPr lang="en-US" dirty="0"/>
              <a:t>OER in Political Science </a:t>
            </a:r>
          </a:p>
        </p:txBody>
      </p:sp>
      <p:sp>
        <p:nvSpPr>
          <p:cNvPr id="3" name="Text Placeholder 2">
            <a:extLst>
              <a:ext uri="{FF2B5EF4-FFF2-40B4-BE49-F238E27FC236}">
                <a16:creationId xmlns:a16="http://schemas.microsoft.com/office/drawing/2014/main" id="{EC250198-DA18-C549-A548-14700B3DBF8B}"/>
              </a:ext>
            </a:extLst>
          </p:cNvPr>
          <p:cNvSpPr>
            <a:spLocks noGrp="1"/>
          </p:cNvSpPr>
          <p:nvPr>
            <p:ph type="body" idx="1"/>
          </p:nvPr>
        </p:nvSpPr>
        <p:spPr/>
        <p:txBody>
          <a:bodyPr/>
          <a:lstStyle/>
          <a:p>
            <a:r>
              <a:rPr lang="en-US" b="1" dirty="0"/>
              <a:t>Discipline-specific repository of OER and OEP (Open Educational Practices): </a:t>
            </a:r>
            <a:r>
              <a:rPr lang="en-US" b="1" dirty="0" err="1"/>
              <a:t>OPoliSci.com</a:t>
            </a:r>
            <a:endParaRPr lang="en-US" dirty="0"/>
          </a:p>
          <a:p>
            <a:r>
              <a:rPr lang="en-US" u="sng" dirty="0">
                <a:hlinkClick r:id="rId2"/>
              </a:rPr>
              <a:t>https://www.opolisci.com</a:t>
            </a:r>
            <a:endParaRPr lang="en-US" dirty="0"/>
          </a:p>
          <a:p>
            <a:r>
              <a:rPr lang="en-US" dirty="0"/>
              <a:t>About: Created by Dr. Josh Franco at Cuyamaca College in San Diego County, this website contains open access resources such as textbooks, journal articles, and teaching materials such as question banks, assignments, and videos</a:t>
            </a:r>
          </a:p>
          <a:p>
            <a:endParaRPr lang="en-US" dirty="0"/>
          </a:p>
        </p:txBody>
      </p:sp>
    </p:spTree>
    <p:extLst>
      <p:ext uri="{BB962C8B-B14F-4D97-AF65-F5344CB8AC3E}">
        <p14:creationId xmlns:p14="http://schemas.microsoft.com/office/powerpoint/2010/main" val="6629228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921</Words>
  <Application>Microsoft Macintosh PowerPoint</Application>
  <PresentationFormat>On-screen Show (16:9)</PresentationFormat>
  <Paragraphs>85</Paragraphs>
  <Slides>16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Roboto</vt:lpstr>
      <vt:lpstr>Calibri</vt:lpstr>
      <vt:lpstr>Economica</vt:lpstr>
      <vt:lpstr>Arial</vt:lpstr>
      <vt:lpstr>Simple Light</vt:lpstr>
      <vt:lpstr>Gallery</vt:lpstr>
      <vt:lpstr>A Conversation on OER for IR</vt:lpstr>
      <vt:lpstr>Agenda</vt:lpstr>
      <vt:lpstr>What are Open Educational Resources?</vt:lpstr>
      <vt:lpstr>The 5R Permissions of OER</vt:lpstr>
      <vt:lpstr>Traditional Textbook  </vt:lpstr>
      <vt:lpstr>Why Use OER, Especially Now?</vt:lpstr>
      <vt:lpstr>How Do You Know if Something is OER and Not Just Free?</vt:lpstr>
      <vt:lpstr>Agenda</vt:lpstr>
      <vt:lpstr>OER in Political Science </vt:lpstr>
      <vt:lpstr>Canvas course shell for Intro to IR</vt:lpstr>
      <vt:lpstr>OER for IR - Texts</vt:lpstr>
      <vt:lpstr>More repositories for OER texts – Not IR-specific, but searchable</vt:lpstr>
      <vt:lpstr>Other Courseware/Ancillary Materials</vt:lpstr>
      <vt:lpstr>Agenda</vt:lpstr>
      <vt:lpstr>Let’s talk!</vt:lpstr>
      <vt:lpstr>Action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conversation on OER for IR</dc:title>
  <cp:lastModifiedBy>Microsoft Office User</cp:lastModifiedBy>
  <cp:revision>5</cp:revision>
  <dcterms:modified xsi:type="dcterms:W3CDTF">2021-11-09T05:39:21Z</dcterms:modified>
</cp:coreProperties>
</file>