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8" r:id="rId3"/>
    <p:sldId id="260" r:id="rId4"/>
    <p:sldId id="265" r:id="rId5"/>
    <p:sldId id="270" r:id="rId6"/>
    <p:sldId id="269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99"/>
    <p:restoredTop sz="94712"/>
  </p:normalViewPr>
  <p:slideViewPr>
    <p:cSldViewPr snapToGrid="0" snapToObjects="1">
      <p:cViewPr varScale="1">
        <p:scale>
          <a:sx n="80" d="100"/>
          <a:sy n="80" d="100"/>
        </p:scale>
        <p:origin x="20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77767B-A700-45AD-96F7-610C61DC9308}" type="doc">
      <dgm:prSet loTypeId="urn:microsoft.com/office/officeart/2005/8/layout/vList2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813E27-DAA3-4D84-9776-91910708659F}">
      <dgm:prSet/>
      <dgm:spPr/>
      <dgm:t>
        <a:bodyPr/>
        <a:lstStyle/>
        <a:p>
          <a:r>
            <a:rPr lang="en-US" dirty="0"/>
            <a:t>Textbooks are expensive</a:t>
          </a:r>
        </a:p>
        <a:p>
          <a:endParaRPr lang="en-US" dirty="0"/>
        </a:p>
        <a:p>
          <a:r>
            <a:rPr lang="en-US" dirty="0"/>
            <a:t>“Zero Textbook Cost” Courses</a:t>
          </a:r>
        </a:p>
      </dgm:t>
    </dgm:pt>
    <dgm:pt modelId="{4E07480F-409E-409A-895A-7D3F2D67C088}" type="parTrans" cxnId="{2B242BAA-9526-4E3F-931F-44A031800945}">
      <dgm:prSet/>
      <dgm:spPr/>
      <dgm:t>
        <a:bodyPr/>
        <a:lstStyle/>
        <a:p>
          <a:endParaRPr lang="en-US"/>
        </a:p>
      </dgm:t>
    </dgm:pt>
    <dgm:pt modelId="{64E4EAA3-3E47-4EC7-9EC5-FE88022E668C}" type="sibTrans" cxnId="{2B242BAA-9526-4E3F-931F-44A031800945}">
      <dgm:prSet/>
      <dgm:spPr/>
      <dgm:t>
        <a:bodyPr/>
        <a:lstStyle/>
        <a:p>
          <a:endParaRPr lang="en-US"/>
        </a:p>
      </dgm:t>
    </dgm:pt>
    <dgm:pt modelId="{573FCAB2-191B-4DED-95EF-815FE03FDD01}">
      <dgm:prSet/>
      <dgm:spPr/>
      <dgm:t>
        <a:bodyPr/>
        <a:lstStyle/>
        <a:p>
          <a:r>
            <a:rPr lang="en-US" dirty="0"/>
            <a:t>Gives faculty freedom to edit, delete, combine, or add content</a:t>
          </a:r>
        </a:p>
      </dgm:t>
    </dgm:pt>
    <dgm:pt modelId="{253C5B9E-1634-4F0B-9C8A-436F03A6BA2B}" type="parTrans" cxnId="{E79429D1-F2FD-4174-A207-9742CBAF9C0B}">
      <dgm:prSet/>
      <dgm:spPr/>
      <dgm:t>
        <a:bodyPr/>
        <a:lstStyle/>
        <a:p>
          <a:endParaRPr lang="en-US"/>
        </a:p>
      </dgm:t>
    </dgm:pt>
    <dgm:pt modelId="{E84C65E1-614B-4DEF-BE1D-7BE350E9B2CD}" type="sibTrans" cxnId="{E79429D1-F2FD-4174-A207-9742CBAF9C0B}">
      <dgm:prSet/>
      <dgm:spPr/>
      <dgm:t>
        <a:bodyPr/>
        <a:lstStyle/>
        <a:p>
          <a:endParaRPr lang="en-US"/>
        </a:p>
      </dgm:t>
    </dgm:pt>
    <dgm:pt modelId="{5D584F69-9927-40A4-826C-E2383AC5ED84}">
      <dgm:prSet/>
      <dgm:spPr/>
      <dgm:t>
        <a:bodyPr/>
        <a:lstStyle/>
        <a:p>
          <a:r>
            <a:rPr lang="en-US" dirty="0"/>
            <a:t>Provide an engaging learning experience for students.</a:t>
          </a:r>
        </a:p>
        <a:p>
          <a:r>
            <a:rPr lang="en-US" dirty="0"/>
            <a:t>Promote diversity, equity, and inclusion</a:t>
          </a:r>
        </a:p>
      </dgm:t>
    </dgm:pt>
    <dgm:pt modelId="{7DC822B0-ED16-4CF2-B6BC-7CC1C2030549}" type="parTrans" cxnId="{3185483D-F4D1-4BD0-8EF0-2905E6E81BAD}">
      <dgm:prSet/>
      <dgm:spPr/>
      <dgm:t>
        <a:bodyPr/>
        <a:lstStyle/>
        <a:p>
          <a:endParaRPr lang="en-US"/>
        </a:p>
      </dgm:t>
    </dgm:pt>
    <dgm:pt modelId="{E03FA54D-D578-4DE0-BDDB-E71CD94D266F}" type="sibTrans" cxnId="{3185483D-F4D1-4BD0-8EF0-2905E6E81BAD}">
      <dgm:prSet/>
      <dgm:spPr/>
      <dgm:t>
        <a:bodyPr/>
        <a:lstStyle/>
        <a:p>
          <a:endParaRPr lang="en-US"/>
        </a:p>
      </dgm:t>
    </dgm:pt>
    <dgm:pt modelId="{C10234E3-AA63-514C-9302-6A2B459F3B3E}" type="pres">
      <dgm:prSet presAssocID="{C377767B-A700-45AD-96F7-610C61DC9308}" presName="linear" presStyleCnt="0">
        <dgm:presLayoutVars>
          <dgm:animLvl val="lvl"/>
          <dgm:resizeHandles val="exact"/>
        </dgm:presLayoutVars>
      </dgm:prSet>
      <dgm:spPr/>
    </dgm:pt>
    <dgm:pt modelId="{704703AD-9E41-274A-A3E5-C7EF09EFEC95}" type="pres">
      <dgm:prSet presAssocID="{9E813E27-DAA3-4D84-9776-91910708659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FC63033-3ACE-194E-8C25-93BCC0C27D99}" type="pres">
      <dgm:prSet presAssocID="{64E4EAA3-3E47-4EC7-9EC5-FE88022E668C}" presName="spacer" presStyleCnt="0"/>
      <dgm:spPr/>
    </dgm:pt>
    <dgm:pt modelId="{D862D4B3-D053-554E-BAD0-873477488E8F}" type="pres">
      <dgm:prSet presAssocID="{573FCAB2-191B-4DED-95EF-815FE03FDD0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868C8F5-FE36-5342-8956-16F677F3E2A4}" type="pres">
      <dgm:prSet presAssocID="{E84C65E1-614B-4DEF-BE1D-7BE350E9B2CD}" presName="spacer" presStyleCnt="0"/>
      <dgm:spPr/>
    </dgm:pt>
    <dgm:pt modelId="{A6125568-11FA-464B-BDFA-4640D2D915DB}" type="pres">
      <dgm:prSet presAssocID="{5D584F69-9927-40A4-826C-E2383AC5ED8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D792223-BC7A-0B49-90BA-B04AEEA2B9D0}" type="presOf" srcId="{5D584F69-9927-40A4-826C-E2383AC5ED84}" destId="{A6125568-11FA-464B-BDFA-4640D2D915DB}" srcOrd="0" destOrd="0" presId="urn:microsoft.com/office/officeart/2005/8/layout/vList2"/>
    <dgm:cxn modelId="{A2B44F34-C8B8-1848-A082-CB307B436566}" type="presOf" srcId="{573FCAB2-191B-4DED-95EF-815FE03FDD01}" destId="{D862D4B3-D053-554E-BAD0-873477488E8F}" srcOrd="0" destOrd="0" presId="urn:microsoft.com/office/officeart/2005/8/layout/vList2"/>
    <dgm:cxn modelId="{3185483D-F4D1-4BD0-8EF0-2905E6E81BAD}" srcId="{C377767B-A700-45AD-96F7-610C61DC9308}" destId="{5D584F69-9927-40A4-826C-E2383AC5ED84}" srcOrd="2" destOrd="0" parTransId="{7DC822B0-ED16-4CF2-B6BC-7CC1C2030549}" sibTransId="{E03FA54D-D578-4DE0-BDDB-E71CD94D266F}"/>
    <dgm:cxn modelId="{F8AE8C67-6925-E540-8E31-B08698DEA421}" type="presOf" srcId="{C377767B-A700-45AD-96F7-610C61DC9308}" destId="{C10234E3-AA63-514C-9302-6A2B459F3B3E}" srcOrd="0" destOrd="0" presId="urn:microsoft.com/office/officeart/2005/8/layout/vList2"/>
    <dgm:cxn modelId="{2B242BAA-9526-4E3F-931F-44A031800945}" srcId="{C377767B-A700-45AD-96F7-610C61DC9308}" destId="{9E813E27-DAA3-4D84-9776-91910708659F}" srcOrd="0" destOrd="0" parTransId="{4E07480F-409E-409A-895A-7D3F2D67C088}" sibTransId="{64E4EAA3-3E47-4EC7-9EC5-FE88022E668C}"/>
    <dgm:cxn modelId="{E79429D1-F2FD-4174-A207-9742CBAF9C0B}" srcId="{C377767B-A700-45AD-96F7-610C61DC9308}" destId="{573FCAB2-191B-4DED-95EF-815FE03FDD01}" srcOrd="1" destOrd="0" parTransId="{253C5B9E-1634-4F0B-9C8A-436F03A6BA2B}" sibTransId="{E84C65E1-614B-4DEF-BE1D-7BE350E9B2CD}"/>
    <dgm:cxn modelId="{F2B17EE3-37C4-0542-B250-D658AFC8B9E9}" type="presOf" srcId="{9E813E27-DAA3-4D84-9776-91910708659F}" destId="{704703AD-9E41-274A-A3E5-C7EF09EFEC95}" srcOrd="0" destOrd="0" presId="urn:microsoft.com/office/officeart/2005/8/layout/vList2"/>
    <dgm:cxn modelId="{C656E3E2-1E86-C946-8C2C-7CFB2FB41527}" type="presParOf" srcId="{C10234E3-AA63-514C-9302-6A2B459F3B3E}" destId="{704703AD-9E41-274A-A3E5-C7EF09EFEC95}" srcOrd="0" destOrd="0" presId="urn:microsoft.com/office/officeart/2005/8/layout/vList2"/>
    <dgm:cxn modelId="{EA4F4102-9339-014D-9D22-5A08A7F0B4F5}" type="presParOf" srcId="{C10234E3-AA63-514C-9302-6A2B459F3B3E}" destId="{9FC63033-3ACE-194E-8C25-93BCC0C27D99}" srcOrd="1" destOrd="0" presId="urn:microsoft.com/office/officeart/2005/8/layout/vList2"/>
    <dgm:cxn modelId="{A3BC50D4-6246-1A41-8FD4-C3635E3FED86}" type="presParOf" srcId="{C10234E3-AA63-514C-9302-6A2B459F3B3E}" destId="{D862D4B3-D053-554E-BAD0-873477488E8F}" srcOrd="2" destOrd="0" presId="urn:microsoft.com/office/officeart/2005/8/layout/vList2"/>
    <dgm:cxn modelId="{2ECAB4E7-6357-FD49-9061-89A469CCE006}" type="presParOf" srcId="{C10234E3-AA63-514C-9302-6A2B459F3B3E}" destId="{7868C8F5-FE36-5342-8956-16F677F3E2A4}" srcOrd="3" destOrd="0" presId="urn:microsoft.com/office/officeart/2005/8/layout/vList2"/>
    <dgm:cxn modelId="{FFDB58A1-A9B0-2148-8A9D-3619C71894A5}" type="presParOf" srcId="{C10234E3-AA63-514C-9302-6A2B459F3B3E}" destId="{A6125568-11FA-464B-BDFA-4640D2D915D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4703AD-9E41-274A-A3E5-C7EF09EFEC95}">
      <dsp:nvSpPr>
        <dsp:cNvPr id="0" name=""/>
        <dsp:cNvSpPr/>
      </dsp:nvSpPr>
      <dsp:spPr>
        <a:xfrm>
          <a:off x="0" y="88507"/>
          <a:ext cx="4792165" cy="2061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Textbooks are expensive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 dirty="0"/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“Zero Textbook Cost” Courses</a:t>
          </a:r>
        </a:p>
      </dsp:txBody>
      <dsp:txXfrm>
        <a:off x="100622" y="189129"/>
        <a:ext cx="4590921" cy="1860003"/>
      </dsp:txXfrm>
    </dsp:sp>
    <dsp:sp modelId="{D862D4B3-D053-554E-BAD0-873477488E8F}">
      <dsp:nvSpPr>
        <dsp:cNvPr id="0" name=""/>
        <dsp:cNvSpPr/>
      </dsp:nvSpPr>
      <dsp:spPr>
        <a:xfrm>
          <a:off x="0" y="2227514"/>
          <a:ext cx="4792165" cy="2061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Gives faculty freedom to edit, delete, combine, or add content</a:t>
          </a:r>
        </a:p>
      </dsp:txBody>
      <dsp:txXfrm>
        <a:off x="100622" y="2328136"/>
        <a:ext cx="4590921" cy="1860003"/>
      </dsp:txXfrm>
    </dsp:sp>
    <dsp:sp modelId="{A6125568-11FA-464B-BDFA-4640D2D915DB}">
      <dsp:nvSpPr>
        <dsp:cNvPr id="0" name=""/>
        <dsp:cNvSpPr/>
      </dsp:nvSpPr>
      <dsp:spPr>
        <a:xfrm>
          <a:off x="0" y="4366522"/>
          <a:ext cx="4792165" cy="20612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Provide an engaging learning experience for students.</a:t>
          </a:r>
        </a:p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Promote diversity, equity, and inclusion</a:t>
          </a:r>
        </a:p>
      </dsp:txBody>
      <dsp:txXfrm>
        <a:off x="100622" y="4467144"/>
        <a:ext cx="4590921" cy="18600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C6FDB-9624-8E4F-B726-37DAAEEA0247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73E16-F542-6F4B-98C3-F1F9BF659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273E16-F542-6F4B-98C3-F1F9BF659E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12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273E16-F542-6F4B-98C3-F1F9BF659E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7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C9118-BE23-1249-8E2E-0AB13C2D1C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781190-F0A0-534C-A637-618ECC6D5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52F04-3C05-534E-B4FF-7BA835CC8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FC7A-7DFC-EF42-B6AE-03857DF2B318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4CEC8-5F8B-454C-A481-875D15BC6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DD39F-B9B3-B04B-904B-2C8A88856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D979-944C-AE42-9247-D15D15A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3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2D440-E474-9D47-B7D2-CFFAB4786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C95CAB-FD0B-5540-98F5-31C98466F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24F9A-1207-2C43-BCC9-9653F4390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FC7A-7DFC-EF42-B6AE-03857DF2B318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CACBB-8E2B-F746-BFC1-D20340C3E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43F71-3236-784D-A8DD-47961F3CF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D979-944C-AE42-9247-D15D15A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0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F73C6A-F54D-FA4C-9B2E-1C4F9D76E5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18BFE2-566B-5B4F-9A78-6D9E78F8D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F983E-B82A-824D-A2C6-D1A210CD6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FC7A-7DFC-EF42-B6AE-03857DF2B318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2F7F2-921D-644A-BD54-F8B4C52B3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3B773-14DD-F74D-85A2-CB5A3D934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D979-944C-AE42-9247-D15D15A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4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9AE38-091E-4441-927B-027C6E826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13157-1FD3-EC49-A055-87005C739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8E642-13AA-4D4D-92FF-47D6B354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FC7A-7DFC-EF42-B6AE-03857DF2B318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BF3B3-D689-0E48-B332-18AF4B92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627DB-CC9A-DA49-B503-652AA7056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D979-944C-AE42-9247-D15D15A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7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D8FE2-1B68-054B-8C86-732641CF1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DBF55-9414-7E4F-A820-C19399EFC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03322-FACF-FD4E-96F7-30FA08CC0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FC7A-7DFC-EF42-B6AE-03857DF2B318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7095A-6D5F-374C-908A-2C7D269D9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29D60-1360-494F-91AE-6B9D33B49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D979-944C-AE42-9247-D15D15A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F4F6D-43B9-D64D-BDCC-BE01604EB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0DA43-ECC8-B947-BEF2-51398D471C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D8938-E1DF-E84B-A1B6-BC4223803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7EB50-48DD-1646-81A8-B457D282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FC7A-7DFC-EF42-B6AE-03857DF2B318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A7D50-2E45-A242-85C8-D1F22C5BA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C9C93-1D21-894D-A0DA-F28216000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D979-944C-AE42-9247-D15D15A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9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0E4B2-BE1D-034D-91C5-9B7B5DFF7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728C3-56AB-D94B-8CBD-DFCCAF071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F1691F-D991-FB47-B1F6-DD6137470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00D9D7-2D07-394D-9F91-30438BC5E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FC970C-ABE5-F147-92E4-E788AB9637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16887A-BB78-E54D-AD39-BCEE4E808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FC7A-7DFC-EF42-B6AE-03857DF2B318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D19544-D57A-354A-85F0-E4DD47E27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8CDEAB-665D-3A48-AE41-07DAF5BBC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D979-944C-AE42-9247-D15D15A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1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89AB-C990-E54B-80E3-CE936BE24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222A7B-3A9A-4444-BA66-C4E05B7B3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FC7A-7DFC-EF42-B6AE-03857DF2B318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905288-EF6C-0D40-9D85-826FD6A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48280A-464A-F343-817D-B2202AC70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D979-944C-AE42-9247-D15D15A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4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663EC-0138-384C-883A-7C57D7F64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FC7A-7DFC-EF42-B6AE-03857DF2B318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B459EC-1787-E741-8927-7D26187AE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2B59A9-3B65-684F-8DFE-3538253B1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D979-944C-AE42-9247-D15D15A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5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C93C6-D72C-A74B-9D61-7C91FD13C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308BC-1E0C-9B48-B733-324B68F42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A9D50-E1E8-8446-8D5D-F31CB54298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07E0C-8A15-904D-BB3A-474B3FE16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FC7A-7DFC-EF42-B6AE-03857DF2B318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2E13BB-89C9-9542-B17B-395E7A255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28A523-A6B6-D444-AF09-CBA41B4E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D979-944C-AE42-9247-D15D15A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4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ECF3E-B5D1-2046-BEC9-B89738145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A2DB5B-40E0-574B-9E03-7BB69C8D74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6EF930-0F04-AE4B-9601-5C8AC74B4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D0089F-F734-D14B-91F6-BB4F2B943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7FC7A-7DFC-EF42-B6AE-03857DF2B318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3EED9-5F31-2F4B-90B5-87C2CAB4D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7157F-B933-C54C-A730-0989C395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AD979-944C-AE42-9247-D15D15A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0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0D4D54-F940-DE48-B876-3FDAA4235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9938B-05EE-BD4E-9462-F1F7B613D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BACE7-838D-4448-9D3C-F87190D49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7FC7A-7DFC-EF42-B6AE-03857DF2B318}" type="datetimeFigureOut">
              <a:rPr lang="en-US" smtClean="0"/>
              <a:t>11/22/21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66E7A-DF28-484A-A995-4376A4527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44136-D2FB-3244-A772-8F3E3D1E86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AD979-944C-AE42-9247-D15D15AB8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3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hyperlink" Target="https://commons.wikimedia.org/wiki/File:HistoryTypographyWallpaper-small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www.philippinesbasiceducation.us/2016/02/equality-equity-and-reality.html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hyperlink" Target="https://creativecommons.org/licenses/by-nc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sccc-oeri.org/open-educational-resources-and-history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en/globe-earth-world-globalization-818583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lendar&#10;&#10;Description automatically generated">
            <a:extLst>
              <a:ext uri="{FF2B5EF4-FFF2-40B4-BE49-F238E27FC236}">
                <a16:creationId xmlns:a16="http://schemas.microsoft.com/office/drawing/2014/main" id="{8EF62B71-6D44-2442-9087-415D6AB85A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2414" b="7586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85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7C9455-917F-C649-8816-DC368951A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3875" y="42595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Open Educational Resources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5069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4356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84CF026-0608-174C-AF21-EE2FFD815787}"/>
              </a:ext>
            </a:extLst>
          </p:cNvPr>
          <p:cNvSpPr txBox="1"/>
          <p:nvPr/>
        </p:nvSpPr>
        <p:spPr>
          <a:xfrm>
            <a:off x="9884958" y="6657945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s://commons.wikimedia.org/wiki/File:HistoryTypographyWallpaper-small.jp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13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EA5425-3C0C-9040-AEA2-77055FD17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n-US" sz="5600" b="1" dirty="0">
                <a:solidFill>
                  <a:srgbClr val="FFFFFF"/>
                </a:solidFill>
              </a:rPr>
              <a:t>What are Open Educational Resources?</a:t>
            </a:r>
          </a:p>
        </p:txBody>
      </p:sp>
      <p:sp>
        <p:nvSpPr>
          <p:cNvPr id="31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EB5D840-6ED8-6B40-8BBD-F3B1F2AFF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1244" y="182880"/>
            <a:ext cx="5851225" cy="6531429"/>
          </a:xfrm>
        </p:spPr>
        <p:txBody>
          <a:bodyPr anchor="ctr">
            <a:normAutofit lnSpcReduction="10000"/>
          </a:bodyPr>
          <a:lstStyle/>
          <a:p>
            <a:r>
              <a:rPr lang="en-US" sz="36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type of educational materials that are in the public domain &amp; published under open licenses (Creative Commons)</a:t>
            </a:r>
          </a:p>
          <a:p>
            <a:pPr marL="0" indent="0">
              <a:buNone/>
            </a:pPr>
            <a:endParaRPr lang="en-US" sz="36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6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can include textbooks, lecture notes, syllabi, assignments, tests, images, maps, etc.</a:t>
            </a:r>
          </a:p>
          <a:p>
            <a:pPr marL="0" lvl="0" indent="0">
              <a:buNone/>
            </a:pPr>
            <a:endParaRPr lang="en-US" sz="3600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600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 be used, modified, shared, and reused.</a:t>
            </a:r>
          </a:p>
          <a:p>
            <a:endParaRPr lang="en-US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3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714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793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3" name="Picture 92" descr="A picture containing text&#10;&#10;Description automatically generated">
            <a:extLst>
              <a:ext uri="{FF2B5EF4-FFF2-40B4-BE49-F238E27FC236}">
                <a16:creationId xmlns:a16="http://schemas.microsoft.com/office/drawing/2014/main" id="{9DFFDA38-F916-794A-80D9-36B753E93D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7299" b="-1"/>
          <a:stretch/>
        </p:blipFill>
        <p:spPr>
          <a:xfrm>
            <a:off x="82959" y="2037358"/>
            <a:ext cx="6704891" cy="4520559"/>
          </a:xfrm>
          <a:prstGeom prst="rect">
            <a:avLst/>
          </a:prstGeom>
        </p:spPr>
      </p:pic>
      <p:sp useBgFill="1">
        <p:nvSpPr>
          <p:cNvPr id="127" name="Rectangle 126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64371FC6-C45C-41C8-91C3-0437FF0703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315043"/>
              </p:ext>
            </p:extLst>
          </p:nvPr>
        </p:nvGraphicFramePr>
        <p:xfrm>
          <a:off x="7125515" y="141668"/>
          <a:ext cx="4792165" cy="6516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4" name="TextBox 93">
            <a:extLst>
              <a:ext uri="{FF2B5EF4-FFF2-40B4-BE49-F238E27FC236}">
                <a16:creationId xmlns:a16="http://schemas.microsoft.com/office/drawing/2014/main" id="{824E4487-AC7C-084D-9249-4DCA6AD0F11C}"/>
              </a:ext>
            </a:extLst>
          </p:cNvPr>
          <p:cNvSpPr txBox="1"/>
          <p:nvPr/>
        </p:nvSpPr>
        <p:spPr>
          <a:xfrm>
            <a:off x="82959" y="6557917"/>
            <a:ext cx="231986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3" tooltip="https://www.philippinesbasiceducation.us/2016/02/equality-equity-and-reality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9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US" sz="700" dirty="0">
              <a:solidFill>
                <a:srgbClr val="FFFFFF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A5EBF05-4BE2-774A-96E0-6FA7776FCABD}"/>
              </a:ext>
            </a:extLst>
          </p:cNvPr>
          <p:cNvSpPr txBox="1"/>
          <p:nvPr/>
        </p:nvSpPr>
        <p:spPr>
          <a:xfrm>
            <a:off x="175139" y="276356"/>
            <a:ext cx="51427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Use OER?</a:t>
            </a:r>
          </a:p>
        </p:txBody>
      </p:sp>
    </p:spTree>
    <p:extLst>
      <p:ext uri="{BB962C8B-B14F-4D97-AF65-F5344CB8AC3E}">
        <p14:creationId xmlns:p14="http://schemas.microsoft.com/office/powerpoint/2010/main" val="3111885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18115CE-3F66-0F47-ACF0-A34D472BE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29140" y="410378"/>
            <a:ext cx="4155290" cy="6037244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en-US" sz="4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US History</a:t>
            </a:r>
            <a:endParaRPr lang="en-US" sz="40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C-ID 130, 140</a:t>
            </a:r>
          </a:p>
          <a:p>
            <a:pPr algn="l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 Civilizations</a:t>
            </a:r>
          </a:p>
          <a:p>
            <a:pPr algn="l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C-ID 150, 160</a:t>
            </a:r>
          </a:p>
          <a:p>
            <a:pPr algn="l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4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Western Civilizations</a:t>
            </a:r>
          </a:p>
          <a:p>
            <a:pPr algn="l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C-ID 170, 180</a:t>
            </a:r>
          </a:p>
        </p:txBody>
      </p:sp>
      <p:sp>
        <p:nvSpPr>
          <p:cNvPr id="13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A picture containing building, green&#10;&#10;Description automatically generated">
            <a:extLst>
              <a:ext uri="{FF2B5EF4-FFF2-40B4-BE49-F238E27FC236}">
                <a16:creationId xmlns:a16="http://schemas.microsoft.com/office/drawing/2014/main" id="{D29ED125-DBD7-AC4C-AE28-11D2AC37F5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r="-1" b="2425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18401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7919D7-1D20-4245-A60C-377278A30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8886" y="3029423"/>
            <a:ext cx="8495070" cy="14576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Nenagh Brown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B9BD0-4CDC-934C-8514-8C65A0E70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6203" y="4768510"/>
            <a:ext cx="8495070" cy="90400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4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Primary Documents: World History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Document">
            <a:extLst>
              <a:ext uri="{FF2B5EF4-FFF2-40B4-BE49-F238E27FC236}">
                <a16:creationId xmlns:a16="http://schemas.microsoft.com/office/drawing/2014/main" id="{F527B6AE-5E40-4E2A-8B0B-EFEEC722C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347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Empty speech bubbles">
            <a:extLst>
              <a:ext uri="{FF2B5EF4-FFF2-40B4-BE49-F238E27FC236}">
                <a16:creationId xmlns:a16="http://schemas.microsoft.com/office/drawing/2014/main" id="{75345181-D7C2-4368-B162-D31C4D7F04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98" t="5932" b="3159"/>
          <a:stretch/>
        </p:blipFill>
        <p:spPr>
          <a:xfrm>
            <a:off x="6096" y="10"/>
            <a:ext cx="866851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14A3AED-BCF8-1445-ABCA-02AD1A50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380" y="1251508"/>
            <a:ext cx="3592649" cy="2177492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4800" dirty="0"/>
            </a:br>
            <a:r>
              <a:rPr lang="en-US" sz="4800" dirty="0"/>
              <a:t>Anti-racist narratives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4F63F8-242E-EA44-81DE-DBB1C50B1C5F}"/>
              </a:ext>
            </a:extLst>
          </p:cNvPr>
          <p:cNvSpPr txBox="1"/>
          <p:nvPr/>
        </p:nvSpPr>
        <p:spPr>
          <a:xfrm>
            <a:off x="2378309" y="3556039"/>
            <a:ext cx="391885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African, Asian, and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Indigenous Peoples’ Histories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784766-6CC5-B44E-8DBB-65994FF41510}"/>
              </a:ext>
            </a:extLst>
          </p:cNvPr>
          <p:cNvSpPr txBox="1"/>
          <p:nvPr/>
        </p:nvSpPr>
        <p:spPr>
          <a:xfrm>
            <a:off x="6297167" y="561474"/>
            <a:ext cx="581083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How to Build a Community?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4000" dirty="0"/>
              <a:t>Collaborative Projects?</a:t>
            </a:r>
          </a:p>
          <a:p>
            <a:endParaRPr lang="en-US" sz="4000" dirty="0"/>
          </a:p>
          <a:p>
            <a:r>
              <a:rPr lang="en-US" sz="4000" dirty="0"/>
              <a:t>Resources &amp; Support?</a:t>
            </a:r>
          </a:p>
          <a:p>
            <a:endParaRPr lang="en-US" sz="4000" dirty="0"/>
          </a:p>
          <a:p>
            <a:r>
              <a:rPr lang="en-US" sz="4000" dirty="0"/>
              <a:t>Email list?</a:t>
            </a:r>
          </a:p>
          <a:p>
            <a:endParaRPr lang="en-US" sz="4000" dirty="0"/>
          </a:p>
          <a:p>
            <a:r>
              <a:rPr lang="en-US" sz="4000" dirty="0"/>
              <a:t>Other Ideas?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Empty speech bubbles">
            <a:extLst>
              <a:ext uri="{FF2B5EF4-FFF2-40B4-BE49-F238E27FC236}">
                <a16:creationId xmlns:a16="http://schemas.microsoft.com/office/drawing/2014/main" id="{75345181-D7C2-4368-B162-D31C4D7F045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298" t="5932" b="3159"/>
          <a:stretch/>
        </p:blipFill>
        <p:spPr>
          <a:xfrm>
            <a:off x="6096" y="10"/>
            <a:ext cx="8668512" cy="6857990"/>
          </a:xfrm>
          <a:prstGeom prst="rect">
            <a:avLst/>
          </a:pr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4A3AED-BCF8-1445-ABCA-02AD1A50B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381" y="2292263"/>
            <a:ext cx="4469471" cy="217749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4800" dirty="0"/>
            </a:br>
            <a:r>
              <a:rPr lang="en-US" sz="4800" dirty="0"/>
              <a:t>Questions</a:t>
            </a:r>
            <a:br>
              <a:rPr lang="en-US" sz="4800" dirty="0"/>
            </a:br>
            <a:r>
              <a:rPr lang="en-US" sz="4800" dirty="0"/>
              <a:t>Ideas/Suggestions</a:t>
            </a:r>
            <a:br>
              <a:rPr lang="en-US" sz="4800" dirty="0"/>
            </a:br>
            <a:r>
              <a:rPr lang="en-US" sz="4800" dirty="0"/>
              <a:t>Comments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4F63F8-242E-EA44-81DE-DBB1C50B1C5F}"/>
              </a:ext>
            </a:extLst>
          </p:cNvPr>
          <p:cNvSpPr txBox="1"/>
          <p:nvPr/>
        </p:nvSpPr>
        <p:spPr>
          <a:xfrm>
            <a:off x="7851648" y="961102"/>
            <a:ext cx="39188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</a:rPr>
              <a:t>Anu Mande</a:t>
            </a:r>
          </a:p>
          <a:p>
            <a:r>
              <a:rPr lang="en-US" sz="3200" b="1" dirty="0">
                <a:solidFill>
                  <a:srgbClr val="FFC000"/>
                </a:solidFill>
              </a:rPr>
              <a:t>Fullerton College</a:t>
            </a:r>
          </a:p>
          <a:p>
            <a:endParaRPr lang="en-US" sz="3200" b="1" dirty="0">
              <a:solidFill>
                <a:srgbClr val="FFC000"/>
              </a:solidFill>
            </a:endParaRPr>
          </a:p>
          <a:p>
            <a:r>
              <a:rPr lang="en-US" sz="3200" b="1" dirty="0" err="1">
                <a:solidFill>
                  <a:srgbClr val="FFC000"/>
                </a:solidFill>
              </a:rPr>
              <a:t>amande@fullcoll.edu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908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196</Words>
  <Application>Microsoft Macintosh PowerPoint</Application>
  <PresentationFormat>Widescreen</PresentationFormat>
  <Paragraphs>47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Open Educational Resources</vt:lpstr>
      <vt:lpstr>What are Open Educational Resources?</vt:lpstr>
      <vt:lpstr>PowerPoint Presentation</vt:lpstr>
      <vt:lpstr>PowerPoint Presentation</vt:lpstr>
      <vt:lpstr>Nenagh Brown</vt:lpstr>
      <vt:lpstr> Anti-racist narratives</vt:lpstr>
      <vt:lpstr> Questions Ideas/Suggestions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Open Educational Resources? </dc:title>
  <dc:creator>Anupama Mande</dc:creator>
  <cp:lastModifiedBy>Anupama Mande</cp:lastModifiedBy>
  <cp:revision>45</cp:revision>
  <dcterms:created xsi:type="dcterms:W3CDTF">2021-04-22T16:37:07Z</dcterms:created>
  <dcterms:modified xsi:type="dcterms:W3CDTF">2021-11-23T07:39:18Z</dcterms:modified>
</cp:coreProperties>
</file>