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61" r:id="rId3"/>
    <p:sldId id="263" r:id="rId4"/>
    <p:sldId id="256" r:id="rId5"/>
    <p:sldId id="257" r:id="rId6"/>
    <p:sldId id="276" r:id="rId7"/>
    <p:sldId id="277" r:id="rId8"/>
    <p:sldId id="279" r:id="rId9"/>
    <p:sldId id="278" r:id="rId10"/>
    <p:sldId id="275" r:id="rId11"/>
    <p:sldId id="280" r:id="rId12"/>
    <p:sldId id="281" r:id="rId13"/>
    <p:sldId id="282" r:id="rId14"/>
    <p:sldId id="283" r:id="rId1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2838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1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b9f985ed1_0_10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9" name="Google Shape;149;gcb9f985ed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b8a3dbf8a_0_0:notes"/>
          <p:cNvSpPr txBox="1">
            <a:spLocks noGrp="1"/>
          </p:cNvSpPr>
          <p:nvPr>
            <p:ph type="body" idx="1"/>
          </p:nvPr>
        </p:nvSpPr>
        <p:spPr>
          <a:xfrm>
            <a:off x="676910" y="4300803"/>
            <a:ext cx="5415275" cy="407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1" tIns="90401" rIns="90401" bIns="9040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cb8a3db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79450"/>
            <a:ext cx="6035675" cy="3395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https://www.gov.ca.gov/2021/07/27/governor-newsom-signs-legislation-to-make-college-more-affordable-and-accessible-in-california/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7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7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1145356"/>
            <a:ext cx="9144000" cy="27435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813336" y="2425047"/>
            <a:ext cx="64779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813335" y="389274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9" name="Google Shape;59;p14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438922"/>
            <a:ext cx="3270138" cy="101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1141270"/>
            <a:ext cx="9144000" cy="2746200"/>
          </a:xfrm>
          <a:prstGeom prst="rect">
            <a:avLst/>
          </a:prstGeom>
          <a:solidFill>
            <a:schemeClr val="dk1">
              <a:alpha val="6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0" y="1141270"/>
            <a:ext cx="9144000" cy="27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1813336" y="2598420"/>
            <a:ext cx="647790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813335" y="389220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66" name="Google Shape;66;p15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438922"/>
            <a:ext cx="3270138" cy="101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088686" y="1511799"/>
            <a:ext cx="7202400" cy="3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3" name="Google Shape;73;p16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892142" y="-15882"/>
            <a:ext cx="7605900" cy="1409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8"/>
          <p:cNvCxnSpPr/>
          <p:nvPr/>
        </p:nvCxnSpPr>
        <p:spPr>
          <a:xfrm>
            <a:off x="892142" y="1394708"/>
            <a:ext cx="76059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9"/>
          <p:cNvCxnSpPr/>
          <p:nvPr/>
        </p:nvCxnSpPr>
        <p:spPr>
          <a:xfrm rot="10800000" flipH="1">
            <a:off x="892142" y="1385409"/>
            <a:ext cx="7563600" cy="9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6913" y="603667"/>
            <a:ext cx="72042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5498" y="1508158"/>
            <a:ext cx="34839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810328" y="1513009"/>
            <a:ext cx="3483900" cy="30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897905" y="0"/>
            <a:ext cx="7557900" cy="13833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0"/>
          <p:cNvCxnSpPr/>
          <p:nvPr/>
        </p:nvCxnSpPr>
        <p:spPr>
          <a:xfrm rot="10800000" flipH="1">
            <a:off x="892142" y="1385409"/>
            <a:ext cx="7563600" cy="9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1085394" y="603125"/>
            <a:ext cx="72057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2"/>
          </p:nvPr>
        </p:nvSpPr>
        <p:spPr>
          <a:xfrm>
            <a:off x="1085393" y="2118202"/>
            <a:ext cx="3483900" cy="24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3"/>
          </p:nvPr>
        </p:nvSpPr>
        <p:spPr>
          <a:xfrm>
            <a:off x="4809272" y="1517255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4"/>
          </p:nvPr>
        </p:nvSpPr>
        <p:spPr>
          <a:xfrm>
            <a:off x="4809272" y="2116120"/>
            <a:ext cx="3483900" cy="2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1"/>
          <p:cNvCxnSpPr/>
          <p:nvPr/>
        </p:nvCxnSpPr>
        <p:spPr>
          <a:xfrm rot="10800000" flipH="1">
            <a:off x="892142" y="1385409"/>
            <a:ext cx="7563600" cy="9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088686" y="607783"/>
            <a:ext cx="7202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0" y="599230"/>
            <a:ext cx="3648300" cy="1745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2"/>
          <p:cNvCxnSpPr/>
          <p:nvPr/>
        </p:nvCxnSpPr>
        <p:spPr>
          <a:xfrm rot="10800000" flipH="1">
            <a:off x="2" y="2339545"/>
            <a:ext cx="3644400" cy="48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083504" y="599230"/>
            <a:ext cx="24564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782786" y="599232"/>
            <a:ext cx="45093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1083504" y="2404120"/>
            <a:ext cx="24564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-1" y="599230"/>
            <a:ext cx="5231100" cy="1745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3"/>
          <p:cNvCxnSpPr/>
          <p:nvPr/>
        </p:nvCxnSpPr>
        <p:spPr>
          <a:xfrm rot="10800000" flipH="1">
            <a:off x="1" y="2337445"/>
            <a:ext cx="5225700" cy="69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1088405" y="847135"/>
            <a:ext cx="41493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5449305" y="598183"/>
            <a:ext cx="2841900" cy="393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1087748" y="2359495"/>
            <a:ext cx="41433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25"/>
          <p:cNvCxnSpPr/>
          <p:nvPr/>
        </p:nvCxnSpPr>
        <p:spPr>
          <a:xfrm>
            <a:off x="1085500" y="1385316"/>
            <a:ext cx="720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1085498" y="1508158"/>
            <a:ext cx="32610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2"/>
          </p:nvPr>
        </p:nvSpPr>
        <p:spPr>
          <a:xfrm>
            <a:off x="4810328" y="1513006"/>
            <a:ext cx="34839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6"/>
          <p:cNvCxnSpPr/>
          <p:nvPr/>
        </p:nvCxnSpPr>
        <p:spPr>
          <a:xfrm>
            <a:off x="1085395" y="1385316"/>
            <a:ext cx="720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2"/>
          </p:nvPr>
        </p:nvSpPr>
        <p:spPr>
          <a:xfrm>
            <a:off x="1085393" y="2118204"/>
            <a:ext cx="34839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3"/>
          </p:nvPr>
        </p:nvSpPr>
        <p:spPr>
          <a:xfrm>
            <a:off x="4809272" y="1517255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4"/>
          </p:nvPr>
        </p:nvSpPr>
        <p:spPr>
          <a:xfrm>
            <a:off x="4809272" y="2116120"/>
            <a:ext cx="3483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88686" y="603392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88686" y="1511800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asccc-oeri-request-for-proposals-iv-overvie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cs.google.com/forms/d/e/1FAIpQLScpBETIb4b74Qbn3vt6yroEJm-_T2-C--9rx1Tgz2f8gniKhA/viewfor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program-areas/education-o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lumenlearning.com/about-o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990E0D-7F01-442F-A154-E25830C24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Creating ZTC Degrees in Chemistry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A99B4-2EEB-48C4-8EB4-64D824B97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7, 2021</a:t>
            </a:r>
          </a:p>
        </p:txBody>
      </p:sp>
    </p:spTree>
    <p:extLst>
      <p:ext uri="{BB962C8B-B14F-4D97-AF65-F5344CB8AC3E}">
        <p14:creationId xmlns:p14="http://schemas.microsoft.com/office/powerpoint/2010/main" val="262100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ED4C-D062-4C01-9EA2-FDB02FB8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community of OER advocates in Chemistry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9F6E8-DF3A-41FA-B83B-12DABFB49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Group email list</a:t>
            </a:r>
          </a:p>
          <a:p>
            <a:r>
              <a:rPr lang="en-US" dirty="0"/>
              <a:t>Webinar/Conversation once per semester</a:t>
            </a:r>
          </a:p>
          <a:p>
            <a:r>
              <a:rPr lang="en-US" dirty="0"/>
              <a:t>Newsletter/updates once per semester?</a:t>
            </a:r>
          </a:p>
          <a:p>
            <a:r>
              <a:rPr lang="en-US" dirty="0"/>
              <a:t>Potential collaborators for upcoming funding opportunities</a:t>
            </a:r>
          </a:p>
          <a:p>
            <a:endParaRPr lang="en-US" dirty="0"/>
          </a:p>
          <a:p>
            <a:pPr marL="127000" indent="0">
              <a:buNone/>
            </a:pPr>
            <a:r>
              <a:rPr lang="en-US" dirty="0"/>
              <a:t>If you’d like to be added to the list, please put your name and email in chat</a:t>
            </a:r>
          </a:p>
        </p:txBody>
      </p:sp>
    </p:spTree>
    <p:extLst>
      <p:ext uri="{BB962C8B-B14F-4D97-AF65-F5344CB8AC3E}">
        <p14:creationId xmlns:p14="http://schemas.microsoft.com/office/powerpoint/2010/main" val="365020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D1C2-B1B2-458F-9A37-AF16EF2F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</a:t>
            </a:r>
            <a:r>
              <a:rPr lang="en-US" dirty="0" err="1"/>
              <a:t>OERi</a:t>
            </a:r>
            <a:r>
              <a:rPr lang="en-US" dirty="0"/>
              <a:t> RFP IV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DE40-0F37-4D55-B044-C841707A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37" y="1507873"/>
            <a:ext cx="7810525" cy="3029400"/>
          </a:xfrm>
        </p:spPr>
        <p:txBody>
          <a:bodyPr/>
          <a:lstStyle/>
          <a:p>
            <a:pPr marL="127000" indent="0">
              <a:buNone/>
            </a:pPr>
            <a:r>
              <a:rPr lang="en-US" dirty="0"/>
              <a:t>Purpose: to support faculty in </a:t>
            </a:r>
          </a:p>
          <a:p>
            <a:r>
              <a:rPr lang="en-US" dirty="0"/>
              <a:t>the creation of an OER text, </a:t>
            </a:r>
          </a:p>
          <a:p>
            <a:r>
              <a:rPr lang="en-US" dirty="0"/>
              <a:t>improvement of an existing OER text, or </a:t>
            </a:r>
          </a:p>
          <a:p>
            <a:r>
              <a:rPr lang="en-US" dirty="0"/>
              <a:t>development of an ancillary resource that will increase OER adoption</a:t>
            </a:r>
          </a:p>
          <a:p>
            <a:pPr marL="12700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Collaboration – must have collaborators from 3 different CCC Districts. Each collaborator must agree to use the resource in their course</a:t>
            </a:r>
          </a:p>
          <a:p>
            <a:r>
              <a:rPr lang="en-US" dirty="0"/>
              <a:t>Equity – must incorporate IDEA and culturally responsive elements in text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8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D1C2-B1B2-458F-9A37-AF16EF2F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</a:t>
            </a:r>
            <a:r>
              <a:rPr lang="en-US" dirty="0" err="1"/>
              <a:t>OERi</a:t>
            </a:r>
            <a:r>
              <a:rPr lang="en-US" dirty="0"/>
              <a:t> RFP IV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DE40-0F37-4D55-B044-C841707A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37" y="1507873"/>
            <a:ext cx="7810525" cy="3029400"/>
          </a:xfrm>
        </p:spPr>
        <p:txBody>
          <a:bodyPr/>
          <a:lstStyle/>
          <a:p>
            <a:pPr marL="127000" indent="0">
              <a:buNone/>
            </a:pPr>
            <a:r>
              <a:rPr lang="en-US" dirty="0"/>
              <a:t>Deadline: January 31, 2022</a:t>
            </a:r>
            <a:br>
              <a:rPr lang="en-US" dirty="0"/>
            </a:br>
            <a:endParaRPr lang="en-US" dirty="0"/>
          </a:p>
          <a:p>
            <a:pPr marL="127000" indent="0">
              <a:buNone/>
            </a:pPr>
            <a:r>
              <a:rPr lang="en-US" dirty="0"/>
              <a:t>Overview + Submission Requirements</a:t>
            </a:r>
          </a:p>
          <a:p>
            <a:pPr marL="127000" indent="0">
              <a:buNone/>
            </a:pPr>
            <a:r>
              <a:rPr lang="en-US" dirty="0">
                <a:hlinkClick r:id="rId3"/>
              </a:rPr>
              <a:t>https://asccc-oeri.org/asccc-oeri-request-for-proposals-iv-overview/</a:t>
            </a:r>
            <a:r>
              <a:rPr lang="en-US" dirty="0"/>
              <a:t> </a:t>
            </a:r>
          </a:p>
          <a:p>
            <a:pPr marL="127000" indent="0">
              <a:buNone/>
            </a:pPr>
            <a:r>
              <a:rPr lang="en-US" dirty="0"/>
              <a:t>Collaborator Recruitment Request (by Dec 10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127000" indent="0">
              <a:buNone/>
            </a:pPr>
            <a:r>
              <a:rPr lang="en-US" dirty="0">
                <a:hlinkClick r:id="rId4"/>
              </a:rPr>
              <a:t>https://docs.google.com/forms/d/e/1FAIpQLScpBETIb4b74Qbn3vt6yroEJm-_T2-C--9rx1Tgz2f8gniKhA/viewform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0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A6E5F-9BDD-458A-AC03-0CAA78044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76CF40-812E-4DDB-8C8B-DADB090B5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18A8-6C37-49CA-A07D-A5349BEB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 Please introduce yourself in the chat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E3BE1-4304-4CF0-AEB8-890A9D4E7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OER? </a:t>
            </a:r>
          </a:p>
          <a:p>
            <a:r>
              <a:rPr lang="en-US" dirty="0"/>
              <a:t>Why ZTC Degrees?</a:t>
            </a:r>
          </a:p>
          <a:p>
            <a:r>
              <a:rPr lang="en-US" dirty="0"/>
              <a:t>Chemistry Barriers to OER</a:t>
            </a:r>
          </a:p>
          <a:p>
            <a:endParaRPr lang="en-US" dirty="0"/>
          </a:p>
          <a:p>
            <a:r>
              <a:rPr lang="en-US" dirty="0"/>
              <a:t>Open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BEEC0-B400-48C1-841A-7323FA99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632" y="1633676"/>
            <a:ext cx="1390035" cy="208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88F16-DB2B-4FD0-8BEC-D5F4D14DC674}"/>
              </a:ext>
            </a:extLst>
          </p:cNvPr>
          <p:cNvSpPr txBox="1"/>
          <p:nvPr/>
        </p:nvSpPr>
        <p:spPr>
          <a:xfrm>
            <a:off x="6445045" y="3924712"/>
            <a:ext cx="2255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Patricia Foley, Ph.D.</a:t>
            </a:r>
          </a:p>
          <a:p>
            <a:r>
              <a:rPr lang="en-US" dirty="0"/>
              <a:t>Chemistry Discipline Lead</a:t>
            </a:r>
          </a:p>
          <a:p>
            <a:r>
              <a:rPr lang="en-US" dirty="0"/>
              <a:t>College of the Canyons</a:t>
            </a:r>
          </a:p>
        </p:txBody>
      </p:sp>
    </p:spTree>
    <p:extLst>
      <p:ext uri="{BB962C8B-B14F-4D97-AF65-F5344CB8AC3E}">
        <p14:creationId xmlns:p14="http://schemas.microsoft.com/office/powerpoint/2010/main" val="136112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1088675" y="467050"/>
            <a:ext cx="72024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dirty="0"/>
              <a:t>What are Open Educational Resources?</a:t>
            </a:r>
            <a:endParaRPr dirty="0"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088675" y="1511800"/>
            <a:ext cx="72024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Creative Commons defines OER as teaching, learning, and research materials that are either (a) in the public domain or (b) licensed in a manner that provides everyone with free and perpetual permission to engage in the 5R activities– retaining, remixing, revising, reusing and redistributing the resources.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-- </a:t>
            </a:r>
            <a:r>
              <a:rPr lang="en" sz="2000" u="sng" dirty="0">
                <a:solidFill>
                  <a:schemeClr val="hlink"/>
                </a:solidFill>
                <a:hlinkClick r:id="rId3"/>
              </a:rPr>
              <a:t>Creative Commons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206825" y="4860900"/>
            <a:ext cx="87891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framework, freely available under a </a:t>
            </a:r>
            <a:r>
              <a:rPr lang="en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</a:t>
            </a: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license (CC BY), was designed by Lumen Learning as </a:t>
            </a:r>
            <a:r>
              <a:rPr lang="en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the 5Rs</a:t>
            </a: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48500" y="191750"/>
            <a:ext cx="85206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417E"/>
                </a:solidFill>
                <a:latin typeface="+mj-lt"/>
              </a:rPr>
              <a:t>The 5R Permissions of OER</a:t>
            </a:r>
            <a:endParaRPr sz="3600" b="1">
              <a:solidFill>
                <a:srgbClr val="00417E"/>
              </a:solidFill>
              <a:latin typeface="+mj-lt"/>
            </a:endParaRPr>
          </a:p>
        </p:txBody>
      </p:sp>
      <p:grpSp>
        <p:nvGrpSpPr>
          <p:cNvPr id="159" name="Google Shape;159;p28"/>
          <p:cNvGrpSpPr/>
          <p:nvPr/>
        </p:nvGrpSpPr>
        <p:grpSpPr>
          <a:xfrm>
            <a:off x="623425" y="3248014"/>
            <a:ext cx="7671872" cy="670511"/>
            <a:chOff x="1431328" y="2473842"/>
            <a:chExt cx="6566697" cy="670511"/>
          </a:xfrm>
        </p:grpSpPr>
        <p:sp>
          <p:nvSpPr>
            <p:cNvPr id="160" name="Google Shape;16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" name="Google Shape;161;p28"/>
            <p:cNvSpPr txBox="1"/>
            <p:nvPr/>
          </p:nvSpPr>
          <p:spPr>
            <a:xfrm>
              <a:off x="3911430" y="2480603"/>
              <a:ext cx="2888901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Combine two or more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 rot="-5400000">
              <a:off x="2218078" y="1687103"/>
              <a:ext cx="670500" cy="224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606369" y="2611552"/>
              <a:ext cx="3264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Remix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645100" y="1130364"/>
            <a:ext cx="7671872" cy="670511"/>
            <a:chOff x="1431328" y="2473842"/>
            <a:chExt cx="6566697" cy="670511"/>
          </a:xfrm>
        </p:grpSpPr>
        <p:sp>
          <p:nvSpPr>
            <p:cNvPr id="165" name="Google Shape;165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166" name="Google Shape;166;p28"/>
            <p:cNvSpPr txBox="1"/>
            <p:nvPr/>
          </p:nvSpPr>
          <p:spPr>
            <a:xfrm>
              <a:off x="3898422" y="2480603"/>
              <a:ext cx="3382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Make and own copies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 rot="-5400000">
              <a:off x="2240428" y="1664753"/>
              <a:ext cx="670500" cy="2288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595691" y="2611552"/>
              <a:ext cx="327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Retain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" name="Google Shape;169;p28"/>
          <p:cNvGrpSpPr/>
          <p:nvPr/>
        </p:nvGrpSpPr>
        <p:grpSpPr>
          <a:xfrm>
            <a:off x="645100" y="1829188"/>
            <a:ext cx="8239820" cy="695261"/>
            <a:chOff x="1431328" y="2473842"/>
            <a:chExt cx="7052825" cy="695261"/>
          </a:xfrm>
        </p:grpSpPr>
        <p:sp>
          <p:nvSpPr>
            <p:cNvPr id="170" name="Google Shape;17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" name="Google Shape;171;p28"/>
            <p:cNvSpPr txBox="1"/>
            <p:nvPr/>
          </p:nvSpPr>
          <p:spPr>
            <a:xfrm>
              <a:off x="3924753" y="2512103"/>
              <a:ext cx="4559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Use in a wide range of ways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 rot="16200000">
              <a:off x="2228578" y="1676603"/>
              <a:ext cx="670500" cy="2265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+mj-lt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627190" y="2611553"/>
              <a:ext cx="3243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Reuse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174;p28"/>
          <p:cNvGrpSpPr/>
          <p:nvPr/>
        </p:nvGrpSpPr>
        <p:grpSpPr>
          <a:xfrm>
            <a:off x="645125" y="2536964"/>
            <a:ext cx="8064370" cy="677773"/>
            <a:chOff x="1431328" y="2473842"/>
            <a:chExt cx="6902654" cy="677773"/>
          </a:xfrm>
        </p:grpSpPr>
        <p:sp>
          <p:nvSpPr>
            <p:cNvPr id="175" name="Google Shape;175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3950382" y="2494615"/>
              <a:ext cx="4383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Adapt, modify, and improve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 rot="-5400000">
              <a:off x="2212828" y="1692353"/>
              <a:ext cx="670500" cy="2233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579921" y="2611552"/>
              <a:ext cx="32913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Revise</a:t>
              </a:r>
              <a:endParaRPr sz="2400" b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28"/>
          <p:cNvGrpSpPr/>
          <p:nvPr/>
        </p:nvGrpSpPr>
        <p:grpSpPr>
          <a:xfrm>
            <a:off x="623425" y="3943013"/>
            <a:ext cx="7671872" cy="670511"/>
            <a:chOff x="1431328" y="2473842"/>
            <a:chExt cx="6566697" cy="670511"/>
          </a:xfrm>
        </p:grpSpPr>
        <p:sp>
          <p:nvSpPr>
            <p:cNvPr id="180" name="Google Shape;18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3891445" y="2480603"/>
              <a:ext cx="243416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Share with others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 rot="-5400000">
              <a:off x="2214178" y="1691003"/>
              <a:ext cx="670500" cy="2236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590620" y="2611553"/>
              <a:ext cx="3280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rPr>
                <a:t>Redistribute</a:t>
              </a:r>
              <a:endParaRPr sz="2400" b="1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339E-FA16-4B72-9CBB-84D052B9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ZTC Degrees – the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4ED84-2212-4228-8EB0-9C0FC64D4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spend $1240/year on textbooks and supplies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en-US" dirty="0"/>
              <a:t>66% of students avoid buying course materials due to steep prices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Pilot program: $5 Million for planning and implementing ZTC pathways in California Community Colleges: 37 programs created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r>
              <a:rPr lang="en-US" dirty="0"/>
              <a:t>State allocated $115 Million investment in developing ZTC pathways</a:t>
            </a:r>
            <a:r>
              <a:rPr lang="en-US" baseline="30000" dirty="0"/>
              <a:t>4</a:t>
            </a: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52114-78B3-4900-9E7B-ADB9095E1B0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3444017"/>
            <a:ext cx="3999900" cy="1124857"/>
          </a:xfrm>
        </p:spPr>
        <p:txBody>
          <a:bodyPr/>
          <a:lstStyle/>
          <a:p>
            <a:pPr marL="368300" indent="-228600">
              <a:buSzPct val="100000"/>
              <a:buAutoNum type="arabicPeriod"/>
            </a:pPr>
            <a:r>
              <a:rPr lang="en-US" sz="1000" dirty="0"/>
              <a:t>College Board, Trends in College Pricing and Student Aid 2021, Figure CP-1</a:t>
            </a:r>
          </a:p>
          <a:p>
            <a:pPr marL="368300" indent="-228600">
              <a:buSzPct val="100000"/>
              <a:buAutoNum type="arabicPeriod"/>
            </a:pPr>
            <a:r>
              <a:rPr lang="en-US" sz="1000" dirty="0"/>
              <a:t>Hanson, Melanie. “Average Cost of College Textbooks” EducationData.org, August 12, 2021</a:t>
            </a:r>
          </a:p>
          <a:p>
            <a:pPr marL="368300" indent="-228600">
              <a:buSzPct val="100000"/>
              <a:buAutoNum type="arabicPeriod"/>
            </a:pPr>
            <a:r>
              <a:rPr lang="en-US" sz="1000" dirty="0"/>
              <a:t>CCC Chancellor’s Office. “ZTC Degree Grant Program 2020 Legislative Report”</a:t>
            </a:r>
          </a:p>
          <a:p>
            <a:pPr marL="368300" indent="-228600">
              <a:buSzPct val="100000"/>
              <a:buAutoNum type="arabicPeriod"/>
            </a:pPr>
            <a:r>
              <a:rPr lang="en-US" sz="1000" dirty="0"/>
              <a:t>AB 132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2ADE2-6D9F-4CB5-A776-A74561ABA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57" y="445025"/>
            <a:ext cx="3509093" cy="26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339E-FA16-4B72-9CBB-84D052B9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ZTC Degrees and Chemistry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52114-78B3-4900-9E7B-ADB9095E1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2786" y="3560618"/>
            <a:ext cx="4509300" cy="980314"/>
          </a:xfrm>
        </p:spPr>
        <p:txBody>
          <a:bodyPr/>
          <a:lstStyle/>
          <a:p>
            <a:pPr marL="127000" indent="0">
              <a:buNone/>
            </a:pPr>
            <a:r>
              <a:rPr lang="en-US" dirty="0"/>
              <a:t>What do students spend money on?</a:t>
            </a:r>
          </a:p>
          <a:p>
            <a:r>
              <a:rPr lang="en-US" dirty="0"/>
              <a:t>Textbooks</a:t>
            </a:r>
          </a:p>
          <a:p>
            <a:r>
              <a:rPr lang="en-US" dirty="0"/>
              <a:t>Online homework systems</a:t>
            </a:r>
          </a:p>
          <a:p>
            <a:r>
              <a:rPr lang="en-US" dirty="0"/>
              <a:t>Lab manuals</a:t>
            </a:r>
          </a:p>
          <a:p>
            <a:r>
              <a:rPr lang="en-US" dirty="0"/>
              <a:t>Lab goggles, gloves, notebooks, scantrons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E69E5B-B584-49B5-9BB2-6DBC307A28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7D47B-AA77-4F86-8BDF-2C538251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96" y="0"/>
            <a:ext cx="3227087" cy="29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339E-FA16-4B72-9CBB-84D052B9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ZTC Degrees and OER</a:t>
            </a:r>
            <a:br>
              <a:rPr lang="en-US" dirty="0"/>
            </a:br>
            <a:r>
              <a:rPr lang="en-US" dirty="0"/>
              <a:t>Course-level development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96881B-5DF2-4046-BC83-675CAF4C6A1C}"/>
              </a:ext>
            </a:extLst>
          </p:cNvPr>
          <p:cNvGrpSpPr/>
          <p:nvPr/>
        </p:nvGrpSpPr>
        <p:grpSpPr>
          <a:xfrm>
            <a:off x="358879" y="1773446"/>
            <a:ext cx="7952463" cy="2650000"/>
            <a:chOff x="338097" y="2203495"/>
            <a:chExt cx="7952463" cy="2650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40E235-4C4F-4082-916D-194162E59919}"/>
                </a:ext>
              </a:extLst>
            </p:cNvPr>
            <p:cNvGrpSpPr/>
            <p:nvPr/>
          </p:nvGrpSpPr>
          <p:grpSpPr>
            <a:xfrm>
              <a:off x="611886" y="3360420"/>
              <a:ext cx="6426708" cy="484632"/>
              <a:chOff x="525780" y="3360420"/>
              <a:chExt cx="6426708" cy="484632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4BC6A1E7-D70F-4794-A371-1648AC956090}"/>
                  </a:ext>
                </a:extLst>
              </p:cNvPr>
              <p:cNvSpPr/>
              <p:nvPr/>
            </p:nvSpPr>
            <p:spPr>
              <a:xfrm>
                <a:off x="525780" y="3360420"/>
                <a:ext cx="978408" cy="48463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FC5B2A01-35B3-4D16-BCD2-23668785CE36}"/>
                  </a:ext>
                </a:extLst>
              </p:cNvPr>
              <p:cNvSpPr/>
              <p:nvPr/>
            </p:nvSpPr>
            <p:spPr>
              <a:xfrm>
                <a:off x="1615440" y="3360420"/>
                <a:ext cx="978408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Arrow: Chevron 5">
                <a:extLst>
                  <a:ext uri="{FF2B5EF4-FFF2-40B4-BE49-F238E27FC236}">
                    <a16:creationId xmlns:a16="http://schemas.microsoft.com/office/drawing/2014/main" id="{66A9C4CC-7EFD-46C8-9386-1D65D4738534}"/>
                  </a:ext>
                </a:extLst>
              </p:cNvPr>
              <p:cNvSpPr/>
              <p:nvPr/>
            </p:nvSpPr>
            <p:spPr>
              <a:xfrm>
                <a:off x="2705100" y="3360420"/>
                <a:ext cx="978408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4835DA4D-DD9B-43CC-941D-1E710E020821}"/>
                  </a:ext>
                </a:extLst>
              </p:cNvPr>
              <p:cNvSpPr/>
              <p:nvPr/>
            </p:nvSpPr>
            <p:spPr>
              <a:xfrm>
                <a:off x="3794760" y="3360420"/>
                <a:ext cx="978408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D031D23B-66DC-4D58-8D00-2ABF639E023E}"/>
                  </a:ext>
                </a:extLst>
              </p:cNvPr>
              <p:cNvSpPr/>
              <p:nvPr/>
            </p:nvSpPr>
            <p:spPr>
              <a:xfrm>
                <a:off x="4884420" y="3360420"/>
                <a:ext cx="978408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099ACE2-A8A8-44BF-ACFE-1B37A9E530E2}"/>
                  </a:ext>
                </a:extLst>
              </p:cNvPr>
              <p:cNvSpPr/>
              <p:nvPr/>
            </p:nvSpPr>
            <p:spPr>
              <a:xfrm>
                <a:off x="5974080" y="3360420"/>
                <a:ext cx="978408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E91F1C-52EE-495E-8E8B-0097B70C3449}"/>
                </a:ext>
              </a:extLst>
            </p:cNvPr>
            <p:cNvSpPr/>
            <p:nvPr/>
          </p:nvSpPr>
          <p:spPr>
            <a:xfrm>
              <a:off x="7376160" y="3145536"/>
              <a:ext cx="914400" cy="9144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ZTC Degrees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31B9FB-0661-424C-BCFB-86BFBBCC2056}"/>
                </a:ext>
              </a:extLst>
            </p:cNvPr>
            <p:cNvCxnSpPr/>
            <p:nvPr/>
          </p:nvCxnSpPr>
          <p:spPr>
            <a:xfrm>
              <a:off x="975360" y="3657600"/>
              <a:ext cx="0" cy="685800"/>
            </a:xfrm>
            <a:prstGeom prst="line">
              <a:avLst/>
            </a:prstGeom>
            <a:ln w="28575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97C509-00D7-45DA-9901-5C1DB0BE12DC}"/>
                </a:ext>
              </a:extLst>
            </p:cNvPr>
            <p:cNvSpPr txBox="1"/>
            <p:nvPr/>
          </p:nvSpPr>
          <p:spPr>
            <a:xfrm>
              <a:off x="338097" y="4337202"/>
              <a:ext cx="1678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OER Development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B6295D-FC43-4594-8B66-922005744525}"/>
                </a:ext>
              </a:extLst>
            </p:cNvPr>
            <p:cNvCxnSpPr/>
            <p:nvPr/>
          </p:nvCxnSpPr>
          <p:spPr>
            <a:xfrm>
              <a:off x="3280410" y="3651402"/>
              <a:ext cx="0" cy="685800"/>
            </a:xfrm>
            <a:prstGeom prst="line">
              <a:avLst/>
            </a:prstGeom>
            <a:ln w="28575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FAAD8B-5D01-4D60-AA72-3243ED958AC8}"/>
                </a:ext>
              </a:extLst>
            </p:cNvPr>
            <p:cNvCxnSpPr/>
            <p:nvPr/>
          </p:nvCxnSpPr>
          <p:spPr>
            <a:xfrm>
              <a:off x="2190750" y="2965602"/>
              <a:ext cx="0" cy="685800"/>
            </a:xfrm>
            <a:prstGeom prst="line">
              <a:avLst/>
            </a:prstGeom>
            <a:ln w="28575">
              <a:headEnd type="none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F0E11C-BE69-4C07-B849-B6EE5E857E45}"/>
                </a:ext>
              </a:extLst>
            </p:cNvPr>
            <p:cNvSpPr txBox="1"/>
            <p:nvPr/>
          </p:nvSpPr>
          <p:spPr>
            <a:xfrm>
              <a:off x="1536530" y="2655414"/>
              <a:ext cx="1410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OER Discovery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0F60A3-C39B-4EE4-9B4D-3122F1DC8D33}"/>
                </a:ext>
              </a:extLst>
            </p:cNvPr>
            <p:cNvSpPr txBox="1"/>
            <p:nvPr/>
          </p:nvSpPr>
          <p:spPr>
            <a:xfrm>
              <a:off x="2610840" y="4337202"/>
              <a:ext cx="1330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OER Adoption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3DDAE1-FEE0-4FC5-9725-8180ABC06B81}"/>
                </a:ext>
              </a:extLst>
            </p:cNvPr>
            <p:cNvSpPr txBox="1"/>
            <p:nvPr/>
          </p:nvSpPr>
          <p:spPr>
            <a:xfrm>
              <a:off x="3573289" y="2203495"/>
              <a:ext cx="163859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OER Compilation;</a:t>
              </a:r>
            </a:p>
            <a:p>
              <a:pPr algn="ctr"/>
              <a:r>
                <a:rPr lang="en-US" dirty="0"/>
                <a:t>Development of </a:t>
              </a:r>
            </a:p>
            <a:p>
              <a:pPr algn="ctr"/>
              <a:r>
                <a:rPr lang="en-US" dirty="0"/>
                <a:t>Ancillary Materials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9964C5-83A0-46E8-A14B-F82767FFD69A}"/>
                </a:ext>
              </a:extLst>
            </p:cNvPr>
            <p:cNvCxnSpPr/>
            <p:nvPr/>
          </p:nvCxnSpPr>
          <p:spPr>
            <a:xfrm>
              <a:off x="5488513" y="3651402"/>
              <a:ext cx="0" cy="685800"/>
            </a:xfrm>
            <a:prstGeom prst="line">
              <a:avLst/>
            </a:prstGeom>
            <a:ln w="28575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9533F7-9D43-4C2C-85BD-1495341657AD}"/>
                </a:ext>
              </a:extLst>
            </p:cNvPr>
            <p:cNvSpPr txBox="1"/>
            <p:nvPr/>
          </p:nvSpPr>
          <p:spPr>
            <a:xfrm>
              <a:off x="4727656" y="4330275"/>
              <a:ext cx="1628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Widespread OER </a:t>
              </a:r>
            </a:p>
            <a:p>
              <a:pPr algn="ctr"/>
              <a:r>
                <a:rPr lang="en-US" dirty="0"/>
                <a:t>Adoption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4621FF-E118-46D6-8B75-F7BA178AEDCE}"/>
                </a:ext>
              </a:extLst>
            </p:cNvPr>
            <p:cNvSpPr txBox="1"/>
            <p:nvPr/>
          </p:nvSpPr>
          <p:spPr>
            <a:xfrm>
              <a:off x="5762620" y="2203495"/>
              <a:ext cx="15009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OER usage is standard</a:t>
              </a:r>
            </a:p>
            <a:p>
              <a:pPr algn="ctr"/>
              <a:r>
                <a:rPr lang="en-US" dirty="0"/>
                <a:t>practice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1F8A51-58AD-4B17-851D-407D1B17C142}"/>
                </a:ext>
              </a:extLst>
            </p:cNvPr>
            <p:cNvCxnSpPr/>
            <p:nvPr/>
          </p:nvCxnSpPr>
          <p:spPr>
            <a:xfrm>
              <a:off x="4392584" y="2916936"/>
              <a:ext cx="0" cy="685800"/>
            </a:xfrm>
            <a:prstGeom prst="line">
              <a:avLst/>
            </a:prstGeom>
            <a:ln w="28575">
              <a:headEnd type="none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5328E4-2789-45C1-B85B-F71C1F6A73E2}"/>
                </a:ext>
              </a:extLst>
            </p:cNvPr>
            <p:cNvCxnSpPr/>
            <p:nvPr/>
          </p:nvCxnSpPr>
          <p:spPr>
            <a:xfrm>
              <a:off x="6537267" y="2928056"/>
              <a:ext cx="0" cy="685800"/>
            </a:xfrm>
            <a:prstGeom prst="line">
              <a:avLst/>
            </a:prstGeom>
            <a:ln w="28575">
              <a:headEnd type="none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375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FE0B69-351B-4580-A16D-D20977F48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43801"/>
              </p:ext>
            </p:extLst>
          </p:nvPr>
        </p:nvGraphicFramePr>
        <p:xfrm>
          <a:off x="3782786" y="694142"/>
          <a:ext cx="5361214" cy="410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786">
                  <a:extLst>
                    <a:ext uri="{9D8B030D-6E8A-4147-A177-3AD203B41FA5}">
                      <a16:colId xmlns:a16="http://schemas.microsoft.com/office/drawing/2014/main" val="2236905218"/>
                    </a:ext>
                  </a:extLst>
                </a:gridCol>
                <a:gridCol w="2721428">
                  <a:extLst>
                    <a:ext uri="{9D8B030D-6E8A-4147-A177-3AD203B41FA5}">
                      <a16:colId xmlns:a16="http://schemas.microsoft.com/office/drawing/2014/main" val="2341421091"/>
                    </a:ext>
                  </a:extLst>
                </a:gridCol>
              </a:tblGrid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Transfer Model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Chemistry C-ID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52607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Ag Animal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080395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Ag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101 or CHEM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3732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Ag Plant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101 or CHEM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825664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120S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92594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120S, CHEM 160S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276142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21559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Elementary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19950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Environmental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66239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Geology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120S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15794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Kinesiology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0905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US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56426"/>
                  </a:ext>
                </a:extLst>
              </a:tr>
            </a:tbl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C6A26D8C-8D20-4A7B-B3A1-F2370319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that require chemistry courses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8C95A3-3B69-4398-907D-7674FB5ABC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+ Pre-nursing</a:t>
            </a:r>
          </a:p>
          <a:p>
            <a:r>
              <a:rPr lang="en-US" dirty="0"/>
              <a:t>+ Pre-med</a:t>
            </a:r>
          </a:p>
          <a:p>
            <a:r>
              <a:rPr lang="en-US" dirty="0"/>
              <a:t>+ Engineering</a:t>
            </a:r>
          </a:p>
        </p:txBody>
      </p:sp>
    </p:spTree>
    <p:extLst>
      <p:ext uri="{BB962C8B-B14F-4D97-AF65-F5344CB8AC3E}">
        <p14:creationId xmlns:p14="http://schemas.microsoft.com/office/powerpoint/2010/main" val="110357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4422-C0D9-48F4-949A-745B57B5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B4FD7-56F3-44E9-B519-CEC0CF348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0" indent="-342900">
              <a:buFont typeface="+mj-lt"/>
              <a:buAutoNum type="arabicPeriod"/>
            </a:pPr>
            <a:r>
              <a:rPr lang="en-US" dirty="0"/>
              <a:t>Gaps in our Discipline</a:t>
            </a:r>
          </a:p>
          <a:p>
            <a:pPr marL="927100" lvl="1" indent="-342900">
              <a:buFont typeface="+mj-lt"/>
              <a:buAutoNum type="alphaLcPeriod"/>
            </a:pPr>
            <a:r>
              <a:rPr lang="en-US" dirty="0"/>
              <a:t>Text for Organic Chemistry (C-ID CHEM 160S)</a:t>
            </a:r>
          </a:p>
          <a:p>
            <a:pPr marL="927100" lvl="1" indent="-342900">
              <a:buFont typeface="+mj-lt"/>
              <a:buAutoNum type="alphaLcPeriod"/>
            </a:pPr>
            <a:r>
              <a:rPr lang="en-US" dirty="0"/>
              <a:t>Text for Survey of Chemistry and Physics (C-ID CHEM 140) </a:t>
            </a:r>
          </a:p>
          <a:p>
            <a:pPr marL="927100" lvl="1" indent="-342900">
              <a:buFont typeface="+mj-lt"/>
              <a:buAutoNum type="alphaLcPeriod"/>
            </a:pPr>
            <a:r>
              <a:rPr lang="en-US" dirty="0"/>
              <a:t>Text for Introduction to Chemistry (C-ID CHEM 101) </a:t>
            </a:r>
          </a:p>
          <a:p>
            <a:pPr marL="927100" lvl="1" indent="-342900">
              <a:buFont typeface="+mj-lt"/>
              <a:buAutoNum type="alphaLcPeriod"/>
            </a:pPr>
            <a:endParaRPr lang="en-US" dirty="0"/>
          </a:p>
          <a:p>
            <a:pPr marL="469900" indent="-342900">
              <a:buFont typeface="+mj-lt"/>
              <a:buAutoNum type="arabicPeriod"/>
            </a:pPr>
            <a:r>
              <a:rPr lang="en-US" dirty="0"/>
              <a:t>Barriers to Adoption</a:t>
            </a:r>
          </a:p>
          <a:p>
            <a:pPr marL="927100" lvl="1" indent="-342900">
              <a:buFont typeface="+mj-lt"/>
              <a:buAutoNum type="alphaLcPeriod"/>
            </a:pPr>
            <a:r>
              <a:rPr lang="en-US" dirty="0"/>
              <a:t>Online homework supplements not available</a:t>
            </a:r>
          </a:p>
          <a:p>
            <a:pPr marL="927100" lvl="1" indent="-342900">
              <a:buFont typeface="+mj-lt"/>
              <a:buAutoNum type="alphaLcPeriod"/>
            </a:pPr>
            <a:r>
              <a:rPr lang="en-US" dirty="0"/>
              <a:t>Images unavailable or difficult to find</a:t>
            </a:r>
          </a:p>
          <a:p>
            <a:pPr marL="927100" lvl="1" indent="-342900">
              <a:buFont typeface="+mj-lt"/>
              <a:buAutoNum type="alphaLcPeriod"/>
            </a:pPr>
            <a:r>
              <a:rPr lang="en-US"/>
              <a:t>No </a:t>
            </a:r>
            <a:r>
              <a:rPr lang="en-US" dirty="0"/>
              <a:t>c</a:t>
            </a:r>
            <a:r>
              <a:rPr lang="en-US"/>
              <a:t>hemistry-specific </a:t>
            </a:r>
            <a:r>
              <a:rPr lang="en-US" dirty="0"/>
              <a:t>community for OER </a:t>
            </a:r>
          </a:p>
          <a:p>
            <a:pPr marL="927100" lvl="1" indent="-3429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7838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646</Words>
  <Application>Microsoft Office PowerPoint</Application>
  <PresentationFormat>On-screen Show (16:9)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Simple Light</vt:lpstr>
      <vt:lpstr>Gallery</vt:lpstr>
      <vt:lpstr> Creating ZTC Degrees in Chemistry</vt:lpstr>
      <vt:lpstr>Welcome! Please introduce yourself in the chat</vt:lpstr>
      <vt:lpstr>What are Open Educational Resources?</vt:lpstr>
      <vt:lpstr>The 5R Permissions of OER</vt:lpstr>
      <vt:lpstr>ZTC Degrees – the Motivation</vt:lpstr>
      <vt:lpstr>ZTC Degrees and Chemistry</vt:lpstr>
      <vt:lpstr>ZTC Degrees and OER Course-level development</vt:lpstr>
      <vt:lpstr>Other areas that require chemistry courses</vt:lpstr>
      <vt:lpstr>What can we do?</vt:lpstr>
      <vt:lpstr>A community of OER advocates in Chemistry</vt:lpstr>
      <vt:lpstr>ASCCC OERi RFP IV  </vt:lpstr>
      <vt:lpstr>ASCCC OERi RFP IV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ASCCC Discipline Webinar Chemistry</dc:title>
  <dc:creator>Student-BS</dc:creator>
  <cp:lastModifiedBy>Foley, Patricia</cp:lastModifiedBy>
  <cp:revision>57</cp:revision>
  <cp:lastPrinted>2021-12-06T23:33:49Z</cp:lastPrinted>
  <dcterms:modified xsi:type="dcterms:W3CDTF">2021-12-07T19:09:43Z</dcterms:modified>
</cp:coreProperties>
</file>