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yHOeT343OMA0eSjglWQm7sQNs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525BDA-60E3-4997-AEAA-6AC6362D112A}">
  <a:tblStyle styleId="{AC525BDA-60E3-4997-AEAA-6AC6362D112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quickmeme.com/p/3w0f8a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662851b6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662851b6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Google </a:t>
            </a:r>
            <a:r>
              <a:rPr lang="en"/>
              <a:t>folder</a:t>
            </a:r>
            <a:r>
              <a:rPr lang="en"/>
              <a:t> taken from the Interpersonal COmmunication Facilitated Project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662851b6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0662851b6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662851b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0662851b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SHAGUN - end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6b6c4132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106b6c4132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Suzanne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2 Workflows for textbook - depends on group skills, and level of collaboration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Fully in Libre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Start in Google → then move to Libre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Only some need to work in Libre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Ancillaries - different.  More like #2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69bfdea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1069bfdea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69bfdea1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1069bfdea1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662851b6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0662851b6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69bfdea1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69bfdea1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62851b6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0662851b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are all different - collaboration adds insight.  Even better if collaboration is across the state (N/S, rural/urban, large/small, etc.)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IDEA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Additional benefit - building community.  Projects built a network in addition to a resource.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will help with continued updating of the resource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Quickmeme: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http://www.quickmeme.com/p/3w0f8a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projects that struggled didn’t have a clear plan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will help find reviewers at the end, but you should be doing internal reviews with the team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It’s OK to have someone do the cleanup - but that should be identified at the beginning (not fall on the leads).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Everyone should work on accessibility &amp; attribution throughout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Accessibility much more difficult after the fact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Attributions may lead to incompatible licenses at the end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 only organizes - they shouldn’t do all the work!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Make sure the workload is fair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Mona is doing most of the work 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Should also review others so she isn’t working in a vacuum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Carol is only doing a few review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OK but DON’T have only 1 person writing with everyone else only reviewing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Projects that did best had deep collaboration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Superficial collaboration makes it easy for people to walk away (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needs to be granular so it’s easy to track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Track it somewhere (google sheet)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SUZANNE - end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SHAGUN - start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ALWAYS about organization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Challenge was projects that didn’t have a clear plan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/>
          <p:nvPr/>
        </p:nvSpPr>
        <p:spPr>
          <a:xfrm>
            <a:off x="0" y="1145356"/>
            <a:ext cx="9144000" cy="27435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4"/>
          <p:cNvSpPr txBox="1"/>
          <p:nvPr>
            <p:ph type="ctrTitle"/>
          </p:nvPr>
        </p:nvSpPr>
        <p:spPr>
          <a:xfrm>
            <a:off x="1813336" y="2425047"/>
            <a:ext cx="64779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813335" y="389274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b="0" sz="135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4" name="Google Shape;14;p14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438922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hoto">
  <p:cSld name="Title Slide with phot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/>
          <p:nvPr/>
        </p:nvSpPr>
        <p:spPr>
          <a:xfrm>
            <a:off x="0" y="1141270"/>
            <a:ext cx="9144000" cy="2746200"/>
          </a:xfrm>
          <a:prstGeom prst="rect">
            <a:avLst/>
          </a:prstGeom>
          <a:solidFill>
            <a:schemeClr val="dk1">
              <a:alpha val="6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23"/>
          <p:cNvSpPr txBox="1"/>
          <p:nvPr>
            <p:ph type="ctrTitle"/>
          </p:nvPr>
        </p:nvSpPr>
        <p:spPr>
          <a:xfrm>
            <a:off x="1813336" y="2598420"/>
            <a:ext cx="64779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subTitle"/>
          </p:nvPr>
        </p:nvSpPr>
        <p:spPr>
          <a:xfrm>
            <a:off x="1813335" y="389274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b="0" sz="135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69" name="Google Shape;69;p23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" name="Google Shape;7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438922"/>
            <a:ext cx="3270138" cy="101268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3"/>
          <p:cNvSpPr/>
          <p:nvPr>
            <p:ph idx="2" type="pic"/>
          </p:nvPr>
        </p:nvSpPr>
        <p:spPr>
          <a:xfrm>
            <a:off x="0" y="1141810"/>
            <a:ext cx="9144000" cy="274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2 columns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4" name="Google Shape;74;p24"/>
          <p:cNvCxnSpPr/>
          <p:nvPr/>
        </p:nvCxnSpPr>
        <p:spPr>
          <a:xfrm flipH="1" rot="10800000">
            <a:off x="892142" y="1385409"/>
            <a:ext cx="7563600" cy="93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24"/>
          <p:cNvSpPr txBox="1"/>
          <p:nvPr>
            <p:ph type="title"/>
          </p:nvPr>
        </p:nvSpPr>
        <p:spPr>
          <a:xfrm>
            <a:off x="1086913" y="603667"/>
            <a:ext cx="72042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1085498" y="1508158"/>
            <a:ext cx="3483900" cy="30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2" type="body"/>
          </p:nvPr>
        </p:nvSpPr>
        <p:spPr>
          <a:xfrm>
            <a:off x="4810328" y="1513009"/>
            <a:ext cx="34839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mpariso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/>
        </p:nvSpPr>
        <p:spPr>
          <a:xfrm>
            <a:off x="897905" y="0"/>
            <a:ext cx="7557900" cy="13833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2" name="Google Shape;82;p25"/>
          <p:cNvCxnSpPr/>
          <p:nvPr/>
        </p:nvCxnSpPr>
        <p:spPr>
          <a:xfrm flipH="1" rot="10800000">
            <a:off x="892142" y="1385409"/>
            <a:ext cx="7563600" cy="93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25"/>
          <p:cNvSpPr txBox="1"/>
          <p:nvPr>
            <p:ph type="title"/>
          </p:nvPr>
        </p:nvSpPr>
        <p:spPr>
          <a:xfrm>
            <a:off x="1085394" y="603125"/>
            <a:ext cx="72057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5"/>
          <p:cNvSpPr txBox="1"/>
          <p:nvPr>
            <p:ph idx="2" type="body"/>
          </p:nvPr>
        </p:nvSpPr>
        <p:spPr>
          <a:xfrm>
            <a:off x="1085393" y="2118202"/>
            <a:ext cx="34839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3" type="body"/>
          </p:nvPr>
        </p:nvSpPr>
        <p:spPr>
          <a:xfrm>
            <a:off x="4809272" y="1517255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5"/>
          <p:cNvSpPr txBox="1"/>
          <p:nvPr>
            <p:ph idx="4" type="body"/>
          </p:nvPr>
        </p:nvSpPr>
        <p:spPr>
          <a:xfrm>
            <a:off x="4809272" y="2116120"/>
            <a:ext cx="34839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picture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-1" y="599230"/>
            <a:ext cx="5231100" cy="17451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 flipH="1" rot="10800000">
            <a:off x="1" y="2337445"/>
            <a:ext cx="5225700" cy="69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6"/>
          <p:cNvSpPr txBox="1"/>
          <p:nvPr>
            <p:ph type="title"/>
          </p:nvPr>
        </p:nvSpPr>
        <p:spPr>
          <a:xfrm>
            <a:off x="1088405" y="847135"/>
            <a:ext cx="4149300" cy="13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/>
          <p:nvPr>
            <p:ph idx="2" type="pic"/>
          </p:nvPr>
        </p:nvSpPr>
        <p:spPr>
          <a:xfrm>
            <a:off x="5449305" y="598183"/>
            <a:ext cx="2841900" cy="393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1087748" y="2359495"/>
            <a:ext cx="4143300" cy="21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">
  <p:cSld name="Title with 2 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7"/>
          <p:cNvCxnSpPr/>
          <p:nvPr/>
        </p:nvCxnSpPr>
        <p:spPr>
          <a:xfrm>
            <a:off x="1085500" y="1385316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1085498" y="1508158"/>
            <a:ext cx="32610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2" type="body"/>
          </p:nvPr>
        </p:nvSpPr>
        <p:spPr>
          <a:xfrm>
            <a:off x="4810328" y="1513006"/>
            <a:ext cx="3483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7"/>
          <p:cNvSpPr txBox="1"/>
          <p:nvPr>
            <p:ph type="title"/>
          </p:nvPr>
        </p:nvSpPr>
        <p:spPr>
          <a:xfrm>
            <a:off x="1088686" y="603390"/>
            <a:ext cx="720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mparison">
  <p:cSld name="Title with Comparis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8"/>
          <p:cNvCxnSpPr/>
          <p:nvPr/>
        </p:nvCxnSpPr>
        <p:spPr>
          <a:xfrm>
            <a:off x="1085395" y="1385316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8" name="Google Shape;108;p28"/>
          <p:cNvSpPr txBox="1"/>
          <p:nvPr>
            <p:ph idx="2" type="body"/>
          </p:nvPr>
        </p:nvSpPr>
        <p:spPr>
          <a:xfrm>
            <a:off x="1085393" y="2118204"/>
            <a:ext cx="34839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3" type="body"/>
          </p:nvPr>
        </p:nvSpPr>
        <p:spPr>
          <a:xfrm>
            <a:off x="4809272" y="1517255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0" name="Google Shape;110;p28"/>
          <p:cNvSpPr txBox="1"/>
          <p:nvPr>
            <p:ph idx="4" type="body"/>
          </p:nvPr>
        </p:nvSpPr>
        <p:spPr>
          <a:xfrm>
            <a:off x="4809272" y="2116120"/>
            <a:ext cx="34839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8"/>
          <p:cNvSpPr txBox="1"/>
          <p:nvPr>
            <p:ph type="title"/>
          </p:nvPr>
        </p:nvSpPr>
        <p:spPr>
          <a:xfrm>
            <a:off x="1088686" y="603390"/>
            <a:ext cx="720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1088686" y="603390"/>
            <a:ext cx="720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1088686" y="1511799"/>
            <a:ext cx="72024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15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/>
          <p:nvPr/>
        </p:nvSpPr>
        <p:spPr>
          <a:xfrm>
            <a:off x="897905" y="0"/>
            <a:ext cx="6840000" cy="28527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4" name="Google Shape;24;p16"/>
          <p:cNvCxnSpPr/>
          <p:nvPr/>
        </p:nvCxnSpPr>
        <p:spPr>
          <a:xfrm>
            <a:off x="892142" y="2862224"/>
            <a:ext cx="684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6"/>
          <p:cNvSpPr txBox="1"/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ill Sans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content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0" y="599230"/>
            <a:ext cx="3648300" cy="17451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1" name="Google Shape;31;p17"/>
          <p:cNvCxnSpPr/>
          <p:nvPr/>
        </p:nvCxnSpPr>
        <p:spPr>
          <a:xfrm flipH="1" rot="10800000">
            <a:off x="2" y="2339545"/>
            <a:ext cx="3644400" cy="48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7"/>
          <p:cNvSpPr txBox="1"/>
          <p:nvPr>
            <p:ph type="title"/>
          </p:nvPr>
        </p:nvSpPr>
        <p:spPr>
          <a:xfrm>
            <a:off x="1083504" y="599230"/>
            <a:ext cx="2456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3782786" y="599232"/>
            <a:ext cx="4509300" cy="3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2" type="body"/>
          </p:nvPr>
        </p:nvSpPr>
        <p:spPr>
          <a:xfrm>
            <a:off x="1083504" y="2404120"/>
            <a:ext cx="24564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black">
  <p:cSld name="section slide blac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ntent">
  <p:cSld name="Section Header with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892142" y="-15882"/>
            <a:ext cx="7605900" cy="14091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2" name="Google Shape;42;p19"/>
          <p:cNvCxnSpPr/>
          <p:nvPr/>
        </p:nvCxnSpPr>
        <p:spPr>
          <a:xfrm>
            <a:off x="892142" y="1394708"/>
            <a:ext cx="76059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19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9" name="Google Shape;49;p20"/>
          <p:cNvCxnSpPr/>
          <p:nvPr/>
        </p:nvCxnSpPr>
        <p:spPr>
          <a:xfrm flipH="1" rot="10800000">
            <a:off x="892142" y="1385409"/>
            <a:ext cx="7563600" cy="93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0"/>
          <p:cNvSpPr txBox="1"/>
          <p:nvPr>
            <p:ph type="title"/>
          </p:nvPr>
        </p:nvSpPr>
        <p:spPr>
          <a:xfrm>
            <a:off x="1088686" y="607783"/>
            <a:ext cx="72024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ntent 1">
  <p:cSld name="Section Header with conten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/>
          <p:nvPr/>
        </p:nvSpPr>
        <p:spPr>
          <a:xfrm>
            <a:off x="892150" y="-15877"/>
            <a:ext cx="7605900" cy="9393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5" name="Google Shape;55;p21"/>
          <p:cNvCxnSpPr/>
          <p:nvPr/>
        </p:nvCxnSpPr>
        <p:spPr>
          <a:xfrm>
            <a:off x="892142" y="928021"/>
            <a:ext cx="76059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21"/>
          <p:cNvSpPr txBox="1"/>
          <p:nvPr>
            <p:ph type="title"/>
          </p:nvPr>
        </p:nvSpPr>
        <p:spPr>
          <a:xfrm>
            <a:off x="1093911" y="17407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1088686" y="1511799"/>
            <a:ext cx="72024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22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088686" y="603392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b="0" i="0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088686" y="1511800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81000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8100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8891A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s://creativecommons.org/licenses/by/4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s://creativecommons.org/licenses/by-nc/4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spreadsheets/d/1uuIUkFvmotPGxbI4zqFbIlNwDw0uHEkuioLi7Kviitg/edit#gid=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zeIPT1ITqgUoAoxOn8oUy9HJ7ENdIJag/edit#heading=h.gjdgxs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sccc-oeri.org/resources-from-rfp-iii-focused-webinar-ii-approaches-to-collaboration/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unsplash.com/photos/pOUA8Xay514" TargetMode="External"/><Relationship Id="rId4" Type="http://schemas.openxmlformats.org/officeDocument/2006/relationships/hyperlink" Target="https://unsplash.com/@charlesdeluvio" TargetMode="External"/><Relationship Id="rId5" Type="http://schemas.openxmlformats.org/officeDocument/2006/relationships/hyperlink" Target="https://unsplash.com/" TargetMode="External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s://creativecommons.org/share-your-work/public-domain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hyperlink" Target="https://unsplash.com/photos/Tv9d3UbFkqo" TargetMode="External"/><Relationship Id="rId5" Type="http://schemas.openxmlformats.org/officeDocument/2006/relationships/hyperlink" Target="https://unsplash.com/@bamin" TargetMode="External"/><Relationship Id="rId6" Type="http://schemas.openxmlformats.org/officeDocument/2006/relationships/hyperlink" Target="https://unsplash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374625" y="1511800"/>
            <a:ext cx="8241900" cy="3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On behalf of the ASCCC OERI, we are please to have you here with us for “RFP IV Focused Webinar II – Meaningful Collaboration”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you are not already muted, please mute yourself upon arrival. As this is set up as a meeting, we will be able to have an actual discussion – but we need all those who are not speaking to be muted.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Please note that you are encouraged to use the Zoom “chat” feature for questions and comments.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This event will be recorded. </a:t>
            </a:r>
            <a:r>
              <a:rPr lang="en" sz="1800"/>
              <a:t>Archives of all ASCCC OERI events are available at asccc-oeri.org &gt; Webinars and Events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RFP IV resource pages - tinyurl.com/OERI-Events, tinyurl.com/OERI-RFP4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62851b69_0_31"/>
          <p:cNvSpPr txBox="1"/>
          <p:nvPr/>
        </p:nvSpPr>
        <p:spPr>
          <a:xfrm>
            <a:off x="340425" y="3942900"/>
            <a:ext cx="835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Step 3: A shared Google drive </a:t>
            </a:r>
            <a:r>
              <a:rPr lang="en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with folders for planning, resources, timelines, chapter drafts, reviews etc </a:t>
            </a:r>
            <a:r>
              <a:rPr lang="en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is generally a good place to start</a:t>
            </a:r>
            <a:endParaRPr sz="2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7" name="Google Shape;177;g10662851b6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73050" cy="37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0662851b69_0_31"/>
          <p:cNvSpPr txBox="1"/>
          <p:nvPr/>
        </p:nvSpPr>
        <p:spPr>
          <a:xfrm>
            <a:off x="6172200" y="3370575"/>
            <a:ext cx="252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Gill Sans"/>
                <a:ea typeface="Gill Sans"/>
                <a:cs typeface="Gill Sans"/>
                <a:sym typeface="Gill Sans"/>
              </a:rPr>
              <a:t>Project Planning by Shagun Kaur is licensed 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endParaRPr sz="900">
              <a:solidFill>
                <a:srgbClr val="33333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idx="4294967295" type="title"/>
          </p:nvPr>
        </p:nvSpPr>
        <p:spPr>
          <a:xfrm>
            <a:off x="383325" y="4427700"/>
            <a:ext cx="615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800">
                <a:solidFill>
                  <a:schemeClr val="lt1"/>
                </a:solidFill>
              </a:rPr>
              <a:t>Step 4: Plan: H</a:t>
            </a:r>
            <a:r>
              <a:rPr lang="en" sz="2800">
                <a:solidFill>
                  <a:schemeClr val="lt1"/>
                </a:solidFill>
              </a:rPr>
              <a:t>olistically</a:t>
            </a:r>
            <a:r>
              <a:rPr lang="en" sz="2800">
                <a:solidFill>
                  <a:schemeClr val="lt1"/>
                </a:solidFill>
              </a:rPr>
              <a:t> and individually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25" y="152400"/>
            <a:ext cx="8069801" cy="4216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8"/>
          <p:cNvCxnSpPr/>
          <p:nvPr/>
        </p:nvCxnSpPr>
        <p:spPr>
          <a:xfrm>
            <a:off x="5106500" y="3581950"/>
            <a:ext cx="392100" cy="414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8"/>
          <p:cNvCxnSpPr/>
          <p:nvPr/>
        </p:nvCxnSpPr>
        <p:spPr>
          <a:xfrm flipH="1">
            <a:off x="6650100" y="3604150"/>
            <a:ext cx="439800" cy="470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8"/>
          <p:cNvSpPr txBox="1"/>
          <p:nvPr/>
        </p:nvSpPr>
        <p:spPr>
          <a:xfrm>
            <a:off x="6594050" y="4427700"/>
            <a:ext cx="235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Image: RFP3 Project 76 by Anna Mills is licensed </a:t>
            </a:r>
            <a:r>
              <a:rPr lang="en" sz="1000" u="sng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 4.0</a:t>
            </a:r>
            <a:endParaRPr sz="1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62851b69_0_51"/>
          <p:cNvSpPr txBox="1"/>
          <p:nvPr>
            <p:ph idx="4294967295" type="title"/>
          </p:nvPr>
        </p:nvSpPr>
        <p:spPr>
          <a:xfrm>
            <a:off x="57075" y="1084250"/>
            <a:ext cx="1867200" cy="3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/>
              <a:t>Step 5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/>
              <a:t>Detailed Timeline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/>
              <a:t>&amp;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/>
              <a:t>Tracking</a:t>
            </a:r>
            <a:endParaRPr sz="3000"/>
          </a:p>
        </p:txBody>
      </p:sp>
      <p:pic>
        <p:nvPicPr>
          <p:cNvPr id="193" name="Google Shape;193;g10662851b69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800" y="104350"/>
            <a:ext cx="6929050" cy="4934801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662851b69_0_6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Step 6 - Communication plan</a:t>
            </a:r>
            <a:endParaRPr/>
          </a:p>
        </p:txBody>
      </p:sp>
      <p:sp>
        <p:nvSpPr>
          <p:cNvPr id="199" name="Google Shape;199;g10662851b69_0_6"/>
          <p:cNvSpPr txBox="1"/>
          <p:nvPr>
            <p:ph idx="1" type="body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Set up regular, live meetings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At least each month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First meeting in the first few weeks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Meetings with Project Facilitator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Additional communication strategies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Email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Slack, Teams, etc.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6b6c41329_2_0"/>
          <p:cNvSpPr txBox="1"/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100"/>
              <a:t>Ongoing</a:t>
            </a:r>
            <a:endParaRPr sz="3100"/>
          </a:p>
        </p:txBody>
      </p:sp>
      <p:sp>
        <p:nvSpPr>
          <p:cNvPr id="205" name="Google Shape;205;g106b6c41329_2_0"/>
          <p:cNvSpPr txBox="1"/>
          <p:nvPr>
            <p:ph idx="1" type="body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r>
              <a:rPr lang="en" sz="2250"/>
              <a:t>Content and Tools</a:t>
            </a:r>
            <a:endParaRPr sz="22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56358" l="0" r="0" t="0"/>
          <a:stretch/>
        </p:blipFill>
        <p:spPr>
          <a:xfrm>
            <a:off x="137088" y="1591125"/>
            <a:ext cx="8869824" cy="25604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11" name="Google Shape;211;p10"/>
          <p:cNvSpPr txBox="1"/>
          <p:nvPr/>
        </p:nvSpPr>
        <p:spPr>
          <a:xfrm>
            <a:off x="7275325" y="4424550"/>
            <a:ext cx="134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Sample Tracker</a:t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0"/>
          <p:cNvSpPr txBox="1"/>
          <p:nvPr>
            <p:ph type="title"/>
          </p:nvPr>
        </p:nvSpPr>
        <p:spPr>
          <a:xfrm>
            <a:off x="1088686" y="607783"/>
            <a:ext cx="72024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Step 7 - Organize resources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Step 8 - Building the Book</a:t>
            </a:r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728850" y="1578275"/>
            <a:ext cx="34440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Tools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Google Docs / OneDrive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LibreTexts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Develop a </a:t>
            </a:r>
            <a:r>
              <a:rPr lang="en" u="sng">
                <a:solidFill>
                  <a:srgbClr val="33333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style guide </a:t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700" y="1513250"/>
            <a:ext cx="4191725" cy="3434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25" name="Google Shape;225;p12"/>
          <p:cNvSpPr txBox="1"/>
          <p:nvPr>
            <p:ph idx="1" type="body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Identify each person’s scope of work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Develop a detailed timeline for each person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Develop a tracking strategy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Schedule regular meetings with the team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Organize and keep track of all resources used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Work as a team to create a cohesive product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69bfdea1d_0_8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Additional</a:t>
            </a:r>
            <a:r>
              <a:rPr lang="en"/>
              <a:t> Resources</a:t>
            </a:r>
            <a:endParaRPr/>
          </a:p>
        </p:txBody>
      </p:sp>
      <p:sp>
        <p:nvSpPr>
          <p:cNvPr id="231" name="Google Shape;231;g1069bfdea1d_0_8"/>
          <p:cNvSpPr txBox="1"/>
          <p:nvPr>
            <p:ph idx="1" type="body"/>
          </p:nvPr>
        </p:nvSpPr>
        <p:spPr>
          <a:xfrm>
            <a:off x="984300" y="1511800"/>
            <a:ext cx="7563600" cy="3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•"/>
            </a:pPr>
            <a:r>
              <a:rPr lang="en"/>
              <a:t>Archived webinar: </a:t>
            </a:r>
            <a:r>
              <a:rPr lang="en" u="sng">
                <a:highlight>
                  <a:srgbClr val="FFFFFF"/>
                </a:highlight>
                <a:hlinkClick r:id="rId3"/>
              </a:rPr>
              <a:t>RFP III Focused Webinar II – Approaches to Collaboration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•"/>
            </a:pPr>
            <a:r>
              <a:rPr lang="en" u="sng">
                <a:hlinkClick r:id="rId4"/>
              </a:rPr>
              <a:t>ASCCC OERI Website </a:t>
            </a:r>
            <a:r>
              <a:rPr lang="en"/>
              <a:t>(asccc-oeri.org)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•"/>
            </a:pPr>
            <a:r>
              <a:rPr lang="en"/>
              <a:t>Resources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•"/>
            </a:pPr>
            <a:r>
              <a:rPr lang="en"/>
              <a:t>Webinars and Events</a:t>
            </a:r>
            <a:endParaRPr/>
          </a:p>
          <a:p>
            <a:pPr indent="-381000" lvl="0" marL="457200" rtl="0" algn="l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•"/>
            </a:pPr>
            <a:r>
              <a:rPr lang="en" u="sng">
                <a:hlinkClick r:id="rId5"/>
              </a:rPr>
              <a:t>ASCCC OER E-Mail</a:t>
            </a:r>
            <a:r>
              <a:rPr lang="en"/>
              <a:t> (</a:t>
            </a:r>
            <a:r>
              <a:rPr lang="en" u="sng">
                <a:hlinkClick r:id="rId6"/>
              </a:rPr>
              <a:t>oeri@asccc.org)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69bfdea1d_0_14"/>
          <p:cNvSpPr txBox="1"/>
          <p:nvPr>
            <p:ph type="title"/>
          </p:nvPr>
        </p:nvSpPr>
        <p:spPr>
          <a:xfrm>
            <a:off x="1088686" y="607783"/>
            <a:ext cx="72024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Questions and Answers</a:t>
            </a:r>
            <a:endParaRPr/>
          </a:p>
        </p:txBody>
      </p:sp>
      <p:sp>
        <p:nvSpPr>
          <p:cNvPr id="237" name="Google Shape;237;g1069bfdea1d_0_14"/>
          <p:cNvSpPr txBox="1"/>
          <p:nvPr/>
        </p:nvSpPr>
        <p:spPr>
          <a:xfrm>
            <a:off x="2841875" y="4362050"/>
            <a:ext cx="296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Toshi the black pug</a:t>
            </a: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by </a:t>
            </a:r>
            <a:r>
              <a:rPr lang="en" sz="1000" u="sng">
                <a:solidFill>
                  <a:schemeClr val="dk2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Charles Deluvio</a:t>
            </a: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on </a:t>
            </a:r>
            <a:r>
              <a:rPr lang="en" sz="1000" u="sng">
                <a:solidFill>
                  <a:schemeClr val="dk2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8" name="Google Shape;238;g1069bfdea1d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9925" y="1539250"/>
            <a:ext cx="1882775" cy="28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662851b69_0_12"/>
          <p:cNvSpPr txBox="1"/>
          <p:nvPr>
            <p:ph type="title"/>
          </p:nvPr>
        </p:nvSpPr>
        <p:spPr>
          <a:xfrm>
            <a:off x="1048175" y="232874"/>
            <a:ext cx="7202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100"/>
              <a:t>RFP IV Focused Webinar II - Meaningful Collaboration, December 8, 4:00 - 5:00 pm</a:t>
            </a:r>
            <a:endParaRPr sz="3100"/>
          </a:p>
        </p:txBody>
      </p:sp>
      <p:sp>
        <p:nvSpPr>
          <p:cNvPr id="125" name="Google Shape;125;g10662851b69_0_12"/>
          <p:cNvSpPr txBox="1"/>
          <p:nvPr>
            <p:ph idx="1" type="body"/>
          </p:nvPr>
        </p:nvSpPr>
        <p:spPr>
          <a:xfrm>
            <a:off x="732650" y="1726425"/>
            <a:ext cx="50769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</a:rPr>
              <a:t>Why is collaboration a required component of this RFP process? A discussion of the reasons collaboration is required and a discussion of the various approaches that can be employed to address this requirement.</a:t>
            </a:r>
            <a:endParaRPr sz="2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6" name="Google Shape;126;g10662851b69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762" y="1798837"/>
            <a:ext cx="2866824" cy="236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0662851b69_0_12"/>
          <p:cNvSpPr txBox="1"/>
          <p:nvPr/>
        </p:nvSpPr>
        <p:spPr>
          <a:xfrm>
            <a:off x="6244613" y="4229400"/>
            <a:ext cx="218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ill Sans"/>
                <a:ea typeface="Gill Sans"/>
                <a:cs typeface="Gill Sans"/>
                <a:sym typeface="Gill Sans"/>
              </a:rPr>
              <a:t>The image is released under Creative Commons </a:t>
            </a:r>
            <a:r>
              <a:rPr lang="en" sz="11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CC0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69bfdea1d_0_29"/>
          <p:cNvSpPr txBox="1"/>
          <p:nvPr>
            <p:ph type="title"/>
          </p:nvPr>
        </p:nvSpPr>
        <p:spPr>
          <a:xfrm>
            <a:off x="1088686" y="607783"/>
            <a:ext cx="7202400" cy="710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pic>
        <p:nvPicPr>
          <p:cNvPr id="244" name="Google Shape;244;g1069bfdea1d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475" y="1568925"/>
            <a:ext cx="4887476" cy="29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069bfdea1d_0_29"/>
          <p:cNvSpPr txBox="1"/>
          <p:nvPr/>
        </p:nvSpPr>
        <p:spPr>
          <a:xfrm>
            <a:off x="5942775" y="2235025"/>
            <a:ext cx="2612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HAPPY HOLIDAYS! </a:t>
            </a:r>
            <a:endParaRPr sz="35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g1069bfdea1d_0_29"/>
          <p:cNvSpPr txBox="1"/>
          <p:nvPr/>
        </p:nvSpPr>
        <p:spPr>
          <a:xfrm>
            <a:off x="1589613" y="4495225"/>
            <a:ext cx="34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Santa’s Beardie</a:t>
            </a:r>
            <a:r>
              <a:rPr lang="en" sz="1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by </a:t>
            </a:r>
            <a:r>
              <a:rPr lang="en" sz="1000" u="sng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Pierre Bamin</a:t>
            </a:r>
            <a:r>
              <a:rPr lang="en" sz="1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on </a:t>
            </a:r>
            <a:r>
              <a:rPr lang="en" sz="1000" u="sng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662851b69_0_23"/>
          <p:cNvSpPr txBox="1"/>
          <p:nvPr>
            <p:ph type="title"/>
          </p:nvPr>
        </p:nvSpPr>
        <p:spPr>
          <a:xfrm>
            <a:off x="1048175" y="232874"/>
            <a:ext cx="7202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Your Presenters and Chat Managers</a:t>
            </a:r>
            <a:endParaRPr sz="3200"/>
          </a:p>
        </p:txBody>
      </p:sp>
      <p:sp>
        <p:nvSpPr>
          <p:cNvPr id="133" name="Google Shape;133;g10662851b69_0_23"/>
          <p:cNvSpPr txBox="1"/>
          <p:nvPr>
            <p:ph idx="1" type="body"/>
          </p:nvPr>
        </p:nvSpPr>
        <p:spPr>
          <a:xfrm>
            <a:off x="895475" y="1511800"/>
            <a:ext cx="60687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E1F3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/>
              <a:t>Dave Dillon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Regional Lead, ASCCC OERI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Counseling Faculty, Grossmont College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Shagun Kaur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Project Facilitator, ASCCC OERI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Communication Studies Faculty, De Anza College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Suzanne Wakim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Project Facilitator, ASCCC OERI</a:t>
            </a:r>
            <a:endParaRPr sz="18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E1F37"/>
                </a:solidFill>
              </a:rPr>
              <a:t>•</a:t>
            </a:r>
            <a:r>
              <a:rPr lang="en" sz="1800"/>
              <a:t>Biology Faculty, Butte College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type="title"/>
          </p:nvPr>
        </p:nvSpPr>
        <p:spPr>
          <a:xfrm>
            <a:off x="1088686" y="603390"/>
            <a:ext cx="720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/>
              <a:t>Collaboration </a:t>
            </a:r>
            <a:endParaRPr sz="3000"/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662" y="0"/>
            <a:ext cx="50213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088681" y="1511800"/>
            <a:ext cx="3327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ncreases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Adoptions and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Benefits to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Students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1088686" y="603390"/>
            <a:ext cx="720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500"/>
              <a:t>Successful collaborative projects take careful planning</a:t>
            </a:r>
            <a:endParaRPr sz="2500"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0925" y="1538426"/>
            <a:ext cx="5590851" cy="32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Before submitting the RFP</a:t>
            </a:r>
            <a:endParaRPr sz="3100"/>
          </a:p>
        </p:txBody>
      </p:sp>
      <p:sp>
        <p:nvSpPr>
          <p:cNvPr id="152" name="Google Shape;152;p4"/>
          <p:cNvSpPr txBox="1"/>
          <p:nvPr>
            <p:ph idx="1" type="body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r>
              <a:rPr lang="en" sz="2250"/>
              <a:t>Planning &amp; Organization</a:t>
            </a:r>
            <a:endParaRPr sz="22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1083504" y="599230"/>
            <a:ext cx="2456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/>
              <a:t>Step 1 </a:t>
            </a:r>
            <a:endParaRPr sz="3000"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3902300" y="599225"/>
            <a:ext cx="4814400" cy="41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Identify all collaborators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Outline of project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Who does what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What is needed by the project: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Creating content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Internal Reviews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Attributions &amp; Accessibility</a:t>
            </a:r>
            <a:endParaRPr/>
          </a:p>
        </p:txBody>
      </p:sp>
      <p:sp>
        <p:nvSpPr>
          <p:cNvPr id="159" name="Google Shape;159;p5"/>
          <p:cNvSpPr txBox="1"/>
          <p:nvPr>
            <p:ph idx="2" type="body"/>
          </p:nvPr>
        </p:nvSpPr>
        <p:spPr>
          <a:xfrm>
            <a:off x="1083504" y="2411520"/>
            <a:ext cx="24564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en" sz="2200"/>
              <a:t>Identify collaborators and their scope of work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1088686" y="603390"/>
            <a:ext cx="720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/>
              <a:t>Step 2 - Deliverables and Work-plan  </a:t>
            </a:r>
            <a:endParaRPr sz="3000"/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780813" y="162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{AC525BDA-60E3-4997-AEAA-6AC6362D112A}</a:tableStyleId>
              </a:tblPr>
              <a:tblGrid>
                <a:gridCol w="2249925"/>
                <a:gridCol w="1347200"/>
                <a:gridCol w="1441250"/>
                <a:gridCol w="1027525"/>
                <a:gridCol w="1516475"/>
              </a:tblGrid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Component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Author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Due Date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Reviewer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Due Date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Chapter 1  text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Carol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Chapter 1 ancillaries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Sue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Chapter 1 images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Bassam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Chapter 2 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Sue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Carol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Chapter 2 ancillaries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Bassam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Month 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100"/>
              <a:t>During the project</a:t>
            </a:r>
            <a:endParaRPr sz="3100"/>
          </a:p>
        </p:txBody>
      </p:sp>
      <p:sp>
        <p:nvSpPr>
          <p:cNvPr id="171" name="Google Shape;171;p7"/>
          <p:cNvSpPr txBox="1"/>
          <p:nvPr>
            <p:ph idx="1" type="body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r>
              <a:rPr lang="en" sz="2250"/>
              <a:t>Organization &amp; Communication</a:t>
            </a:r>
            <a:endParaRPr sz="22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Shagun Kaur</dc:creator>
</cp:coreProperties>
</file>