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6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6" r:id="rId9"/>
    <p:sldId id="270" r:id="rId10"/>
    <p:sldId id="267" r:id="rId11"/>
    <p:sldId id="268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5C27-F7EC-6540-8E3F-B1DCBCA14E6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792ED-C881-EE49-BA92-9FB82ED7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b9f985ed1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cb9f985ed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b8a3dbf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cb8a3dbf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b8a3dbf8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b8a3dbf8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b8a3dbf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b8a3dbf8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b9f985ed1_0_6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cb9f985ed1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58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094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38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482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130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9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0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2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4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5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6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9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CF-Lie6gOOTx_CUIBUUXkhH2ezY8zcJB" TargetMode="External"/><Relationship Id="rId3" Type="http://schemas.openxmlformats.org/officeDocument/2006/relationships/hyperlink" Target="https://www.merlot.org/merlot/index.htm" TargetMode="External"/><Relationship Id="rId7" Type="http://schemas.openxmlformats.org/officeDocument/2006/relationships/hyperlink" Target="https://phet.colorado.edu/en/simulations/filter?subjects=physics&amp;type=html&amp;sort=alpha&amp;view=grid" TargetMode="External"/><Relationship Id="rId2" Type="http://schemas.openxmlformats.org/officeDocument/2006/relationships/hyperlink" Target="https://www.cool4e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padre.org/" TargetMode="External"/><Relationship Id="rId5" Type="http://schemas.openxmlformats.org/officeDocument/2006/relationships/hyperlink" Target="https://libretexts.org/" TargetMode="External"/><Relationship Id="rId4" Type="http://schemas.openxmlformats.org/officeDocument/2006/relationships/hyperlink" Target="https://www.oercommons.org/" TargetMode="External"/><Relationship Id="rId9" Type="http://schemas.openxmlformats.org/officeDocument/2006/relationships/hyperlink" Target="https://www.khanacademy.org/science/physic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about/program-areas/education-o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umenlearning.com/about-o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open-educational-resources-and-physics/" TargetMode="External"/><Relationship Id="rId2" Type="http://schemas.openxmlformats.org/officeDocument/2006/relationships/hyperlink" Target="https://asccc-oer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ccc-oeri.org/2021/04/05/oer-and-physics/" TargetMode="External"/><Relationship Id="rId4" Type="http://schemas.openxmlformats.org/officeDocument/2006/relationships/hyperlink" Target="https://asccc-oeri.org/2020/04/16/webinar-oer-for-physic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openmath.com/newinstructor.php" TargetMode="External"/><Relationship Id="rId2" Type="http://schemas.openxmlformats.org/officeDocument/2006/relationships/hyperlink" Target="https://www.myopenmat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72AB-EDCD-2D40-ACE4-E1C449589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How to integrate OER Physics homework sets in Canvas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2E5E4-CE83-C940-BB1B-4F58B3F67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Emilie Hein, PhD</a:t>
            </a:r>
          </a:p>
          <a:p>
            <a:r>
              <a:rPr lang="en-US" dirty="0"/>
              <a:t>Skyline College</a:t>
            </a:r>
          </a:p>
        </p:txBody>
      </p:sp>
    </p:spTree>
    <p:extLst>
      <p:ext uri="{BB962C8B-B14F-4D97-AF65-F5344CB8AC3E}">
        <p14:creationId xmlns:p14="http://schemas.microsoft.com/office/powerpoint/2010/main" val="127745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DFD3-79C6-B748-8238-823EB924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Integrating </a:t>
            </a:r>
            <a:r>
              <a:rPr lang="en-US" b="1" dirty="0" err="1"/>
              <a:t>MyOpenMath</a:t>
            </a:r>
            <a:r>
              <a:rPr lang="en-US" b="1" dirty="0"/>
              <a:t> into your Canvas course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E40AC-F2BE-5848-89B7-9E25C95A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46726" cy="3880773"/>
          </a:xfrm>
        </p:spPr>
        <p:txBody>
          <a:bodyPr/>
          <a:lstStyle/>
          <a:p>
            <a:pPr lvl="0"/>
            <a:r>
              <a:rPr lang="en-US" dirty="0"/>
              <a:t>Go to Settings, then click the Apps tab</a:t>
            </a:r>
          </a:p>
          <a:p>
            <a:pPr lvl="0"/>
            <a:r>
              <a:rPr lang="en-US" dirty="0"/>
              <a:t>Click on View App Configurations, then the +App button</a:t>
            </a:r>
          </a:p>
          <a:p>
            <a:pPr lvl="0"/>
            <a:r>
              <a:rPr lang="en-US" dirty="0"/>
              <a:t>For Configuration type, select "By URL"</a:t>
            </a:r>
          </a:p>
          <a:p>
            <a:pPr lvl="0"/>
            <a:r>
              <a:rPr lang="en-US" dirty="0"/>
              <a:t>For Name, enter </a:t>
            </a:r>
            <a:r>
              <a:rPr lang="en-US" dirty="0" err="1"/>
              <a:t>MyOpenMath</a:t>
            </a:r>
            <a:r>
              <a:rPr lang="en-US" dirty="0"/>
              <a:t>, or whatever you'd like</a:t>
            </a:r>
          </a:p>
          <a:p>
            <a:pPr lvl="0"/>
            <a:r>
              <a:rPr lang="en-US" dirty="0"/>
              <a:t>For Consumer Key, enter: </a:t>
            </a:r>
            <a:r>
              <a:rPr lang="en-US" dirty="0" err="1"/>
              <a:t>LTIkey</a:t>
            </a:r>
            <a:r>
              <a:rPr lang="en-US" dirty="0"/>
              <a:t>_####_1, where #### is your Course ID</a:t>
            </a:r>
          </a:p>
          <a:p>
            <a:pPr lvl="0"/>
            <a:r>
              <a:rPr lang="en-US" dirty="0"/>
              <a:t>For Shared Secret, enter the secret shown in your </a:t>
            </a:r>
            <a:r>
              <a:rPr lang="en-US" dirty="0" err="1"/>
              <a:t>MyOpenMath</a:t>
            </a:r>
            <a:r>
              <a:rPr lang="en-US" dirty="0"/>
              <a:t> Course Settings</a:t>
            </a:r>
          </a:p>
          <a:p>
            <a:pPr lvl="0"/>
            <a:r>
              <a:rPr lang="en-US" dirty="0"/>
              <a:t>For the Config URL, enter https://</a:t>
            </a:r>
            <a:r>
              <a:rPr lang="en-US" dirty="0" err="1"/>
              <a:t>www.myopenmath.com</a:t>
            </a:r>
            <a:r>
              <a:rPr lang="en-US" dirty="0"/>
              <a:t>/</a:t>
            </a:r>
            <a:r>
              <a:rPr lang="en-US" dirty="0" err="1"/>
              <a:t>canvas.php</a:t>
            </a:r>
            <a:endParaRPr lang="en-US" dirty="0"/>
          </a:p>
          <a:p>
            <a:pPr lvl="0"/>
            <a:r>
              <a:rPr lang="en-US" dirty="0"/>
              <a:t>Click Submit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0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F699-F4E1-2B4B-8112-BCDA3501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0E6A1-35CD-BC43-8DD8-249A7EEC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99F87A1-8F3A-484B-ACD2-00CFBABB8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0950" r="838" b="11772"/>
          <a:stretch/>
        </p:blipFill>
        <p:spPr>
          <a:xfrm>
            <a:off x="471594" y="1512570"/>
            <a:ext cx="9551671" cy="4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5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7848-C76D-4E4F-800D-DDFA1FCD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create a link to an individual assessment, in Canvas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FD82B-C155-E74C-AF24-78857E4F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77709"/>
            <a:ext cx="9141036" cy="449167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Go to the Assignments page, and click +Assignment</a:t>
            </a:r>
          </a:p>
          <a:p>
            <a:pPr lvl="0"/>
            <a:r>
              <a:rPr lang="en-US" dirty="0"/>
              <a:t>Under Submission Type, select "External Tool"</a:t>
            </a:r>
          </a:p>
          <a:p>
            <a:pPr lvl="0"/>
            <a:r>
              <a:rPr lang="en-US" dirty="0"/>
              <a:t>Click on the "Find" button, then on the </a:t>
            </a:r>
            <a:r>
              <a:rPr lang="en-US" dirty="0" err="1"/>
              <a:t>MyOpenMath</a:t>
            </a:r>
            <a:r>
              <a:rPr lang="en-US" dirty="0"/>
              <a:t> tool (or whatever name you used when you created the tool)</a:t>
            </a:r>
          </a:p>
          <a:p>
            <a:pPr lvl="0"/>
            <a:r>
              <a:rPr lang="en-US" dirty="0"/>
              <a:t>The first time using this key and secret, </a:t>
            </a:r>
            <a:r>
              <a:rPr lang="en-US" dirty="0" err="1"/>
              <a:t>MyOpenMath</a:t>
            </a:r>
            <a:r>
              <a:rPr lang="en-US" dirty="0"/>
              <a:t> will ask you to sign into your </a:t>
            </a:r>
            <a:r>
              <a:rPr lang="en-US" dirty="0" err="1"/>
              <a:t>MyOpenMath</a:t>
            </a:r>
            <a:r>
              <a:rPr lang="en-US" dirty="0"/>
              <a:t> account. This is necessary to establish a connection between your LMS account and your </a:t>
            </a:r>
            <a:r>
              <a:rPr lang="en-US" dirty="0" err="1"/>
              <a:t>MyOpenMath</a:t>
            </a:r>
            <a:r>
              <a:rPr lang="en-US" dirty="0"/>
              <a:t> account. </a:t>
            </a:r>
          </a:p>
          <a:p>
            <a:pPr lvl="1"/>
            <a:r>
              <a:rPr lang="en-US" dirty="0"/>
              <a:t>You will not need to do this step again. </a:t>
            </a:r>
          </a:p>
          <a:p>
            <a:pPr lvl="1"/>
            <a:r>
              <a:rPr lang="en-US" dirty="0"/>
              <a:t>Students will not be asked to sign in and will not need a </a:t>
            </a:r>
            <a:r>
              <a:rPr lang="en-US" dirty="0" err="1"/>
              <a:t>MyOpenMath</a:t>
            </a:r>
            <a:r>
              <a:rPr lang="en-US" dirty="0"/>
              <a:t> account.</a:t>
            </a:r>
          </a:p>
          <a:p>
            <a:pPr lvl="0"/>
            <a:r>
              <a:rPr lang="en-US" dirty="0"/>
              <a:t>If this is your first link from this course, </a:t>
            </a:r>
            <a:r>
              <a:rPr lang="en-US" dirty="0" err="1"/>
              <a:t>MyOpenMath</a:t>
            </a:r>
            <a:r>
              <a:rPr lang="en-US" dirty="0"/>
              <a:t> will ask you to select the </a:t>
            </a:r>
            <a:r>
              <a:rPr lang="en-US" dirty="0" err="1"/>
              <a:t>MyOpenMath</a:t>
            </a:r>
            <a:r>
              <a:rPr lang="en-US" dirty="0"/>
              <a:t> course you want to connect your LMS course with.</a:t>
            </a:r>
          </a:p>
          <a:p>
            <a:pPr lvl="0"/>
            <a:r>
              <a:rPr lang="en-US" dirty="0"/>
              <a:t>Select the assignment you want to link to, and click Make Placement.</a:t>
            </a:r>
          </a:p>
          <a:p>
            <a:pPr lvl="0"/>
            <a:r>
              <a:rPr lang="en-US" dirty="0"/>
              <a:t>Click the Select button</a:t>
            </a:r>
          </a:p>
          <a:p>
            <a:pPr lvl="0"/>
            <a:r>
              <a:rPr lang="en-US" dirty="0"/>
              <a:t>Finish setting up the assignment in Canvas</a:t>
            </a:r>
          </a:p>
          <a:p>
            <a:pPr lvl="0"/>
            <a:r>
              <a:rPr lang="en-US" dirty="0"/>
              <a:t>Assignments set up this way will receive grade return from </a:t>
            </a:r>
            <a:r>
              <a:rPr lang="en-US" dirty="0" err="1"/>
              <a:t>MyOpenMath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1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A575-DC3B-AA4E-99A9-1993BBB5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895FB-CE30-4041-B9D1-FA97C626F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023"/>
            <a:ext cx="9324622" cy="443834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hlinkClick r:id="rId2"/>
              </a:rPr>
              <a:t>Cool4ED</a:t>
            </a:r>
            <a:endParaRPr lang="en-US" sz="2800" dirty="0"/>
          </a:p>
          <a:p>
            <a:r>
              <a:rPr lang="en-US" sz="2800" dirty="0">
                <a:hlinkClick r:id="rId3"/>
              </a:rPr>
              <a:t>MERLOT</a:t>
            </a:r>
            <a:endParaRPr lang="en-US" sz="2800" dirty="0"/>
          </a:p>
          <a:p>
            <a:r>
              <a:rPr lang="en-US" sz="2800" dirty="0">
                <a:hlinkClick r:id="rId4"/>
              </a:rPr>
              <a:t>OER Commons</a:t>
            </a:r>
            <a:endParaRPr lang="en-US" sz="2800" dirty="0"/>
          </a:p>
          <a:p>
            <a:r>
              <a:rPr lang="en-US" sz="2800" dirty="0">
                <a:hlinkClick r:id="rId5"/>
              </a:rPr>
              <a:t>LibreTexts</a:t>
            </a:r>
            <a:endParaRPr lang="en-US" sz="2800" dirty="0"/>
          </a:p>
          <a:p>
            <a:r>
              <a:rPr lang="en-US" sz="2800" dirty="0"/>
              <a:t>And more free resources…</a:t>
            </a:r>
          </a:p>
          <a:p>
            <a:pPr lvl="1"/>
            <a:r>
              <a:rPr lang="en-US" sz="2600" dirty="0">
                <a:hlinkClick r:id="rId6"/>
              </a:rPr>
              <a:t>ComPADRE Resources and Services for Physics Education</a:t>
            </a:r>
            <a:endParaRPr lang="en-US" sz="2600" dirty="0"/>
          </a:p>
          <a:p>
            <a:pPr lvl="1"/>
            <a:r>
              <a:rPr lang="en-US" sz="2600" dirty="0"/>
              <a:t>Simulations</a:t>
            </a:r>
          </a:p>
          <a:p>
            <a:pPr lvl="2"/>
            <a:r>
              <a:rPr lang="en-US" sz="2400" dirty="0">
                <a:hlinkClick r:id="rId7"/>
              </a:rPr>
              <a:t>PhET</a:t>
            </a:r>
            <a:endParaRPr lang="en-US" sz="2400" dirty="0"/>
          </a:p>
          <a:p>
            <a:pPr lvl="1"/>
            <a:r>
              <a:rPr lang="en-US" sz="2600" dirty="0"/>
              <a:t>Videos</a:t>
            </a:r>
          </a:p>
          <a:p>
            <a:pPr lvl="2"/>
            <a:r>
              <a:rPr lang="en-US" sz="2400" dirty="0">
                <a:hlinkClick r:id="rId8"/>
              </a:rPr>
              <a:t>OpenStax's Concept Trailers</a:t>
            </a:r>
            <a:endParaRPr lang="en-US" sz="2400" dirty="0"/>
          </a:p>
          <a:p>
            <a:pPr lvl="2"/>
            <a:r>
              <a:rPr lang="en-US" sz="2400" dirty="0">
                <a:hlinkClick r:id="rId9"/>
              </a:rPr>
              <a:t>Khan Academy Physics Library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63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9269-7B40-D54D-A9BA-0077165F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B7CDC-CD38-7A48-9951-F0F40D24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6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1451567" y="622733"/>
            <a:ext cx="9603200" cy="98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600"/>
            </a:pPr>
            <a:r>
              <a:rPr lang="en" sz="4667" b="1" dirty="0">
                <a:solidFill>
                  <a:srgbClr val="002060"/>
                </a:solidFill>
              </a:rPr>
              <a:t>What are Open Educational Resources?</a:t>
            </a:r>
            <a:endParaRPr sz="4533" b="1" dirty="0">
              <a:solidFill>
                <a:srgbClr val="002060"/>
              </a:solidFill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1451567" y="2015733"/>
            <a:ext cx="9603200" cy="484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" sz="2800" dirty="0">
                <a:solidFill>
                  <a:srgbClr val="000000"/>
                </a:solidFill>
              </a:rPr>
              <a:t>Creative Commons defines OER as teaching, learning, and research materials that are either (a) in the public domain or (b) licensed in a manner that provides everyone with free and perpetual permission to engage in the 5R activities– retaining, remixing, revising, reusing and redistributing the resources.</a:t>
            </a:r>
            <a:endParaRPr sz="28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" sz="2800" dirty="0">
                <a:solidFill>
                  <a:srgbClr val="000000"/>
                </a:solidFill>
              </a:rPr>
              <a:t>-- </a:t>
            </a:r>
            <a:r>
              <a:rPr lang="en" sz="2800" u="sng" dirty="0">
                <a:solidFill>
                  <a:schemeClr val="hlink"/>
                </a:solidFill>
                <a:hlinkClick r:id="rId3"/>
              </a:rPr>
              <a:t>Creative Commons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275767" y="6481200"/>
            <a:ext cx="11718800" cy="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framework, freely available under a 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Creative Commons Attribution 4.0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license (CC BY), was designed by Lumen Learning as 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the 5Rs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/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464667" y="255667"/>
            <a:ext cx="11360800" cy="92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b="1">
                <a:solidFill>
                  <a:srgbClr val="00417E"/>
                </a:solidFill>
              </a:rPr>
              <a:t>The 5R Permissions of OER</a:t>
            </a:r>
            <a:endParaRPr sz="4800" b="1">
              <a:solidFill>
                <a:srgbClr val="00417E"/>
              </a:solidFill>
            </a:endParaRPr>
          </a:p>
        </p:txBody>
      </p:sp>
      <p:grpSp>
        <p:nvGrpSpPr>
          <p:cNvPr id="159" name="Google Shape;159;p28"/>
          <p:cNvGrpSpPr/>
          <p:nvPr/>
        </p:nvGrpSpPr>
        <p:grpSpPr>
          <a:xfrm>
            <a:off x="831233" y="4330685"/>
            <a:ext cx="10229163" cy="894016"/>
            <a:chOff x="1431328" y="2473842"/>
            <a:chExt cx="6566697" cy="670512"/>
          </a:xfrm>
        </p:grpSpPr>
        <p:sp>
          <p:nvSpPr>
            <p:cNvPr id="160" name="Google Shape;160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28"/>
            <p:cNvSpPr txBox="1"/>
            <p:nvPr/>
          </p:nvSpPr>
          <p:spPr>
            <a:xfrm>
              <a:off x="3872311" y="2480603"/>
              <a:ext cx="4062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Combine two or more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 rot="-5400000">
              <a:off x="2218078" y="1687103"/>
              <a:ext cx="670500" cy="224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606369" y="2611552"/>
              <a:ext cx="3264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Remix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p28"/>
          <p:cNvGrpSpPr/>
          <p:nvPr/>
        </p:nvGrpSpPr>
        <p:grpSpPr>
          <a:xfrm>
            <a:off x="860134" y="1507152"/>
            <a:ext cx="10229233" cy="894016"/>
            <a:chOff x="1431328" y="2473842"/>
            <a:chExt cx="6566742" cy="670512"/>
          </a:xfrm>
        </p:grpSpPr>
        <p:sp>
          <p:nvSpPr>
            <p:cNvPr id="165" name="Google Shape;165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8"/>
            <p:cNvSpPr txBox="1"/>
            <p:nvPr/>
          </p:nvSpPr>
          <p:spPr>
            <a:xfrm>
              <a:off x="4615871" y="2480603"/>
              <a:ext cx="3382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Make and own copies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 rot="-5400000">
              <a:off x="2240428" y="1664753"/>
              <a:ext cx="670500" cy="2288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595691" y="2611552"/>
              <a:ext cx="327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Retain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9" name="Google Shape;169;p28"/>
          <p:cNvGrpSpPr/>
          <p:nvPr/>
        </p:nvGrpSpPr>
        <p:grpSpPr>
          <a:xfrm>
            <a:off x="860134" y="2438917"/>
            <a:ext cx="10722261" cy="927016"/>
            <a:chOff x="1431328" y="2473842"/>
            <a:chExt cx="6883245" cy="695262"/>
          </a:xfrm>
        </p:grpSpPr>
        <p:sp>
          <p:nvSpPr>
            <p:cNvPr id="170" name="Google Shape;170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71;p28"/>
            <p:cNvSpPr txBox="1"/>
            <p:nvPr/>
          </p:nvSpPr>
          <p:spPr>
            <a:xfrm>
              <a:off x="3755174" y="2512103"/>
              <a:ext cx="4559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 in a wide range of ways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 rot="-5400000">
              <a:off x="2228578" y="1676603"/>
              <a:ext cx="670500" cy="2265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1627190" y="2611553"/>
              <a:ext cx="3243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Reuse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" name="Google Shape;174;p28"/>
          <p:cNvGrpSpPr/>
          <p:nvPr/>
        </p:nvGrpSpPr>
        <p:grpSpPr>
          <a:xfrm>
            <a:off x="860167" y="3382620"/>
            <a:ext cx="10468012" cy="903697"/>
            <a:chOff x="1431328" y="2473842"/>
            <a:chExt cx="6720029" cy="677773"/>
          </a:xfrm>
        </p:grpSpPr>
        <p:sp>
          <p:nvSpPr>
            <p:cNvPr id="175" name="Google Shape;175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8"/>
            <p:cNvSpPr txBox="1"/>
            <p:nvPr/>
          </p:nvSpPr>
          <p:spPr>
            <a:xfrm>
              <a:off x="3767757" y="2494615"/>
              <a:ext cx="43836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Adapt, modify, and improve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 rot="-5400000">
              <a:off x="2212828" y="1692353"/>
              <a:ext cx="670500" cy="2233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1579921" y="2611552"/>
              <a:ext cx="32913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Revise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" name="Google Shape;179;p28"/>
          <p:cNvGrpSpPr/>
          <p:nvPr/>
        </p:nvGrpSpPr>
        <p:grpSpPr>
          <a:xfrm>
            <a:off x="831233" y="5257351"/>
            <a:ext cx="10229163" cy="894016"/>
            <a:chOff x="1431328" y="2473842"/>
            <a:chExt cx="6566697" cy="670512"/>
          </a:xfrm>
        </p:grpSpPr>
        <p:sp>
          <p:nvSpPr>
            <p:cNvPr id="180" name="Google Shape;180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8"/>
            <p:cNvSpPr txBox="1"/>
            <p:nvPr/>
          </p:nvSpPr>
          <p:spPr>
            <a:xfrm>
              <a:off x="4701935" y="2480603"/>
              <a:ext cx="324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Share with others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 rot="-5400000">
              <a:off x="2214178" y="1691003"/>
              <a:ext cx="670500" cy="2236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590620" y="2611553"/>
              <a:ext cx="32805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Redistribute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94067" y="461467"/>
            <a:ext cx="5156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867" b="1">
                <a:solidFill>
                  <a:srgbClr val="00417E"/>
                </a:solidFill>
              </a:rPr>
              <a:t>Traditional Textbook</a:t>
            </a:r>
            <a:r>
              <a:rPr lang="en" sz="4667" b="1"/>
              <a:t> </a:t>
            </a:r>
            <a:endParaRPr sz="4667" b="1"/>
          </a:p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51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Publishing company owns copyright and sells book for profit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Cannot copy, scan, or share without permission 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One student = one copy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Cannot change (revise or edit) material</a:t>
            </a: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2"/>
          </p:nvPr>
        </p:nvSpPr>
        <p:spPr>
          <a:xfrm>
            <a:off x="6197000" y="1536633"/>
            <a:ext cx="55796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No one making a profit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Freely and instantly available online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Copy, scan, share, as much as needed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Edit, revise, modify (depending on the license)</a:t>
            </a: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6706967" y="461467"/>
            <a:ext cx="4551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667" b="1">
                <a:solidFill>
                  <a:srgbClr val="00417E"/>
                </a:solidFill>
              </a:rPr>
              <a:t>OER</a:t>
            </a:r>
            <a:r>
              <a:rPr lang="en" sz="4667" b="1">
                <a:solidFill>
                  <a:srgbClr val="00417E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4667" b="1">
              <a:solidFill>
                <a:srgbClr val="00417E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92" name="Google Shape;192;p29"/>
          <p:cNvCxnSpPr/>
          <p:nvPr/>
        </p:nvCxnSpPr>
        <p:spPr>
          <a:xfrm rot="10800000" flipH="1">
            <a:off x="694067" y="1421300"/>
            <a:ext cx="10923200" cy="16400"/>
          </a:xfrm>
          <a:prstGeom prst="straightConnector1">
            <a:avLst/>
          </a:prstGeom>
          <a:noFill/>
          <a:ln w="38100" cap="flat" cmpd="sng">
            <a:solidFill>
              <a:srgbClr val="D5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316433" y="280933"/>
            <a:ext cx="7808000" cy="9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733" b="1">
                <a:solidFill>
                  <a:srgbClr val="00417E"/>
                </a:solidFill>
              </a:rPr>
              <a:t>Why Use OER, Especially Now?</a:t>
            </a:r>
            <a:endParaRPr sz="3733" b="1">
              <a:solidFill>
                <a:srgbClr val="00417E"/>
              </a:solidFill>
            </a:endParaRPr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531267" y="1306967"/>
            <a:ext cx="6946800" cy="53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16454">
              <a:buClr>
                <a:srgbClr val="000000"/>
              </a:buClr>
              <a:buSzPts val="2500"/>
            </a:pPr>
            <a:r>
              <a:rPr lang="en" sz="2800" dirty="0">
                <a:solidFill>
                  <a:srgbClr val="000000"/>
                </a:solidFill>
              </a:rPr>
              <a:t>Free - students need extra financial help right now</a:t>
            </a:r>
            <a:endParaRPr sz="2800" dirty="0">
              <a:solidFill>
                <a:srgbClr val="000000"/>
              </a:solidFill>
            </a:endParaRPr>
          </a:p>
          <a:p>
            <a:pPr indent="-516454">
              <a:buClr>
                <a:srgbClr val="000000"/>
              </a:buClr>
              <a:buSzPts val="2500"/>
            </a:pPr>
            <a:r>
              <a:rPr lang="en" sz="2800" dirty="0">
                <a:solidFill>
                  <a:srgbClr val="000000"/>
                </a:solidFill>
              </a:rPr>
              <a:t>Instant access- no waiting for books to arrive</a:t>
            </a:r>
            <a:endParaRPr sz="2800" dirty="0">
              <a:solidFill>
                <a:srgbClr val="000000"/>
              </a:solidFill>
            </a:endParaRPr>
          </a:p>
          <a:p>
            <a:pPr indent="-499521">
              <a:buClr>
                <a:schemeClr val="dk1"/>
              </a:buClr>
              <a:buSzPts val="2300"/>
            </a:pPr>
            <a:r>
              <a:rPr lang="en" sz="2800" dirty="0">
                <a:solidFill>
                  <a:schemeClr val="dk1"/>
                </a:solidFill>
              </a:rPr>
              <a:t>Takes guessing game out of copyright and fair use</a:t>
            </a:r>
            <a:endParaRPr sz="2800" dirty="0">
              <a:solidFill>
                <a:schemeClr val="dk1"/>
              </a:solidFill>
            </a:endParaRPr>
          </a:p>
          <a:p>
            <a:pPr indent="-499521">
              <a:buClr>
                <a:schemeClr val="dk1"/>
              </a:buClr>
              <a:buSzPts val="2300"/>
            </a:pPr>
            <a:r>
              <a:rPr lang="en" sz="2800" dirty="0">
                <a:solidFill>
                  <a:schemeClr val="dk1"/>
                </a:solidFill>
              </a:rPr>
              <a:t>Perfect for online classes - many can be integrated into Canvas</a:t>
            </a:r>
            <a:endParaRPr sz="2800" dirty="0">
              <a:solidFill>
                <a:schemeClr val="dk1"/>
              </a:solidFill>
            </a:endParaRPr>
          </a:p>
          <a:p>
            <a:pPr indent="-499521">
              <a:buClr>
                <a:schemeClr val="dk1"/>
              </a:buClr>
              <a:buSzPts val="2300"/>
            </a:pPr>
            <a:r>
              <a:rPr lang="en" sz="2800" dirty="0">
                <a:solidFill>
                  <a:schemeClr val="dk1"/>
                </a:solidFill>
              </a:rPr>
              <a:t>Many have a print option</a:t>
            </a:r>
            <a:endParaRPr sz="2800" dirty="0">
              <a:solidFill>
                <a:srgbClr val="000000"/>
              </a:solidFill>
            </a:endParaRPr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sz="2800" dirty="0">
              <a:solidFill>
                <a:srgbClr val="000000"/>
              </a:solidFill>
            </a:endParaRPr>
          </a:p>
        </p:txBody>
      </p:sp>
      <p:pic>
        <p:nvPicPr>
          <p:cNvPr id="199" name="Google Shape;199;p30" title="Bookshelf"/>
          <p:cNvPicPr preferRelativeResize="0"/>
          <p:nvPr/>
        </p:nvPicPr>
        <p:blipFill rotWithShape="1">
          <a:blip r:embed="rId3">
            <a:alphaModFix/>
          </a:blip>
          <a:srcRect l="27382" r="37439"/>
          <a:stretch/>
        </p:blipFill>
        <p:spPr>
          <a:xfrm>
            <a:off x="7903133" y="0"/>
            <a:ext cx="42888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200" cy="89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667" b="1">
                <a:solidFill>
                  <a:srgbClr val="00417E"/>
                </a:solidFill>
              </a:rPr>
              <a:t>How Do You Know if Something is OER and Not Just Free?</a:t>
            </a:r>
            <a:endParaRPr sz="5600" b="1">
              <a:solidFill>
                <a:srgbClr val="00417E"/>
              </a:solidFill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1550733" y="1966167"/>
            <a:ext cx="9603200" cy="457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60958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733"/>
              <a:t>Look for Creative Commons licenses:</a:t>
            </a:r>
            <a:endParaRPr sz="3733"/>
          </a:p>
        </p:txBody>
      </p:sp>
      <p:pic>
        <p:nvPicPr>
          <p:cNvPr id="206" name="Google Shape;206;p31" title="Creative Commons Licens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884" y="2857433"/>
            <a:ext cx="6824235" cy="3774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E558-8D73-6343-A13A-DD0D22E9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OER and Physics: 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26D6C-37A4-204F-8227-7E8CD479C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49300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dirty="0">
                <a:hlinkClick r:id="rId2"/>
              </a:rPr>
              <a:t>https://asccc-oeri.org</a:t>
            </a:r>
            <a:r>
              <a:rPr lang="en-US" sz="2800" dirty="0"/>
              <a:t> &gt; Resources &gt; California Community Colleges Open Educational Resources By Discipline &gt; Physics</a:t>
            </a:r>
          </a:p>
          <a:p>
            <a:pPr lvl="1"/>
            <a:r>
              <a:rPr lang="en-US" sz="2000" dirty="0">
                <a:hlinkClick r:id="rId3"/>
              </a:rPr>
              <a:t>https://asccc-oeri.org/open-educational-resources-and-physics/</a:t>
            </a:r>
            <a:endParaRPr lang="en-US" sz="2000" dirty="0"/>
          </a:p>
          <a:p>
            <a:r>
              <a:rPr lang="en-US" sz="2800" dirty="0"/>
              <a:t>Also Andrew Park’s webinar last year </a:t>
            </a:r>
          </a:p>
          <a:p>
            <a:pPr lvl="1"/>
            <a:r>
              <a:rPr lang="en-US" sz="2000" dirty="0"/>
              <a:t>Andrew Park: </a:t>
            </a:r>
            <a:r>
              <a:rPr lang="en-US" sz="2000" dirty="0">
                <a:hlinkClick r:id="rId4"/>
              </a:rPr>
              <a:t>https://asccc-oeri.org/2020/04/16/webinar-oer-for-physics/</a:t>
            </a:r>
            <a:endParaRPr lang="en-US" sz="2000" dirty="0"/>
          </a:p>
          <a:p>
            <a:pPr lvl="1"/>
            <a:r>
              <a:rPr lang="en-US" sz="2000" dirty="0"/>
              <a:t>Emilie Hein: </a:t>
            </a:r>
            <a:r>
              <a:rPr lang="en-US" sz="2000" dirty="0">
                <a:hlinkClick r:id="rId5"/>
              </a:rPr>
              <a:t>https://asccc-oeri.org/2021/04/05/oer-and-physics/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461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5216-AB68-A741-B204-725C2478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OpenStax Physics + </a:t>
            </a:r>
            <a:r>
              <a:rPr lang="en-US" dirty="0" err="1"/>
              <a:t>MyOpenMath</a:t>
            </a:r>
            <a:r>
              <a:rPr lang="en-US" dirty="0"/>
              <a:t> +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F578-04FB-B940-BC0E-95075B124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Complete problem sets are available for </a:t>
            </a:r>
          </a:p>
          <a:p>
            <a:pPr lvl="1"/>
            <a:r>
              <a:rPr lang="en-US" dirty="0"/>
              <a:t>OpenStax College Physics (C-ID PHYS 105 and 110)</a:t>
            </a:r>
          </a:p>
          <a:p>
            <a:pPr lvl="1"/>
            <a:r>
              <a:rPr lang="en-US" dirty="0"/>
              <a:t>OpenStax University Physics, Volumes 1, 2 and 3 (C-ID 205, 210 and 215)</a:t>
            </a:r>
          </a:p>
          <a:p>
            <a:pPr fontAlgn="base"/>
            <a:r>
              <a:rPr lang="en-US" dirty="0"/>
              <a:t>PHYS 105 – Course ID: 77794, Enrollment Key: CollegePHYS1 **</a:t>
            </a:r>
          </a:p>
          <a:p>
            <a:pPr fontAlgn="base"/>
            <a:r>
              <a:rPr lang="en-US" dirty="0"/>
              <a:t>PHYS 110 – Course ID: 86217, Enrollment Key: CollegePHYS2 **</a:t>
            </a:r>
          </a:p>
          <a:p>
            <a:pPr fontAlgn="base"/>
            <a:r>
              <a:rPr lang="en-US" dirty="0"/>
              <a:t>PHYS 205 – Course ID: 93601, Enrollment Key: cid.205.template</a:t>
            </a:r>
          </a:p>
          <a:p>
            <a:pPr fontAlgn="base"/>
            <a:r>
              <a:rPr lang="en-US" dirty="0"/>
              <a:t>PHYS 210 – Course ID: 93976, Enrollment Key: cid.210.template</a:t>
            </a:r>
          </a:p>
          <a:p>
            <a:pPr fontAlgn="base"/>
            <a:r>
              <a:rPr lang="en-US" dirty="0"/>
              <a:t>PHYS 215 – Course ID: 75880, Enrollment Key: cid.215.template</a:t>
            </a:r>
          </a:p>
          <a:p>
            <a:pPr fontAlgn="base"/>
            <a:r>
              <a:rPr lang="en-US" dirty="0"/>
              <a:t>If you are interested in using these and have questions, please reach out: Emilie Hein </a:t>
            </a:r>
            <a:r>
              <a:rPr lang="en-US" dirty="0" err="1"/>
              <a:t>heine@smccd.edu</a:t>
            </a:r>
            <a:endParaRPr lang="en-US" dirty="0"/>
          </a:p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dirty="0"/>
              <a:t>** updates coming Spring 2021</a:t>
            </a:r>
          </a:p>
        </p:txBody>
      </p:sp>
    </p:spTree>
    <p:extLst>
      <p:ext uri="{BB962C8B-B14F-4D97-AF65-F5344CB8AC3E}">
        <p14:creationId xmlns:p14="http://schemas.microsoft.com/office/powerpoint/2010/main" val="112570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AC3D-3103-294D-BECF-B4BD4FB4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your first </a:t>
            </a:r>
            <a:r>
              <a:rPr lang="en-US" dirty="0" err="1"/>
              <a:t>MyOpenMath</a:t>
            </a:r>
            <a:r>
              <a:rPr lang="en-US" dirty="0"/>
              <a:t>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7C85-5CD0-BC4F-9C8E-94FB41B4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9139"/>
            <a:ext cx="9369636" cy="43888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Start by creating a </a:t>
            </a:r>
            <a:r>
              <a:rPr lang="en-US" dirty="0" err="1"/>
              <a:t>MyOpenMath</a:t>
            </a:r>
            <a:r>
              <a:rPr lang="en-US" dirty="0"/>
              <a:t> account</a:t>
            </a:r>
          </a:p>
          <a:p>
            <a:pPr lvl="1"/>
            <a:r>
              <a:rPr lang="en-US" dirty="0"/>
              <a:t>Go to </a:t>
            </a:r>
            <a:r>
              <a:rPr lang="en-US" dirty="0">
                <a:hlinkClick r:id="rId2"/>
              </a:rPr>
              <a:t>https://www.myopenmath.com</a:t>
            </a:r>
            <a:r>
              <a:rPr lang="en-US" dirty="0"/>
              <a:t> and click on “request an instructor account”</a:t>
            </a:r>
          </a:p>
          <a:p>
            <a:pPr lvl="1"/>
            <a:r>
              <a:rPr lang="en-US" dirty="0"/>
              <a:t>Or directly to </a:t>
            </a:r>
            <a:r>
              <a:rPr lang="en-US" dirty="0">
                <a:hlinkClick r:id="rId3"/>
              </a:rPr>
              <a:t>https://www.myopenmath.com/newinstructor.php</a:t>
            </a:r>
            <a:endParaRPr lang="en-US" dirty="0"/>
          </a:p>
          <a:p>
            <a:r>
              <a:rPr lang="en-US" dirty="0"/>
              <a:t>Once you can access your account, click “Add New Course”</a:t>
            </a:r>
          </a:p>
          <a:p>
            <a:r>
              <a:rPr lang="en-US" dirty="0"/>
              <a:t>Then select “Copy from my or a colleague’s course” and use the Course ID and Enrollment Key you want to use. </a:t>
            </a:r>
          </a:p>
          <a:p>
            <a:r>
              <a:rPr lang="en-US" dirty="0"/>
              <a:t>Pick a course name and an enrollment key</a:t>
            </a:r>
          </a:p>
          <a:p>
            <a:pPr lvl="1"/>
            <a:r>
              <a:rPr lang="en-US" dirty="0"/>
              <a:t>You can review Course Copy Options,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Recommended: LMS Integration (LTI) – select “Allow the LMS to set assessment due dates”</a:t>
            </a:r>
          </a:p>
          <a:p>
            <a:r>
              <a:rPr lang="en-US" dirty="0"/>
              <a:t>You are ready to create your course!</a:t>
            </a:r>
          </a:p>
          <a:p>
            <a:pPr lvl="1"/>
            <a:r>
              <a:rPr lang="en-US" dirty="0"/>
              <a:t>The course ID</a:t>
            </a:r>
          </a:p>
          <a:p>
            <a:pPr lvl="1"/>
            <a:r>
              <a:rPr lang="en-US" dirty="0"/>
              <a:t>The enrollment key</a:t>
            </a:r>
            <a:endParaRPr lang="en-US" b="1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Key: </a:t>
            </a:r>
            <a:r>
              <a:rPr lang="en-US" dirty="0" err="1">
                <a:solidFill>
                  <a:srgbClr val="FF0000"/>
                </a:solidFill>
              </a:rPr>
              <a:t>LTIkey</a:t>
            </a:r>
            <a:r>
              <a:rPr lang="en-US" dirty="0">
                <a:solidFill>
                  <a:srgbClr val="FF0000"/>
                </a:solidFill>
              </a:rPr>
              <a:t>_######_1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Secret: uxE9uxhF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412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{13B2BACB-D9B0-9F46-8D7D-6EFB937E1672}tf10001060</Template>
  <TotalTime>3023</TotalTime>
  <Words>925</Words>
  <Application>Microsoft Macintosh PowerPoint</Application>
  <PresentationFormat>Widescreen</PresentationFormat>
  <Paragraphs>102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Economica</vt:lpstr>
      <vt:lpstr>Roboto</vt:lpstr>
      <vt:lpstr>Trebuchet MS</vt:lpstr>
      <vt:lpstr>Wingdings 3</vt:lpstr>
      <vt:lpstr>Facet</vt:lpstr>
      <vt:lpstr>How to integrate OER Physics homework sets in Canvas</vt:lpstr>
      <vt:lpstr>What are Open Educational Resources?</vt:lpstr>
      <vt:lpstr>The 5R Permissions of OER</vt:lpstr>
      <vt:lpstr>Traditional Textbook  </vt:lpstr>
      <vt:lpstr>Why Use OER, Especially Now?</vt:lpstr>
      <vt:lpstr>How Do You Know if Something is OER and Not Just Free?</vt:lpstr>
      <vt:lpstr>OER and Physics: Where to start?</vt:lpstr>
      <vt:lpstr>OpenStax Physics + MyOpenMath + Canvas</vt:lpstr>
      <vt:lpstr>Getting started with your first MyOpenMath course</vt:lpstr>
      <vt:lpstr>Integrating MyOpenMath into your Canvas course </vt:lpstr>
      <vt:lpstr>PowerPoint Presentation</vt:lpstr>
      <vt:lpstr>To create a link to an individual assessment, in Canvas </vt:lpstr>
      <vt:lpstr>Additional 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and Physics</dc:title>
  <dc:creator>Microsoft Office User</dc:creator>
  <cp:lastModifiedBy>Microsoft Office User</cp:lastModifiedBy>
  <cp:revision>14</cp:revision>
  <dcterms:created xsi:type="dcterms:W3CDTF">2021-04-01T06:31:44Z</dcterms:created>
  <dcterms:modified xsi:type="dcterms:W3CDTF">2021-12-10T20:53:31Z</dcterms:modified>
</cp:coreProperties>
</file>