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Bitte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itter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Bitter-italic.fntdata"/><Relationship Id="rId27" Type="http://schemas.openxmlformats.org/officeDocument/2006/relationships/font" Target="fonts/Bitter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itter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6106b25b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06106b25b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6106b25bc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06106b25b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6153b45ee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06153b45ee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6106b25bc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06106b25bc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b9f985ed1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cb9f985ed1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b8a3dbf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cb8a3dbf8a_0_0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b8a3dbf8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b8a3dbf8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b8a3dbf8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b8a3dbf8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b9f985ed1_0_6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cb9f985ed1_0_6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106b25bc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06106b25bc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6106b25bc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6106b25b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1145356"/>
            <a:ext cx="9144000" cy="27435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1813336" y="2425047"/>
            <a:ext cx="64779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813335" y="3892743"/>
            <a:ext cx="64779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0" sz="1600" cap="none">
                <a:solidFill>
                  <a:schemeClr val="dk2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59" name="Google Shape;59;p14"/>
          <p:cNvCxnSpPr/>
          <p:nvPr/>
        </p:nvCxnSpPr>
        <p:spPr>
          <a:xfrm>
            <a:off x="0" y="3890744"/>
            <a:ext cx="91440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5177" y="438922"/>
            <a:ext cx="3270138" cy="101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hoto">
  <p:cSld name="Title Slide with phot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1141270"/>
            <a:ext cx="9144000" cy="2746200"/>
          </a:xfrm>
          <a:prstGeom prst="rect">
            <a:avLst/>
          </a:prstGeom>
          <a:solidFill>
            <a:schemeClr val="dk1">
              <a:alpha val="6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0" y="1141270"/>
            <a:ext cx="91440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type="ctrTitle"/>
          </p:nvPr>
        </p:nvSpPr>
        <p:spPr>
          <a:xfrm>
            <a:off x="1813336" y="2598420"/>
            <a:ext cx="6477900" cy="11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1813335" y="3892203"/>
            <a:ext cx="64779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0" sz="1600" cap="none">
                <a:solidFill>
                  <a:schemeClr val="dk2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66" name="Google Shape;66;p15"/>
          <p:cNvCxnSpPr/>
          <p:nvPr/>
        </p:nvCxnSpPr>
        <p:spPr>
          <a:xfrm>
            <a:off x="0" y="3890744"/>
            <a:ext cx="91440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5177" y="438922"/>
            <a:ext cx="3270138" cy="101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1088686" y="1511799"/>
            <a:ext cx="7202400" cy="3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3" name="Google Shape;73;p16"/>
          <p:cNvCxnSpPr/>
          <p:nvPr/>
        </p:nvCxnSpPr>
        <p:spPr>
          <a:xfrm>
            <a:off x="1088686" y="1394574"/>
            <a:ext cx="72024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897905" y="0"/>
            <a:ext cx="6840000" cy="28527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7"/>
          <p:cNvCxnSpPr/>
          <p:nvPr/>
        </p:nvCxnSpPr>
        <p:spPr>
          <a:xfrm>
            <a:off x="892142" y="2862224"/>
            <a:ext cx="68457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7"/>
          <p:cNvSpPr txBox="1"/>
          <p:nvPr>
            <p:ph type="title"/>
          </p:nvPr>
        </p:nvSpPr>
        <p:spPr>
          <a:xfrm>
            <a:off x="1090680" y="1626126"/>
            <a:ext cx="64824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1090680" y="2854649"/>
            <a:ext cx="6472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indent="-2286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indent="-2286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indent="-2286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indent="-2286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content">
  <p:cSld name="Section Header with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892142" y="-15882"/>
            <a:ext cx="7605900" cy="14091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18"/>
          <p:cNvCxnSpPr/>
          <p:nvPr/>
        </p:nvCxnSpPr>
        <p:spPr>
          <a:xfrm>
            <a:off x="892142" y="1394708"/>
            <a:ext cx="76059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18"/>
          <p:cNvSpPr txBox="1"/>
          <p:nvPr>
            <p:ph type="title"/>
          </p:nvPr>
        </p:nvSpPr>
        <p:spPr>
          <a:xfrm>
            <a:off x="1088686" y="606227"/>
            <a:ext cx="72024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1088686" y="1511801"/>
            <a:ext cx="7202400" cy="3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2 columns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>
            <a:off x="897905" y="0"/>
            <a:ext cx="7557900" cy="13854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9"/>
          <p:cNvCxnSpPr/>
          <p:nvPr/>
        </p:nvCxnSpPr>
        <p:spPr>
          <a:xfrm flipH="1" rot="10800000">
            <a:off x="892142" y="1385409"/>
            <a:ext cx="7563600" cy="93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19"/>
          <p:cNvSpPr txBox="1"/>
          <p:nvPr>
            <p:ph type="title"/>
          </p:nvPr>
        </p:nvSpPr>
        <p:spPr>
          <a:xfrm>
            <a:off x="1086913" y="603667"/>
            <a:ext cx="72042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1085498" y="1508158"/>
            <a:ext cx="3483900" cy="30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2" type="body"/>
          </p:nvPr>
        </p:nvSpPr>
        <p:spPr>
          <a:xfrm>
            <a:off x="4810328" y="1513009"/>
            <a:ext cx="3483900" cy="30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Comparison" type="twoTxTwoObj">
  <p:cSld name="TWO_OBJECTS_WITH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897905" y="0"/>
            <a:ext cx="7557900" cy="13833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20"/>
          <p:cNvCxnSpPr/>
          <p:nvPr/>
        </p:nvCxnSpPr>
        <p:spPr>
          <a:xfrm flipH="1" rot="10800000">
            <a:off x="892142" y="1385409"/>
            <a:ext cx="7563600" cy="93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20"/>
          <p:cNvSpPr txBox="1"/>
          <p:nvPr>
            <p:ph type="title"/>
          </p:nvPr>
        </p:nvSpPr>
        <p:spPr>
          <a:xfrm>
            <a:off x="1085394" y="603125"/>
            <a:ext cx="72057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1085393" y="1514664"/>
            <a:ext cx="34839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1" name="Google Shape;101;p20"/>
          <p:cNvSpPr txBox="1"/>
          <p:nvPr>
            <p:ph idx="2" type="body"/>
          </p:nvPr>
        </p:nvSpPr>
        <p:spPr>
          <a:xfrm>
            <a:off x="1085393" y="2118202"/>
            <a:ext cx="3483900" cy="24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3" type="body"/>
          </p:nvPr>
        </p:nvSpPr>
        <p:spPr>
          <a:xfrm>
            <a:off x="4809272" y="1517255"/>
            <a:ext cx="3483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0"/>
          <p:cNvSpPr txBox="1"/>
          <p:nvPr>
            <p:ph idx="4" type="body"/>
          </p:nvPr>
        </p:nvSpPr>
        <p:spPr>
          <a:xfrm>
            <a:off x="4809272" y="2116120"/>
            <a:ext cx="3483900" cy="24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897905" y="0"/>
            <a:ext cx="7557900" cy="13854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1"/>
          <p:cNvCxnSpPr/>
          <p:nvPr/>
        </p:nvCxnSpPr>
        <p:spPr>
          <a:xfrm flipH="1" rot="10800000">
            <a:off x="892142" y="1385409"/>
            <a:ext cx="7563600" cy="93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21"/>
          <p:cNvSpPr txBox="1"/>
          <p:nvPr>
            <p:ph type="title"/>
          </p:nvPr>
        </p:nvSpPr>
        <p:spPr>
          <a:xfrm>
            <a:off x="1088686" y="607783"/>
            <a:ext cx="7202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ide Header with content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/>
          <p:nvPr/>
        </p:nvSpPr>
        <p:spPr>
          <a:xfrm>
            <a:off x="0" y="599230"/>
            <a:ext cx="3648300" cy="17451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2"/>
          <p:cNvCxnSpPr/>
          <p:nvPr/>
        </p:nvCxnSpPr>
        <p:spPr>
          <a:xfrm flipH="1" rot="10800000">
            <a:off x="2" y="2339545"/>
            <a:ext cx="3644400" cy="48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22"/>
          <p:cNvSpPr txBox="1"/>
          <p:nvPr>
            <p:ph type="title"/>
          </p:nvPr>
        </p:nvSpPr>
        <p:spPr>
          <a:xfrm>
            <a:off x="1083504" y="599230"/>
            <a:ext cx="24564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782786" y="599232"/>
            <a:ext cx="4509300" cy="39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1083504" y="2404120"/>
            <a:ext cx="2456400" cy="21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118" name="Google Shape;118;p22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ide Header with picture" type="picTx">
  <p:cSld name="PICTURE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/>
          <p:nvPr/>
        </p:nvSpPr>
        <p:spPr>
          <a:xfrm>
            <a:off x="-1" y="599230"/>
            <a:ext cx="5231100" cy="17451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23"/>
          <p:cNvCxnSpPr/>
          <p:nvPr/>
        </p:nvCxnSpPr>
        <p:spPr>
          <a:xfrm flipH="1" rot="10800000">
            <a:off x="1" y="2337445"/>
            <a:ext cx="5225700" cy="690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3"/>
          <p:cNvSpPr txBox="1"/>
          <p:nvPr>
            <p:ph type="title"/>
          </p:nvPr>
        </p:nvSpPr>
        <p:spPr>
          <a:xfrm>
            <a:off x="1088405" y="847135"/>
            <a:ext cx="41493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/>
          <p:nvPr>
            <p:ph idx="2" type="pic"/>
          </p:nvPr>
        </p:nvSpPr>
        <p:spPr>
          <a:xfrm>
            <a:off x="5449305" y="598183"/>
            <a:ext cx="2841900" cy="3936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1087748" y="2359495"/>
            <a:ext cx="4143300" cy="21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3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black">
  <p:cSld name="section slide blac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4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2 columns">
  <p:cSld name="Title with 2 column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25"/>
          <p:cNvCxnSpPr/>
          <p:nvPr/>
        </p:nvCxnSpPr>
        <p:spPr>
          <a:xfrm>
            <a:off x="1085500" y="1385316"/>
            <a:ext cx="72057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1085498" y="1508158"/>
            <a:ext cx="32610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2" type="body"/>
          </p:nvPr>
        </p:nvSpPr>
        <p:spPr>
          <a:xfrm>
            <a:off x="4810328" y="1513006"/>
            <a:ext cx="3483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5"/>
          <p:cNvSpPr txBox="1"/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mparison">
  <p:cSld name="Title with Comparis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26"/>
          <p:cNvCxnSpPr/>
          <p:nvPr/>
        </p:nvCxnSpPr>
        <p:spPr>
          <a:xfrm>
            <a:off x="1085395" y="1385316"/>
            <a:ext cx="72057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1085393" y="1514664"/>
            <a:ext cx="34839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41" name="Google Shape;141;p26"/>
          <p:cNvSpPr txBox="1"/>
          <p:nvPr>
            <p:ph idx="2" type="body"/>
          </p:nvPr>
        </p:nvSpPr>
        <p:spPr>
          <a:xfrm>
            <a:off x="1085393" y="2118204"/>
            <a:ext cx="34839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3" type="body"/>
          </p:nvPr>
        </p:nvSpPr>
        <p:spPr>
          <a:xfrm>
            <a:off x="4809272" y="1517255"/>
            <a:ext cx="3483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43" name="Google Shape;143;p26"/>
          <p:cNvSpPr txBox="1"/>
          <p:nvPr>
            <p:ph idx="4" type="body"/>
          </p:nvPr>
        </p:nvSpPr>
        <p:spPr>
          <a:xfrm>
            <a:off x="4809272" y="2116120"/>
            <a:ext cx="3483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6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6"/>
          <p:cNvSpPr txBox="1"/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0" name="Google Shape;150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2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spcBef>
                <a:spcPts val="750"/>
              </a:spcBef>
              <a:spcAft>
                <a:spcPts val="0"/>
              </a:spcAft>
              <a:buSzPts val="1600"/>
              <a:buChar char="•"/>
              <a:defRPr/>
            </a:lvl1pPr>
            <a:lvl2pPr indent="-317500" lvl="1" marL="9144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2pPr>
            <a:lvl3pPr indent="-304800" lvl="2" marL="13716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indent="-295275" lvl="3" marL="1828800" rtl="0"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indent="-285750" lvl="4" marL="228600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5pPr>
            <a:lvl6pPr indent="-285750" lvl="5" marL="274320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6pPr>
            <a:lvl7pPr indent="-285750" lvl="6" marL="320040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7pPr>
            <a:lvl8pPr indent="-285750" lvl="7" marL="365760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8pPr>
            <a:lvl9pPr indent="-285750" lvl="8" marL="411480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7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6" name="Google Shape;156;p27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7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7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429987889_edited.jpg" id="160" name="Google Shape;160;p28"/>
          <p:cNvPicPr preferRelativeResize="0"/>
          <p:nvPr/>
        </p:nvPicPr>
        <p:blipFill rotWithShape="1">
          <a:blip r:embed="rId2">
            <a:alphaModFix/>
          </a:blip>
          <a:srcRect b="23591" l="0" r="0" t="21799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" name="Google Shape;162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3" name="Google Shape;163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2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8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" name="Google Shape;169;p28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8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8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88686" y="603392"/>
            <a:ext cx="72024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088686" y="1511800"/>
            <a:ext cx="7202400" cy="25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7490462" y="4659758"/>
            <a:ext cx="80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1088686" y="4658963"/>
            <a:ext cx="5112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hubbard@losmedanos.edu" TargetMode="External"/><Relationship Id="rId4" Type="http://schemas.openxmlformats.org/officeDocument/2006/relationships/hyperlink" Target="http://bit.do/mathoer2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tinyurl.com/OERI-RFP4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hubbard@losmedanos.edu" TargetMode="External"/><Relationship Id="rId4" Type="http://schemas.openxmlformats.org/officeDocument/2006/relationships/hyperlink" Target="http://bit.do/mathoer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osmedanos.edu/oer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reativecommons.org/about/program-areas/education-oe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://lumenlearning.com/about-oe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sccc-oeri.org/resources/" TargetMode="External"/><Relationship Id="rId4" Type="http://schemas.openxmlformats.org/officeDocument/2006/relationships/hyperlink" Target="https://ccconlineed.instructure.com/courses/4543/pages/discipline-page" TargetMode="External"/><Relationship Id="rId9" Type="http://schemas.openxmlformats.org/officeDocument/2006/relationships/hyperlink" Target="https://www.myopenmath.com/" TargetMode="External"/><Relationship Id="rId5" Type="http://schemas.openxmlformats.org/officeDocument/2006/relationships/hyperlink" Target="https://ccconlineed.instructure.com/courses/4543/pages/oer-and-the-math-transfer-model-curriculum" TargetMode="External"/><Relationship Id="rId6" Type="http://schemas.openxmlformats.org/officeDocument/2006/relationships/hyperlink" Target="https://cool4ed.org/course-showcase" TargetMode="External"/><Relationship Id="rId7" Type="http://schemas.openxmlformats.org/officeDocument/2006/relationships/hyperlink" Target="https://www.cool4ed.org/courseshowcase-resources/36/317" TargetMode="External"/><Relationship Id="rId8" Type="http://schemas.openxmlformats.org/officeDocument/2006/relationships/hyperlink" Target="https://openstax.org/subjects/ma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ctrTitle"/>
          </p:nvPr>
        </p:nvSpPr>
        <p:spPr>
          <a:xfrm>
            <a:off x="1813324" y="1347725"/>
            <a:ext cx="72069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>
                <a:latin typeface="Bitter"/>
                <a:ea typeface="Bitter"/>
                <a:cs typeface="Bitter"/>
                <a:sym typeface="Bitter"/>
              </a:rPr>
              <a:t>OER and Math — </a:t>
            </a:r>
            <a:endParaRPr b="1"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>
                <a:latin typeface="Bitter"/>
                <a:ea typeface="Bitter"/>
                <a:cs typeface="Bitter"/>
                <a:sym typeface="Bitter"/>
              </a:rPr>
              <a:t>Sharing and Learning Session</a:t>
            </a: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77" name="Google Shape;177;p29"/>
          <p:cNvSpPr txBox="1"/>
          <p:nvPr>
            <p:ph idx="1" type="subTitle"/>
          </p:nvPr>
        </p:nvSpPr>
        <p:spPr>
          <a:xfrm>
            <a:off x="1813325" y="2304325"/>
            <a:ext cx="7105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12/3/21</a:t>
            </a:r>
            <a:br>
              <a:rPr lang="en" sz="2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" sz="2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Scott Hubbard (</a:t>
            </a:r>
            <a:r>
              <a:rPr lang="en" sz="2100" u="sng">
                <a:solidFill>
                  <a:schemeClr val="accent6"/>
                </a:solidFill>
                <a:latin typeface="Bitter"/>
                <a:ea typeface="Bitter"/>
                <a:cs typeface="Bitter"/>
                <a:sym typeface="Bit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shubbard@losmedanos.edu</a:t>
            </a:r>
            <a:r>
              <a:rPr lang="en" sz="2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)</a:t>
            </a:r>
            <a:endParaRPr sz="21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🔗 Link to Slides: </a:t>
            </a:r>
            <a:r>
              <a:rPr lang="en" sz="2100" u="sng">
                <a:solidFill>
                  <a:schemeClr val="accent6"/>
                </a:solidFill>
                <a:latin typeface="Bitter"/>
                <a:ea typeface="Bitter"/>
                <a:cs typeface="Bitter"/>
                <a:sym typeface="Bit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bit.do/mathoer2</a:t>
            </a:r>
            <a:endParaRPr sz="2100">
              <a:solidFill>
                <a:schemeClr val="accent6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>
                <a:solidFill>
                  <a:schemeClr val="accent6"/>
                </a:solidFill>
                <a:latin typeface="Bitter"/>
                <a:ea typeface="Bitter"/>
                <a:cs typeface="Bitter"/>
                <a:sym typeface="Bitter"/>
              </a:rPr>
              <a:t>📺 </a:t>
            </a:r>
            <a:r>
              <a:rPr lang="en" sz="2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 Link to Webinar Recording: </a:t>
            </a:r>
            <a:endParaRPr sz="21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ctrTitle"/>
          </p:nvPr>
        </p:nvSpPr>
        <p:spPr>
          <a:xfrm>
            <a:off x="729450" y="1322450"/>
            <a:ext cx="7688100" cy="24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6"/>
                </a:solidFill>
                <a:latin typeface="Bitter"/>
                <a:ea typeface="Bitter"/>
                <a:cs typeface="Bitter"/>
                <a:sym typeface="Bitter"/>
              </a:rPr>
              <a:t>Discussion Time</a:t>
            </a:r>
            <a:endParaRPr b="1" sz="4800">
              <a:solidFill>
                <a:schemeClr val="accent6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itter"/>
              <a:buChar char="●"/>
            </a:pPr>
            <a:r>
              <a:rPr b="1" lang="en" sz="2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What’s Good and Not So Good for Math OER</a:t>
            </a:r>
            <a:endParaRPr b="1" sz="24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itter"/>
              <a:buChar char="●"/>
            </a:pPr>
            <a:r>
              <a:rPr b="1" lang="en" sz="2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MyOpenMath</a:t>
            </a:r>
            <a:endParaRPr b="1" sz="24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itter"/>
              <a:buChar char="●"/>
            </a:pPr>
            <a:r>
              <a:rPr b="1" lang="en" sz="2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RFP: </a:t>
            </a:r>
            <a:r>
              <a:rPr b="1" lang="en" sz="240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tinyurl.com/OERI-RFP4</a:t>
            </a:r>
            <a:endParaRPr b="1" sz="24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type="ctrTitle"/>
          </p:nvPr>
        </p:nvSpPr>
        <p:spPr>
          <a:xfrm>
            <a:off x="1813324" y="1379550"/>
            <a:ext cx="72069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>
                <a:latin typeface="Bitter"/>
                <a:ea typeface="Bitter"/>
                <a:cs typeface="Bitter"/>
                <a:sym typeface="Bitter"/>
              </a:rPr>
              <a:t>OER and Math — </a:t>
            </a:r>
            <a:endParaRPr b="1"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">
                <a:latin typeface="Bitter"/>
                <a:ea typeface="Bitter"/>
                <a:cs typeface="Bitter"/>
                <a:sym typeface="Bitter"/>
              </a:rPr>
              <a:t>Sharing and Learning Session</a:t>
            </a: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68" name="Google Shape;268;p39"/>
          <p:cNvSpPr txBox="1"/>
          <p:nvPr>
            <p:ph idx="1" type="subTitle"/>
          </p:nvPr>
        </p:nvSpPr>
        <p:spPr>
          <a:xfrm>
            <a:off x="1813325" y="2374350"/>
            <a:ext cx="71052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12/3/21</a:t>
            </a:r>
            <a:br>
              <a:rPr lang="en" sz="2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lang="en" sz="2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Scott Hubbard (</a:t>
            </a:r>
            <a:r>
              <a:rPr lang="en" sz="2100" u="sng">
                <a:solidFill>
                  <a:schemeClr val="accent6"/>
                </a:solidFill>
                <a:latin typeface="Bitter"/>
                <a:ea typeface="Bitter"/>
                <a:cs typeface="Bitter"/>
                <a:sym typeface="Bit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shubbard@losmedanos.edu</a:t>
            </a:r>
            <a:r>
              <a:rPr lang="en" sz="2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)</a:t>
            </a:r>
            <a:endParaRPr sz="21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🔗 Link to Slides: </a:t>
            </a:r>
            <a:r>
              <a:rPr lang="en" sz="2100" u="sng">
                <a:solidFill>
                  <a:schemeClr val="accent6"/>
                </a:solidFill>
                <a:latin typeface="Bitter"/>
                <a:ea typeface="Bitter"/>
                <a:cs typeface="Bitter"/>
                <a:sym typeface="Bit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bit.do/mathoer2</a:t>
            </a:r>
            <a:endParaRPr sz="2100">
              <a:solidFill>
                <a:schemeClr val="accent6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417E"/>
                </a:solidFill>
                <a:latin typeface="Bitter"/>
                <a:ea typeface="Bitter"/>
                <a:cs typeface="Bitter"/>
                <a:sym typeface="Bitter"/>
              </a:rPr>
              <a:t>Who Am I?</a:t>
            </a:r>
            <a:endParaRPr b="1" sz="4200">
              <a:solidFill>
                <a:srgbClr val="00417E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1088675" y="1410438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Scott Hubbard, </a:t>
            </a:r>
            <a:br>
              <a:rPr b="1" lang="en" sz="26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</a:br>
            <a:r>
              <a:rPr b="1" lang="en" sz="2600">
                <a:solidFill>
                  <a:srgbClr val="1A1A1A"/>
                </a:solidFill>
                <a:latin typeface="Bitter"/>
                <a:ea typeface="Bitter"/>
                <a:cs typeface="Bitter"/>
                <a:sym typeface="Bitter"/>
              </a:rPr>
              <a:t>Los Medanos College</a:t>
            </a:r>
            <a:endParaRPr b="1" sz="2600">
              <a:solidFill>
                <a:srgbClr val="1A1A1A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1128425" y="2392550"/>
            <a:ext cx="7122900" cy="23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1C3678"/>
                </a:solidFill>
                <a:latin typeface="Bitter"/>
                <a:ea typeface="Bitter"/>
                <a:cs typeface="Bitter"/>
                <a:sym typeface="Bitter"/>
              </a:rPr>
              <a:t>Math faculty at Los Medanos College</a:t>
            </a:r>
            <a:endParaRPr b="1" sz="1350">
              <a:solidFill>
                <a:srgbClr val="1C3678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1C3678"/>
                </a:solidFill>
                <a:latin typeface="Bitter"/>
                <a:ea typeface="Bitter"/>
                <a:cs typeface="Bitter"/>
                <a:sym typeface="Bitter"/>
              </a:rPr>
              <a:t>OER user for six years</a:t>
            </a:r>
            <a:endParaRPr b="1" sz="1350">
              <a:solidFill>
                <a:srgbClr val="1C3678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1C3678"/>
                </a:solidFill>
                <a:latin typeface="Bitter"/>
                <a:ea typeface="Bitter"/>
                <a:cs typeface="Bitter"/>
                <a:sym typeface="Bitter"/>
              </a:rPr>
              <a:t>OERI Liaison and Math Discipline Lead</a:t>
            </a:r>
            <a:endParaRPr b="1" sz="1350">
              <a:solidFill>
                <a:srgbClr val="1C3678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1C3678"/>
                </a:solidFill>
                <a:latin typeface="Bitter"/>
                <a:ea typeface="Bitter"/>
                <a:cs typeface="Bitter"/>
                <a:sym typeface="Bitter"/>
              </a:rPr>
              <a:t>Project co-lead at LMC for three years</a:t>
            </a:r>
            <a:endParaRPr b="1" sz="1350">
              <a:solidFill>
                <a:srgbClr val="1C3678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1C3678"/>
                </a:solidFill>
                <a:latin typeface="Bitter"/>
                <a:ea typeface="Bitter"/>
                <a:cs typeface="Bitter"/>
                <a:sym typeface="Bitter"/>
              </a:rPr>
              <a:t>Our OER@LMC page: </a:t>
            </a:r>
            <a:r>
              <a:rPr b="1" lang="en" sz="1350" u="sng">
                <a:solidFill>
                  <a:schemeClr val="accent6"/>
                </a:solidFill>
                <a:latin typeface="Bitter"/>
                <a:ea typeface="Bitter"/>
                <a:cs typeface="Bitter"/>
                <a:sym typeface="Bit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https://www.losmedanos.edu/oer/</a:t>
            </a:r>
            <a:endParaRPr b="1" sz="1350">
              <a:solidFill>
                <a:schemeClr val="accent6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350">
              <a:solidFill>
                <a:srgbClr val="1C36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6101" y="40012"/>
            <a:ext cx="2571274" cy="219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1088675" y="467050"/>
            <a:ext cx="72024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" sz="3500">
                <a:latin typeface="Bitter"/>
                <a:ea typeface="Bitter"/>
                <a:cs typeface="Bitter"/>
                <a:sym typeface="Bitter"/>
              </a:rPr>
              <a:t>What are Open Educational Resources?</a:t>
            </a:r>
            <a:endParaRPr b="1" sz="34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1088675" y="1511800"/>
            <a:ext cx="7202400" cy="3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Creative Commons defines OER as teaching, learning, and research materials that are either (a) in the public domain or (b) licensed in a manner that provides everyone with free and perpetual permission to engage in the 5R activities– retaining, remixing, revising, reusing and redistributing the resources.</a:t>
            </a:r>
            <a:endParaRPr sz="37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—</a:t>
            </a:r>
            <a:r>
              <a:rPr lang="en" sz="28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 sz="280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Creative Commons</a:t>
            </a:r>
            <a:endParaRPr sz="2800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/>
        </p:nvSpPr>
        <p:spPr>
          <a:xfrm>
            <a:off x="206825" y="4860900"/>
            <a:ext cx="8789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i="0" lang="en" sz="10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The framework, freely available under a </a:t>
            </a:r>
            <a:r>
              <a:rPr i="0" lang="en" sz="1000" u="sng" cap="none" strike="noStrike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Creative Commons Attribution 4.0</a:t>
            </a:r>
            <a:r>
              <a:rPr i="0" lang="en" sz="10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 license (CC BY), was designed by Lumen Learning as </a:t>
            </a:r>
            <a:r>
              <a:rPr i="0" lang="en" sz="1000" u="sng" cap="none" strike="noStrike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4"/>
              </a:rPr>
              <a:t>the 5Rs</a:t>
            </a:r>
            <a:r>
              <a:rPr i="0" lang="en" sz="10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 sz="12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97" name="Google Shape;197;p32"/>
          <p:cNvSpPr txBox="1"/>
          <p:nvPr>
            <p:ph type="title"/>
          </p:nvPr>
        </p:nvSpPr>
        <p:spPr>
          <a:xfrm>
            <a:off x="348500" y="191750"/>
            <a:ext cx="85206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417E"/>
                </a:solidFill>
                <a:latin typeface="Bitter"/>
                <a:ea typeface="Bitter"/>
                <a:cs typeface="Bitter"/>
                <a:sym typeface="Bitter"/>
              </a:rPr>
              <a:t>The 5R Permissions of OER</a:t>
            </a:r>
            <a:endParaRPr b="1" sz="3600">
              <a:solidFill>
                <a:srgbClr val="00417E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198" name="Google Shape;198;p32"/>
          <p:cNvGrpSpPr/>
          <p:nvPr/>
        </p:nvGrpSpPr>
        <p:grpSpPr>
          <a:xfrm>
            <a:off x="623425" y="3248014"/>
            <a:ext cx="7671872" cy="670512"/>
            <a:chOff x="1431328" y="2473842"/>
            <a:chExt cx="6566697" cy="670512"/>
          </a:xfrm>
        </p:grpSpPr>
        <p:sp>
          <p:nvSpPr>
            <p:cNvPr id="199" name="Google Shape;199;p32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51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2"/>
            <p:cNvSpPr txBox="1"/>
            <p:nvPr/>
          </p:nvSpPr>
          <p:spPr>
            <a:xfrm>
              <a:off x="3872311" y="2480603"/>
              <a:ext cx="4062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Combine two or more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 rot="-5400000">
              <a:off x="2218078" y="1687103"/>
              <a:ext cx="670500" cy="22440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1606369" y="2611552"/>
              <a:ext cx="3264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Remix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3" name="Google Shape;203;p32"/>
          <p:cNvGrpSpPr/>
          <p:nvPr/>
        </p:nvGrpSpPr>
        <p:grpSpPr>
          <a:xfrm>
            <a:off x="645100" y="1130364"/>
            <a:ext cx="7671925" cy="670512"/>
            <a:chOff x="1431328" y="2473842"/>
            <a:chExt cx="6566742" cy="670512"/>
          </a:xfrm>
        </p:grpSpPr>
        <p:sp>
          <p:nvSpPr>
            <p:cNvPr id="204" name="Google Shape;204;p32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51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2"/>
            <p:cNvSpPr txBox="1"/>
            <p:nvPr/>
          </p:nvSpPr>
          <p:spPr>
            <a:xfrm>
              <a:off x="4615871" y="2480603"/>
              <a:ext cx="3382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Make and own copies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 rot="-5400000">
              <a:off x="2240428" y="1664753"/>
              <a:ext cx="670500" cy="22887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1595691" y="2611552"/>
              <a:ext cx="327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Retain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8" name="Google Shape;208;p32"/>
          <p:cNvGrpSpPr/>
          <p:nvPr/>
        </p:nvGrpSpPr>
        <p:grpSpPr>
          <a:xfrm>
            <a:off x="645100" y="1829188"/>
            <a:ext cx="8041696" cy="695262"/>
            <a:chOff x="1431328" y="2473842"/>
            <a:chExt cx="6883245" cy="695262"/>
          </a:xfrm>
        </p:grpSpPr>
        <p:sp>
          <p:nvSpPr>
            <p:cNvPr id="209" name="Google Shape;209;p32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51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2"/>
            <p:cNvSpPr txBox="1"/>
            <p:nvPr/>
          </p:nvSpPr>
          <p:spPr>
            <a:xfrm>
              <a:off x="3755174" y="2512103"/>
              <a:ext cx="4559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 in a wide range of ways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 rot="-5400000">
              <a:off x="2228578" y="1676603"/>
              <a:ext cx="670500" cy="22650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1627190" y="2611553"/>
              <a:ext cx="3243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Reuse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3" name="Google Shape;213;p32"/>
          <p:cNvGrpSpPr/>
          <p:nvPr/>
        </p:nvGrpSpPr>
        <p:grpSpPr>
          <a:xfrm>
            <a:off x="645125" y="2536964"/>
            <a:ext cx="7851009" cy="677773"/>
            <a:chOff x="1431328" y="2473842"/>
            <a:chExt cx="6720029" cy="677773"/>
          </a:xfrm>
        </p:grpSpPr>
        <p:sp>
          <p:nvSpPr>
            <p:cNvPr id="214" name="Google Shape;214;p32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51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2"/>
            <p:cNvSpPr txBox="1"/>
            <p:nvPr/>
          </p:nvSpPr>
          <p:spPr>
            <a:xfrm>
              <a:off x="3767757" y="2494615"/>
              <a:ext cx="43836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Adapt, modify, and improve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 rot="-5400000">
              <a:off x="2212828" y="1692353"/>
              <a:ext cx="670500" cy="22335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1579921" y="2611552"/>
              <a:ext cx="32913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Revise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" name="Google Shape;218;p32"/>
          <p:cNvGrpSpPr/>
          <p:nvPr/>
        </p:nvGrpSpPr>
        <p:grpSpPr>
          <a:xfrm>
            <a:off x="623425" y="3943013"/>
            <a:ext cx="7671872" cy="670512"/>
            <a:chOff x="1431328" y="2473842"/>
            <a:chExt cx="6566697" cy="670512"/>
          </a:xfrm>
        </p:grpSpPr>
        <p:sp>
          <p:nvSpPr>
            <p:cNvPr id="219" name="Google Shape;219;p32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51C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2"/>
            <p:cNvSpPr txBox="1"/>
            <p:nvPr/>
          </p:nvSpPr>
          <p:spPr>
            <a:xfrm>
              <a:off x="4701935" y="2480603"/>
              <a:ext cx="324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Share with others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 rot="-5400000">
              <a:off x="2214178" y="1691003"/>
              <a:ext cx="670500" cy="22362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1590620" y="2611553"/>
              <a:ext cx="32805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Redistribute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520550" y="346100"/>
            <a:ext cx="386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417E"/>
                </a:solidFill>
                <a:latin typeface="Bitter"/>
                <a:ea typeface="Bitter"/>
                <a:cs typeface="Bitter"/>
                <a:sym typeface="Bitter"/>
              </a:rPr>
              <a:t>Traditional Textbook</a:t>
            </a:r>
            <a:r>
              <a:rPr b="1" lang="en" sz="3500">
                <a:latin typeface="Bitter"/>
                <a:ea typeface="Bitter"/>
                <a:cs typeface="Bitter"/>
                <a:sym typeface="Bitter"/>
              </a:rPr>
              <a:t> </a:t>
            </a:r>
            <a:endParaRPr b="1" sz="3500"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311700" y="1152475"/>
            <a:ext cx="39999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tter"/>
              <a:buChar char="●"/>
            </a:pPr>
            <a:r>
              <a:rPr lang="en" sz="2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Publishing company owns copyright and sells book for profit</a:t>
            </a:r>
            <a:endParaRPr sz="2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tter"/>
              <a:buChar char="●"/>
            </a:pPr>
            <a:r>
              <a:rPr lang="en" sz="2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Cannot copy, scan, or share without permission </a:t>
            </a:r>
            <a:endParaRPr sz="2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tter"/>
              <a:buChar char="●"/>
            </a:pPr>
            <a:r>
              <a:rPr lang="en" sz="2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One student = one copy</a:t>
            </a:r>
            <a:endParaRPr sz="2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tter"/>
              <a:buChar char="●"/>
            </a:pPr>
            <a:r>
              <a:rPr lang="en" sz="2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Cannot change (revise or edit) material</a:t>
            </a:r>
            <a:endParaRPr sz="2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29" name="Google Shape;229;p33"/>
          <p:cNvSpPr txBox="1"/>
          <p:nvPr>
            <p:ph idx="2" type="body"/>
          </p:nvPr>
        </p:nvSpPr>
        <p:spPr>
          <a:xfrm>
            <a:off x="4647750" y="1152475"/>
            <a:ext cx="418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tter"/>
              <a:buChar char="●"/>
            </a:pPr>
            <a:r>
              <a:rPr lang="en" sz="2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No one making a profit</a:t>
            </a:r>
            <a:endParaRPr sz="2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tter"/>
              <a:buChar char="●"/>
            </a:pPr>
            <a:r>
              <a:rPr lang="en" sz="2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Freely and instantly available online</a:t>
            </a:r>
            <a:endParaRPr sz="2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tter"/>
              <a:buChar char="●"/>
            </a:pPr>
            <a:r>
              <a:rPr lang="en" sz="2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Copy, scan, share, as much as needed</a:t>
            </a:r>
            <a:endParaRPr sz="2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itter"/>
              <a:buChar char="●"/>
            </a:pPr>
            <a:r>
              <a:rPr lang="en" sz="2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Edit, revise, modify (depending on the license)</a:t>
            </a:r>
            <a:endParaRPr sz="2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30" name="Google Shape;230;p33"/>
          <p:cNvSpPr txBox="1"/>
          <p:nvPr>
            <p:ph type="title"/>
          </p:nvPr>
        </p:nvSpPr>
        <p:spPr>
          <a:xfrm>
            <a:off x="5030225" y="346100"/>
            <a:ext cx="341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417E"/>
                </a:solidFill>
                <a:latin typeface="Bitter"/>
                <a:ea typeface="Bitter"/>
                <a:cs typeface="Bitter"/>
                <a:sym typeface="Bitter"/>
              </a:rPr>
              <a:t>OER </a:t>
            </a:r>
            <a:endParaRPr b="1" sz="3500">
              <a:solidFill>
                <a:srgbClr val="00417E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31" name="Google Shape;231;p33"/>
          <p:cNvCxnSpPr/>
          <p:nvPr/>
        </p:nvCxnSpPr>
        <p:spPr>
          <a:xfrm flipH="1" rot="10800000">
            <a:off x="520550" y="1065975"/>
            <a:ext cx="8192400" cy="12300"/>
          </a:xfrm>
          <a:prstGeom prst="straightConnector1">
            <a:avLst/>
          </a:prstGeom>
          <a:noFill/>
          <a:ln cap="flat" cmpd="sng" w="38100">
            <a:solidFill>
              <a:srgbClr val="D5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type="title"/>
          </p:nvPr>
        </p:nvSpPr>
        <p:spPr>
          <a:xfrm>
            <a:off x="237325" y="210700"/>
            <a:ext cx="5856000" cy="7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417E"/>
                </a:solidFill>
                <a:latin typeface="Bitter"/>
                <a:ea typeface="Bitter"/>
                <a:cs typeface="Bitter"/>
                <a:sym typeface="Bitter"/>
              </a:rPr>
              <a:t>Why Use OER, Especially Now?</a:t>
            </a:r>
            <a:endParaRPr b="1" sz="2800">
              <a:solidFill>
                <a:srgbClr val="00417E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37" name="Google Shape;237;p34"/>
          <p:cNvSpPr txBox="1"/>
          <p:nvPr>
            <p:ph idx="1" type="body"/>
          </p:nvPr>
        </p:nvSpPr>
        <p:spPr>
          <a:xfrm>
            <a:off x="398450" y="980225"/>
            <a:ext cx="5210100" cy="40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Bitter"/>
              <a:buChar char="●"/>
            </a:pPr>
            <a:r>
              <a:rPr lang="en" sz="25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Free - students need extra financial help right now</a:t>
            </a:r>
            <a:endParaRPr sz="25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Bitter"/>
              <a:buChar char="●"/>
            </a:pPr>
            <a:r>
              <a:rPr lang="en" sz="25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Instant access - no waiting for books to arrive</a:t>
            </a:r>
            <a:endParaRPr sz="25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itter"/>
              <a:buChar char="●"/>
            </a:pPr>
            <a:r>
              <a:rPr lang="en" sz="23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Takes guessing game out of copyright and fair use</a:t>
            </a:r>
            <a:endParaRPr sz="23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itter"/>
              <a:buChar char="●"/>
            </a:pPr>
            <a:r>
              <a:rPr lang="en" sz="23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Perfect for online classes - many can be integrated into Canvas</a:t>
            </a:r>
            <a:endParaRPr sz="23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itter"/>
              <a:buChar char="●"/>
            </a:pPr>
            <a:r>
              <a:rPr lang="en" sz="23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Many have a print option</a:t>
            </a:r>
            <a:endParaRPr sz="25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38" name="Google Shape;238;p34" title="Bookshelf"/>
          <p:cNvPicPr preferRelativeResize="0"/>
          <p:nvPr/>
        </p:nvPicPr>
        <p:blipFill rotWithShape="1">
          <a:blip r:embed="rId3">
            <a:alphaModFix/>
          </a:blip>
          <a:srcRect b="0" l="27382" r="37439" t="0"/>
          <a:stretch/>
        </p:blipFill>
        <p:spPr>
          <a:xfrm>
            <a:off x="5927350" y="0"/>
            <a:ext cx="32166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417E"/>
                </a:solidFill>
                <a:latin typeface="Bitter"/>
                <a:ea typeface="Bitter"/>
                <a:cs typeface="Bitter"/>
                <a:sym typeface="Bitter"/>
              </a:rPr>
              <a:t>How Do You Know if Something is OER and Not Just Free?</a:t>
            </a:r>
            <a:endParaRPr b="1" sz="4200">
              <a:solidFill>
                <a:srgbClr val="00417E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44" name="Google Shape;244;p35"/>
          <p:cNvSpPr txBox="1"/>
          <p:nvPr>
            <p:ph idx="1" type="body"/>
          </p:nvPr>
        </p:nvSpPr>
        <p:spPr>
          <a:xfrm>
            <a:off x="1163050" y="1474625"/>
            <a:ext cx="7202400" cy="3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itter"/>
                <a:ea typeface="Bitter"/>
                <a:cs typeface="Bitter"/>
                <a:sym typeface="Bitter"/>
              </a:rPr>
              <a:t>Look for Creative Commons licenses:</a:t>
            </a:r>
            <a:endParaRPr sz="2800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45" name="Google Shape;245;p35" title="Creative Commons Licens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913" y="2143075"/>
            <a:ext cx="5118176" cy="28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475" y="1530050"/>
            <a:ext cx="6807051" cy="34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 txBox="1"/>
          <p:nvPr>
            <p:ph type="title"/>
          </p:nvPr>
        </p:nvSpPr>
        <p:spPr>
          <a:xfrm>
            <a:off x="1088686" y="603390"/>
            <a:ext cx="72024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417E"/>
                </a:solidFill>
                <a:latin typeface="Bitter"/>
                <a:ea typeface="Bitter"/>
                <a:cs typeface="Bitter"/>
                <a:sym typeface="Bitter"/>
              </a:rPr>
              <a:t>OER and ZTC Helps Students</a:t>
            </a:r>
            <a:endParaRPr b="1" sz="4200">
              <a:solidFill>
                <a:srgbClr val="00417E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>
            <p:ph type="title"/>
          </p:nvPr>
        </p:nvSpPr>
        <p:spPr>
          <a:xfrm>
            <a:off x="730725" y="1318650"/>
            <a:ext cx="3893400" cy="103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Resources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57" name="Google Shape;257;p37"/>
          <p:cNvSpPr txBox="1"/>
          <p:nvPr>
            <p:ph idx="1" type="body"/>
          </p:nvPr>
        </p:nvSpPr>
        <p:spPr>
          <a:xfrm>
            <a:off x="730725" y="1842700"/>
            <a:ext cx="8148600" cy="314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Bitter"/>
              <a:buChar char="•"/>
            </a:pPr>
            <a:r>
              <a:rPr lang="en" sz="160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https://asccc-oeri.org/resources/</a:t>
            </a:r>
            <a:endParaRPr sz="1600"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itter"/>
              <a:buChar char="•"/>
            </a:pPr>
            <a:r>
              <a:rPr lang="en" sz="160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4"/>
              </a:rPr>
              <a:t>https://ccconlineed.instructure.com/courses/4543/pages/discipline-page</a:t>
            </a:r>
            <a:endParaRPr sz="1600"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itter"/>
              <a:buChar char="•"/>
            </a:pPr>
            <a:r>
              <a:rPr lang="en" sz="160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5"/>
              </a:rPr>
              <a:t>https://ccconlineed.instructure.com/courses/4543/pages/oer-and-the-math-transfer-model-curriculum</a:t>
            </a:r>
            <a:endParaRPr sz="1600"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itter"/>
              <a:buChar char="•"/>
            </a:pPr>
            <a:r>
              <a:rPr lang="en" sz="160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6"/>
              </a:rPr>
              <a:t>https://cool4ed.org/course-showcase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itter"/>
              <a:buChar char="•"/>
            </a:pPr>
            <a:r>
              <a:rPr lang="en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7"/>
              </a:rPr>
              <a:t>https://www.cool4ed.org/courseshowcase-resources/36/317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itter"/>
              <a:buChar char="•"/>
            </a:pPr>
            <a:r>
              <a:rPr lang="en" sz="160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8"/>
              </a:rPr>
              <a:t>https://openstax.org/subjects/math</a:t>
            </a:r>
            <a:endParaRPr sz="1600"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itter"/>
              <a:buChar char="•"/>
            </a:pPr>
            <a:r>
              <a:rPr lang="en" sz="160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9"/>
              </a:rPr>
              <a:t>https://www.myopenmath.com/</a:t>
            </a:r>
            <a:endParaRPr sz="1600"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