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7" r:id="rId2"/>
    <p:sldId id="258" r:id="rId3"/>
    <p:sldId id="259" r:id="rId4"/>
    <p:sldId id="290" r:id="rId5"/>
    <p:sldId id="291" r:id="rId6"/>
    <p:sldId id="292" r:id="rId7"/>
    <p:sldId id="310" r:id="rId8"/>
    <p:sldId id="295" r:id="rId9"/>
    <p:sldId id="296" r:id="rId10"/>
    <p:sldId id="299" r:id="rId11"/>
    <p:sldId id="300" r:id="rId12"/>
    <p:sldId id="303" r:id="rId13"/>
    <p:sldId id="304" r:id="rId14"/>
    <p:sldId id="306" r:id="rId15"/>
    <p:sldId id="311" r:id="rId16"/>
    <p:sldId id="312" r:id="rId17"/>
    <p:sldId id="305" r:id="rId18"/>
    <p:sldId id="313" r:id="rId19"/>
    <p:sldId id="316" r:id="rId20"/>
    <p:sldId id="287" r:id="rId21"/>
    <p:sldId id="307" r:id="rId22"/>
    <p:sldId id="308" r:id="rId23"/>
    <p:sldId id="309"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hzAMdVHL89ZRab62tDD+UJ0CQ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2CBB0D-BC45-4385-89D3-7417987BB788}">
  <a:tblStyle styleId="{302CBB0D-BC45-4385-89D3-7417987BB78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FEF9385-05D1-4D92-9EC6-B47D7BB84B0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p:restoredTop sz="94708"/>
  </p:normalViewPr>
  <p:slideViewPr>
    <p:cSldViewPr snapToGrid="0">
      <p:cViewPr>
        <p:scale>
          <a:sx n="98" d="100"/>
          <a:sy n="98" d="100"/>
        </p:scale>
        <p:origin x="144"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42" Type="http://customschemas.google.com/relationships/presentationmetadata" Target="metadata"/><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 Id="rId4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121" name="Google Shape;121;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https://c-</a:t>
            </a:r>
            <a:r>
              <a:rPr lang="en-US" dirty="0" err="1"/>
              <a:t>id.net</a:t>
            </a:r>
            <a:r>
              <a:rPr lang="en-US" dirty="0"/>
              <a:t>/model-curriculum; where there is a MC, there will be C-ID</a:t>
            </a:r>
            <a:r>
              <a:rPr lang="en-US" baseline="0" dirty="0"/>
              <a:t> descriptors </a:t>
            </a:r>
            <a:r>
              <a:rPr lang="mr-IN" baseline="0" dirty="0"/>
              <a:t>–</a:t>
            </a:r>
            <a:r>
              <a:rPr lang="en-US" baseline="0" dirty="0"/>
              <a:t> BUT colleges are not required to use the MC or submit courses for a given C-ID.</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026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6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3" name="Google Shape;333;p6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14"/>
        <p:cNvGrpSpPr/>
        <p:nvPr/>
      </p:nvGrpSpPr>
      <p:grpSpPr>
        <a:xfrm>
          <a:off x="0" y="0"/>
          <a:ext cx="0" cy="0"/>
          <a:chOff x="0" y="0"/>
          <a:chExt cx="0" cy="0"/>
        </a:xfrm>
      </p:grpSpPr>
      <p:sp>
        <p:nvSpPr>
          <p:cNvPr id="15" name="Google Shape;15;p22"/>
          <p:cNvSpPr/>
          <p:nvPr/>
        </p:nvSpPr>
        <p:spPr>
          <a:xfrm>
            <a:off x="892142" y="-21176"/>
            <a:ext cx="7606015" cy="18787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16" name="Google Shape;16;p22"/>
          <p:cNvCxnSpPr/>
          <p:nvPr/>
        </p:nvCxnSpPr>
        <p:spPr>
          <a:xfrm>
            <a:off x="892142" y="1859611"/>
            <a:ext cx="7606015" cy="0"/>
          </a:xfrm>
          <a:prstGeom prst="straightConnector1">
            <a:avLst/>
          </a:prstGeom>
          <a:noFill/>
          <a:ln w="31750" cap="flat" cmpd="sng">
            <a:solidFill>
              <a:schemeClr val="accent1"/>
            </a:solidFill>
            <a:prstDash val="solid"/>
            <a:round/>
            <a:headEnd type="none" w="sm" len="sm"/>
            <a:tailEnd type="none" w="sm" len="sm"/>
          </a:ln>
        </p:spPr>
      </p:cxnSp>
      <p:sp>
        <p:nvSpPr>
          <p:cNvPr id="17" name="Google Shape;17;p2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2"/>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9" name="Google Shape;19;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92"/>
        <p:cNvGrpSpPr/>
        <p:nvPr/>
      </p:nvGrpSpPr>
      <p:grpSpPr>
        <a:xfrm>
          <a:off x="0" y="0"/>
          <a:ext cx="0" cy="0"/>
          <a:chOff x="0" y="0"/>
          <a:chExt cx="0" cy="0"/>
        </a:xfrm>
      </p:grpSpPr>
      <p:sp>
        <p:nvSpPr>
          <p:cNvPr id="93" name="Google Shape;93;gceb051ea18_0_123"/>
          <p:cNvSpPr txBox="1">
            <a:spLocks noGrp="1"/>
          </p:cNvSpPr>
          <p:nvPr>
            <p:ph type="body" idx="1"/>
          </p:nvPr>
        </p:nvSpPr>
        <p:spPr>
          <a:xfrm>
            <a:off x="1088686" y="2015732"/>
            <a:ext cx="7202400" cy="4040100"/>
          </a:xfrm>
          <a:prstGeom prst="rect">
            <a:avLst/>
          </a:prstGeom>
          <a:noFill/>
          <a:ln>
            <a:noFill/>
          </a:ln>
        </p:spPr>
        <p:txBody>
          <a:bodyPr spcFirstLastPara="1" wrap="square" lIns="91425" tIns="45700" rIns="91425" bIns="45700" anchor="t" anchorCtr="0">
            <a:normAutofit/>
          </a:bodyPr>
          <a:lstStyle>
            <a:lvl1pPr marL="457200" lvl="0" indent="-381000" algn="l">
              <a:lnSpc>
                <a:spcPct val="120000"/>
              </a:lnSpc>
              <a:spcBef>
                <a:spcPts val="750"/>
              </a:spcBef>
              <a:spcAft>
                <a:spcPts val="0"/>
              </a:spcAft>
              <a:buSzPts val="2400"/>
              <a:buChar char="•"/>
              <a:defRPr>
                <a:solidFill>
                  <a:schemeClr val="dk2"/>
                </a:solidFill>
              </a:defRPr>
            </a:lvl1pPr>
            <a:lvl2pPr marL="914400" lvl="1" indent="-381000" algn="l">
              <a:lnSpc>
                <a:spcPct val="120000"/>
              </a:lnSpc>
              <a:spcBef>
                <a:spcPts val="375"/>
              </a:spcBef>
              <a:spcAft>
                <a:spcPts val="0"/>
              </a:spcAft>
              <a:buSzPts val="2400"/>
              <a:buChar char="•"/>
              <a:defRPr>
                <a:solidFill>
                  <a:schemeClr val="dk2"/>
                </a:solidFill>
              </a:defRPr>
            </a:lvl2pPr>
            <a:lvl3pPr marL="1371600" lvl="2" indent="-381000" algn="l">
              <a:lnSpc>
                <a:spcPct val="120000"/>
              </a:lnSpc>
              <a:spcBef>
                <a:spcPts val="375"/>
              </a:spcBef>
              <a:spcAft>
                <a:spcPts val="0"/>
              </a:spcAft>
              <a:buSzPts val="2400"/>
              <a:buChar char="•"/>
              <a:defRPr>
                <a:solidFill>
                  <a:schemeClr val="dk2"/>
                </a:solidFill>
              </a:defRPr>
            </a:lvl3pPr>
            <a:lvl4pPr marL="1828800" lvl="3" indent="-381000" algn="l">
              <a:lnSpc>
                <a:spcPct val="120000"/>
              </a:lnSpc>
              <a:spcBef>
                <a:spcPts val="375"/>
              </a:spcBef>
              <a:spcAft>
                <a:spcPts val="0"/>
              </a:spcAft>
              <a:buSzPts val="2400"/>
              <a:buChar char="•"/>
              <a:defRPr>
                <a:solidFill>
                  <a:schemeClr val="dk2"/>
                </a:solidFill>
              </a:defRPr>
            </a:lvl4pPr>
            <a:lvl5pPr marL="2286000" lvl="4" indent="-381000" algn="l">
              <a:lnSpc>
                <a:spcPct val="120000"/>
              </a:lnSpc>
              <a:spcBef>
                <a:spcPts val="375"/>
              </a:spcBef>
              <a:spcAft>
                <a:spcPts val="0"/>
              </a:spcAft>
              <a:buSzPts val="24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4" name="Google Shape;94;gceb051ea18_0_123"/>
          <p:cNvSpPr txBox="1">
            <a:spLocks noGrp="1"/>
          </p:cNvSpPr>
          <p:nvPr>
            <p:ph type="dt" idx="10"/>
          </p:nvPr>
        </p:nvSpPr>
        <p:spPr>
          <a:xfrm>
            <a:off x="7490462" y="6213011"/>
            <a:ext cx="800700" cy="30810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gceb051ea18_0_123"/>
          <p:cNvSpPr txBox="1">
            <a:spLocks noGrp="1"/>
          </p:cNvSpPr>
          <p:nvPr>
            <p:ph type="sldNum" idx="12"/>
          </p:nvPr>
        </p:nvSpPr>
        <p:spPr>
          <a:xfrm>
            <a:off x="1088686" y="6211950"/>
            <a:ext cx="511200" cy="3093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n-US"/>
              <a:t>‹#›</a:t>
            </a:fld>
            <a:endParaRPr/>
          </a:p>
        </p:txBody>
      </p:sp>
      <p:cxnSp>
        <p:nvCxnSpPr>
          <p:cNvPr id="96" name="Google Shape;96;gceb051ea18_0_123"/>
          <p:cNvCxnSpPr/>
          <p:nvPr/>
        </p:nvCxnSpPr>
        <p:spPr>
          <a:xfrm>
            <a:off x="1088686" y="1859432"/>
            <a:ext cx="720240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26"/>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6"/>
          <p:cNvSpPr txBox="1">
            <a:spLocks noGrp="1"/>
          </p:cNvSpPr>
          <p:nvPr>
            <p:ph type="body" idx="1"/>
          </p:nvPr>
        </p:nvSpPr>
        <p:spPr>
          <a:xfrm>
            <a:off x="1088686" y="2015732"/>
            <a:ext cx="7202456" cy="4039916"/>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26" name="Google Shape;26;p26"/>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6"/>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28" name="Google Shape;28;p26"/>
          <p:cNvCxnSpPr/>
          <p:nvPr/>
        </p:nvCxnSpPr>
        <p:spPr>
          <a:xfrm>
            <a:off x="1088686" y="1859432"/>
            <a:ext cx="720245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9"/>
        <p:cNvGrpSpPr/>
        <p:nvPr/>
      </p:nvGrpSpPr>
      <p:grpSpPr>
        <a:xfrm>
          <a:off x="0" y="0"/>
          <a:ext cx="0" cy="0"/>
          <a:chOff x="0" y="0"/>
          <a:chExt cx="0" cy="0"/>
        </a:xfrm>
      </p:grpSpPr>
      <p:sp>
        <p:nvSpPr>
          <p:cNvPr id="30" name="Google Shape;30;p27"/>
          <p:cNvSpPr/>
          <p:nvPr/>
        </p:nvSpPr>
        <p:spPr>
          <a:xfrm>
            <a:off x="0" y="1527142"/>
            <a:ext cx="9144000" cy="3657856"/>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31" name="Google Shape;31;p27"/>
          <p:cNvSpPr txBox="1">
            <a:spLocks noGrp="1"/>
          </p:cNvSpPr>
          <p:nvPr>
            <p:ph type="ctrTitle"/>
          </p:nvPr>
        </p:nvSpPr>
        <p:spPr>
          <a:xfrm>
            <a:off x="1813336" y="3233396"/>
            <a:ext cx="6477803" cy="1769453"/>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lt1"/>
              </a:buClr>
              <a:buSzPts val="3600"/>
              <a:buFont typeface="Arial"/>
              <a:buNone/>
              <a:defRPr sz="3600" cap="none">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7"/>
          <p:cNvSpPr txBox="1">
            <a:spLocks noGrp="1"/>
          </p:cNvSpPr>
          <p:nvPr>
            <p:ph type="subTitle" idx="1"/>
          </p:nvPr>
        </p:nvSpPr>
        <p:spPr>
          <a:xfrm>
            <a:off x="1813335" y="5190324"/>
            <a:ext cx="6477804"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600"/>
              <a:buNone/>
              <a:defRPr sz="1600" b="0" cap="none">
                <a:solidFill>
                  <a:schemeClr val="dk2"/>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cxnSp>
        <p:nvCxnSpPr>
          <p:cNvPr id="33" name="Google Shape;33;p27"/>
          <p:cNvCxnSpPr/>
          <p:nvPr/>
        </p:nvCxnSpPr>
        <p:spPr>
          <a:xfrm>
            <a:off x="0" y="5187659"/>
            <a:ext cx="9144000" cy="0"/>
          </a:xfrm>
          <a:prstGeom prst="straightConnector1">
            <a:avLst/>
          </a:prstGeom>
          <a:noFill/>
          <a:ln w="31750" cap="flat" cmpd="sng">
            <a:solidFill>
              <a:schemeClr val="accent1"/>
            </a:solidFill>
            <a:prstDash val="solid"/>
            <a:round/>
            <a:headEnd type="none" w="sm" len="sm"/>
            <a:tailEnd type="none" w="sm" len="sm"/>
          </a:ln>
        </p:spPr>
      </p:cxnSp>
      <p:pic>
        <p:nvPicPr>
          <p:cNvPr id="34" name="Google Shape;34;p27"/>
          <p:cNvPicPr preferRelativeResize="0"/>
          <p:nvPr/>
        </p:nvPicPr>
        <p:blipFill rotWithShape="1">
          <a:blip r:embed="rId2">
            <a:alphaModFix/>
          </a:blip>
          <a:srcRect/>
          <a:stretch/>
        </p:blipFill>
        <p:spPr>
          <a:xfrm>
            <a:off x="1695177" y="585230"/>
            <a:ext cx="4360183" cy="13502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42"/>
        <p:cNvGrpSpPr/>
        <p:nvPr/>
      </p:nvGrpSpPr>
      <p:grpSpPr>
        <a:xfrm>
          <a:off x="0" y="0"/>
          <a:ext cx="0" cy="0"/>
          <a:chOff x="0" y="0"/>
          <a:chExt cx="0" cy="0"/>
        </a:xfrm>
      </p:grpSpPr>
      <p:sp>
        <p:nvSpPr>
          <p:cNvPr id="43" name="Google Shape;43;p29"/>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44" name="Google Shape;44;p29"/>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45" name="Google Shape;45;p29"/>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9"/>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7" name="Google Shape;47;p29"/>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8" name="Google Shape;48;p2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with Comparison" type="twoTxTwoObj">
  <p:cSld name="TWO_OBJECTS_WITH_TEXT">
    <p:spTree>
      <p:nvGrpSpPr>
        <p:cNvPr id="1" name="Shape 50"/>
        <p:cNvGrpSpPr/>
        <p:nvPr/>
      </p:nvGrpSpPr>
      <p:grpSpPr>
        <a:xfrm>
          <a:off x="0" y="0"/>
          <a:ext cx="0" cy="0"/>
          <a:chOff x="0" y="0"/>
          <a:chExt cx="0" cy="0"/>
        </a:xfrm>
      </p:grpSpPr>
      <p:sp>
        <p:nvSpPr>
          <p:cNvPr id="51" name="Google Shape;51;p30"/>
          <p:cNvSpPr/>
          <p:nvPr/>
        </p:nvSpPr>
        <p:spPr>
          <a:xfrm>
            <a:off x="897905" y="0"/>
            <a:ext cx="7557940" cy="1844314"/>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52" name="Google Shape;52;p30"/>
          <p:cNvCxnSpPr/>
          <p:nvPr/>
        </p:nvCxnSpPr>
        <p:spPr>
          <a:xfrm rot="10800000" flipH="1">
            <a:off x="892142" y="1847089"/>
            <a:ext cx="7563703" cy="12523"/>
          </a:xfrm>
          <a:prstGeom prst="straightConnector1">
            <a:avLst/>
          </a:prstGeom>
          <a:noFill/>
          <a:ln w="31750" cap="flat" cmpd="sng">
            <a:solidFill>
              <a:schemeClr val="accent1"/>
            </a:solidFill>
            <a:prstDash val="solid"/>
            <a:round/>
            <a:headEnd type="none" w="sm" len="sm"/>
            <a:tailEnd type="none" w="sm" len="sm"/>
          </a:ln>
        </p:spPr>
      </p:cxnSp>
      <p:sp>
        <p:nvSpPr>
          <p:cNvPr id="53" name="Google Shape;53;p30"/>
          <p:cNvSpPr txBox="1">
            <a:spLocks noGrp="1"/>
          </p:cNvSpPr>
          <p:nvPr>
            <p:ph type="title"/>
          </p:nvPr>
        </p:nvSpPr>
        <p:spPr>
          <a:xfrm>
            <a:off x="1085394" y="804167"/>
            <a:ext cx="7205746" cy="87952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0"/>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55" name="Google Shape;55;p30"/>
          <p:cNvSpPr txBox="1">
            <a:spLocks noGrp="1"/>
          </p:cNvSpPr>
          <p:nvPr>
            <p:ph type="body" idx="2"/>
          </p:nvPr>
        </p:nvSpPr>
        <p:spPr>
          <a:xfrm>
            <a:off x="1085393" y="2824270"/>
            <a:ext cx="3483864" cy="3230542"/>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6" name="Google Shape;56;p30"/>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57" name="Google Shape;57;p30"/>
          <p:cNvSpPr txBox="1">
            <a:spLocks noGrp="1"/>
          </p:cNvSpPr>
          <p:nvPr>
            <p:ph type="body" idx="4"/>
          </p:nvPr>
        </p:nvSpPr>
        <p:spPr>
          <a:xfrm>
            <a:off x="4809272" y="2821494"/>
            <a:ext cx="3483864" cy="3233321"/>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8" name="Google Shape;58;p30"/>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0"/>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60"/>
        <p:cNvGrpSpPr/>
        <p:nvPr/>
      </p:nvGrpSpPr>
      <p:grpSpPr>
        <a:xfrm>
          <a:off x="0" y="0"/>
          <a:ext cx="0" cy="0"/>
          <a:chOff x="0" y="0"/>
          <a:chExt cx="0" cy="0"/>
        </a:xfrm>
      </p:grpSpPr>
      <p:sp>
        <p:nvSpPr>
          <p:cNvPr id="61" name="Google Shape;61;p3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62" name="Google Shape;62;p3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63" name="Google Shape;63;p3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5" name="Google Shape;65;p3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66" name="Google Shape;66;p3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68"/>
        <p:cNvGrpSpPr/>
        <p:nvPr/>
      </p:nvGrpSpPr>
      <p:grpSpPr>
        <a:xfrm>
          <a:off x="0" y="0"/>
          <a:ext cx="0" cy="0"/>
          <a:chOff x="0" y="0"/>
          <a:chExt cx="0" cy="0"/>
        </a:xfrm>
      </p:grpSpPr>
      <p:sp>
        <p:nvSpPr>
          <p:cNvPr id="69" name="Google Shape;69;p3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cxnSp>
        <p:nvCxnSpPr>
          <p:cNvPr id="70" name="Google Shape;70;p3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71" name="Google Shape;71;p3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2"/>
          <p:cNvSpPr>
            <a:spLocks noGrp="1"/>
          </p:cNvSpPr>
          <p:nvPr>
            <p:ph type="pic" idx="2"/>
          </p:nvPr>
        </p:nvSpPr>
        <p:spPr>
          <a:xfrm>
            <a:off x="5449305" y="797578"/>
            <a:ext cx="2841836" cy="5248677"/>
          </a:xfrm>
          <a:prstGeom prst="rect">
            <a:avLst/>
          </a:prstGeom>
          <a:solidFill>
            <a:srgbClr val="D8D8D8"/>
          </a:solidFill>
          <a:ln>
            <a:noFill/>
          </a:ln>
        </p:spPr>
      </p:sp>
      <p:sp>
        <p:nvSpPr>
          <p:cNvPr id="73" name="Google Shape;73;p3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4" name="Google Shape;74;p3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75" name="Google Shape;75;p3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with 2 columns">
  <p:cSld name="Title with 2 columns">
    <p:spTree>
      <p:nvGrpSpPr>
        <p:cNvPr id="1" name="Shape 76"/>
        <p:cNvGrpSpPr/>
        <p:nvPr/>
      </p:nvGrpSpPr>
      <p:grpSpPr>
        <a:xfrm>
          <a:off x="0" y="0"/>
          <a:ext cx="0" cy="0"/>
          <a:chOff x="0" y="0"/>
          <a:chExt cx="0" cy="0"/>
        </a:xfrm>
      </p:grpSpPr>
      <p:cxnSp>
        <p:nvCxnSpPr>
          <p:cNvPr id="77" name="Google Shape;77;p34"/>
          <p:cNvCxnSpPr/>
          <p:nvPr/>
        </p:nvCxnSpPr>
        <p:spPr>
          <a:xfrm>
            <a:off x="1085500" y="1847088"/>
            <a:ext cx="7205642" cy="0"/>
          </a:xfrm>
          <a:prstGeom prst="straightConnector1">
            <a:avLst/>
          </a:prstGeom>
          <a:noFill/>
          <a:ln w="31750" cap="flat" cmpd="sng">
            <a:solidFill>
              <a:schemeClr val="accent1"/>
            </a:solidFill>
            <a:prstDash val="solid"/>
            <a:round/>
            <a:headEnd type="none" w="sm" len="sm"/>
            <a:tailEnd type="none" w="sm" len="sm"/>
          </a:ln>
        </p:spPr>
      </p:cxnSp>
      <p:sp>
        <p:nvSpPr>
          <p:cNvPr id="78" name="Google Shape;78;p34"/>
          <p:cNvSpPr txBox="1">
            <a:spLocks noGrp="1"/>
          </p:cNvSpPr>
          <p:nvPr>
            <p:ph type="body" idx="1"/>
          </p:nvPr>
        </p:nvSpPr>
        <p:spPr>
          <a:xfrm>
            <a:off x="1085498" y="2010878"/>
            <a:ext cx="3260991" cy="405711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9" name="Google Shape;79;p34"/>
          <p:cNvSpPr txBox="1">
            <a:spLocks noGrp="1"/>
          </p:cNvSpPr>
          <p:nvPr>
            <p:ph type="body" idx="2"/>
          </p:nvPr>
        </p:nvSpPr>
        <p:spPr>
          <a:xfrm>
            <a:off x="4810328" y="2017342"/>
            <a:ext cx="3483864" cy="4050650"/>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80" name="Google Shape;80;p34"/>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4"/>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2" name="Google Shape;82;p34"/>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83"/>
        <p:cNvGrpSpPr/>
        <p:nvPr/>
      </p:nvGrpSpPr>
      <p:grpSpPr>
        <a:xfrm>
          <a:off x="0" y="0"/>
          <a:ext cx="0" cy="0"/>
          <a:chOff x="0" y="0"/>
          <a:chExt cx="0" cy="0"/>
        </a:xfrm>
      </p:grpSpPr>
      <p:cxnSp>
        <p:nvCxnSpPr>
          <p:cNvPr id="84" name="Google Shape;84;p35"/>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85" name="Google Shape;85;p35"/>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86" name="Google Shape;86;p35"/>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87" name="Google Shape;87;p35"/>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88" name="Google Shape;88;p35"/>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89" name="Google Shape;89;p3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1" name="Google Shape;91;p3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a:p>
        </p:txBody>
      </p:sp>
      <p:sp>
        <p:nvSpPr>
          <p:cNvPr id="12" name="Google Shape;12;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750" b="0" i="0" u="none" strike="noStrike" cap="none">
                <a:solidFill>
                  <a:srgbClr val="8891AA"/>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about:blan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about:blan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about:blan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about:blan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about:blan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about:blan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6"/>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lvl="0"/>
            <a:r>
              <a:rPr lang="en-US" sz="2800" dirty="0"/>
              <a:t>RFP IV Focused Webinar I – Making the Case; Monday, December 6, 3:00 – 4:00 pm</a:t>
            </a:r>
            <a:endParaRPr sz="2800" dirty="0"/>
          </a:p>
        </p:txBody>
      </p:sp>
      <p:sp>
        <p:nvSpPr>
          <p:cNvPr id="108" name="Google Shape;108;p36"/>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fontScale="92500"/>
          </a:bodyPr>
          <a:lstStyle/>
          <a:p>
            <a:pPr marL="127000" lvl="0" indent="0">
              <a:buSzPct val="72072"/>
              <a:buNone/>
            </a:pPr>
            <a:r>
              <a:rPr lang="en-US" sz="2400" dirty="0"/>
              <a:t>All proposals must focus on a target course or courses, creating or improving OER that will ultimately lead to cost savings for students. How do you establish the import of your target course? How do you determine which colleges offer the course you are developing a resource for? And how do you calculate the potential savings associated with your resource? In this webinar we will explore strategies for answering these important questions.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1122624"/>
            <a:ext cx="7202456" cy="893111"/>
          </a:xfrm>
        </p:spPr>
        <p:txBody>
          <a:bodyPr/>
          <a:lstStyle/>
          <a:p>
            <a:pPr lvl="0"/>
            <a:r>
              <a:rPr lang="en-US"/>
              <a:t>Required courses in career technical education (CTE) programs.</a:t>
            </a:r>
            <a:br>
              <a:rPr lang="en-US"/>
            </a:br>
            <a:endParaRPr lang="en-US"/>
          </a:p>
        </p:txBody>
      </p:sp>
      <p:sp>
        <p:nvSpPr>
          <p:cNvPr id="3" name="Text Placeholder 2"/>
          <p:cNvSpPr>
            <a:spLocks noGrp="1"/>
          </p:cNvSpPr>
          <p:nvPr>
            <p:ph type="body" idx="1"/>
          </p:nvPr>
        </p:nvSpPr>
        <p:spPr>
          <a:xfrm>
            <a:off x="701964" y="2015735"/>
            <a:ext cx="7924800" cy="4569792"/>
          </a:xfrm>
        </p:spPr>
        <p:txBody>
          <a:bodyPr>
            <a:normAutofit/>
          </a:bodyPr>
          <a:lstStyle/>
          <a:p>
            <a:r>
              <a:rPr lang="en-US" sz="1800" dirty="0"/>
              <a:t>Challenging </a:t>
            </a:r>
            <a:r>
              <a:rPr lang="mr-IN" sz="1800" dirty="0"/>
              <a:t>–</a:t>
            </a:r>
            <a:r>
              <a:rPr lang="en-US" sz="1800" dirty="0"/>
              <a:t> is there a statewide model that can be referred to?</a:t>
            </a:r>
          </a:p>
          <a:p>
            <a:r>
              <a:rPr lang="en-US" sz="1800" dirty="0">
                <a:hlinkClick r:id="rId3"/>
              </a:rPr>
              <a:t>Existing “Model Curriculum”</a:t>
            </a:r>
            <a:r>
              <a:rPr lang="en-US" sz="1800" dirty="0"/>
              <a:t> </a:t>
            </a:r>
            <a:r>
              <a:rPr lang="mr-IN" sz="1800" dirty="0"/>
              <a:t>–</a:t>
            </a:r>
            <a:r>
              <a:rPr lang="en-US" sz="1800" dirty="0"/>
              <a:t> Very limited.</a:t>
            </a:r>
          </a:p>
          <a:p>
            <a:r>
              <a:rPr lang="en-US" sz="1800" dirty="0">
                <a:hlinkClick r:id="rId3" tooltip="ADS Model Curriculum"/>
              </a:rPr>
              <a:t>Addiction Studies</a:t>
            </a:r>
            <a:endParaRPr lang="en-US" sz="1800" dirty="0"/>
          </a:p>
          <a:p>
            <a:r>
              <a:rPr lang="en-US" sz="1800" dirty="0"/>
              <a:t>Business Information Worker (Various)</a:t>
            </a:r>
          </a:p>
          <a:p>
            <a:r>
              <a:rPr lang="en-US" sz="1800" dirty="0">
                <a:hlinkClick r:id="rId3" invalidUrl="https://c-id.net/cms-uploads/cms/Culinary Arts Foundation Model Curriculum (2).docx" tooltip="Culinary Arts MC"/>
              </a:rPr>
              <a:t>Culinary Arts Foundation Certificate</a:t>
            </a:r>
            <a:endParaRPr lang="en-US" sz="1800" dirty="0"/>
          </a:p>
          <a:p>
            <a:r>
              <a:rPr lang="en-US" sz="1800" dirty="0"/>
              <a:t>Digital Media (Various)</a:t>
            </a:r>
          </a:p>
          <a:p>
            <a:r>
              <a:rPr lang="en-US" sz="1800" dirty="0">
                <a:hlinkClick r:id="rId3" tooltip="Fire Science – Company Officer Degree and Certificate of Achievement"/>
              </a:rPr>
              <a:t>Fire Science -Company Officer Degree and Certificate of Achievement</a:t>
            </a:r>
            <a:endParaRPr lang="en-US" sz="1800" dirty="0"/>
          </a:p>
          <a:p>
            <a:r>
              <a:rPr lang="en-US" sz="1800" dirty="0">
                <a:hlinkClick r:id="rId3" tooltip="HIT MC"/>
              </a:rPr>
              <a:t>Health Information Technology</a:t>
            </a:r>
            <a:endParaRPr lang="en-US" sz="1800" dirty="0"/>
          </a:p>
          <a:p>
            <a:r>
              <a:rPr lang="en-US" sz="1800" dirty="0">
                <a:hlinkClick r:id="rId3" invalidUrl="https://c-id.net/cms-uploads/cms/Hospitality Management Model Curriculum (2).docx" tooltip="Hospitality Management MC"/>
              </a:rPr>
              <a:t>Hospitality Management Foundation Certificate</a:t>
            </a:r>
            <a:endParaRPr lang="en-US" sz="1800" dirty="0"/>
          </a:p>
          <a:p>
            <a:r>
              <a:rPr lang="en-US" sz="1800" dirty="0">
                <a:hlinkClick r:id="rId3" tooltip="Landscape Arborist Certificate"/>
              </a:rPr>
              <a:t>Landscape Arborist Certificate</a:t>
            </a:r>
            <a:endParaRPr lang="en-US" sz="1800" dirty="0"/>
          </a:p>
        </p:txBody>
      </p:sp>
    </p:spTree>
    <p:extLst>
      <p:ext uri="{BB962C8B-B14F-4D97-AF65-F5344CB8AC3E}">
        <p14:creationId xmlns:p14="http://schemas.microsoft.com/office/powerpoint/2010/main" val="66160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find comparable courses when there is no C-ID or other statewide “standard”?</a:t>
            </a:r>
          </a:p>
        </p:txBody>
      </p:sp>
      <p:sp>
        <p:nvSpPr>
          <p:cNvPr id="3" name="Text Placeholder 2"/>
          <p:cNvSpPr>
            <a:spLocks noGrp="1"/>
          </p:cNvSpPr>
          <p:nvPr>
            <p:ph type="body" idx="1"/>
          </p:nvPr>
        </p:nvSpPr>
        <p:spPr>
          <a:xfrm>
            <a:off x="720435" y="2015735"/>
            <a:ext cx="7934037" cy="4422010"/>
          </a:xfrm>
        </p:spPr>
        <p:txBody>
          <a:bodyPr>
            <a:normAutofit fontScale="92500"/>
          </a:bodyPr>
          <a:lstStyle/>
          <a:p>
            <a:r>
              <a:rPr lang="en-US" sz="2000" dirty="0"/>
              <a:t>The process for all the following would be the same:</a:t>
            </a:r>
          </a:p>
          <a:p>
            <a:r>
              <a:rPr lang="en-US" sz="2000" dirty="0"/>
              <a:t>Courses specified by title in a </a:t>
            </a:r>
            <a:r>
              <a:rPr lang="en-US" sz="2000" u="sng" dirty="0">
                <a:hlinkClick r:id="rId2"/>
              </a:rPr>
              <a:t>Transfer Model Curriculum</a:t>
            </a:r>
            <a:r>
              <a:rPr lang="en-US" sz="2000" dirty="0"/>
              <a:t> (TMC) or </a:t>
            </a:r>
            <a:r>
              <a:rPr lang="en-US" sz="2000" u="sng" dirty="0">
                <a:hlinkClick r:id="rId2"/>
              </a:rPr>
              <a:t>Model Curriculum</a:t>
            </a:r>
            <a:r>
              <a:rPr lang="en-US" sz="2000" dirty="0"/>
              <a:t>.</a:t>
            </a:r>
          </a:p>
          <a:p>
            <a:pPr lvl="0"/>
            <a:r>
              <a:rPr lang="en-US" sz="2000" dirty="0"/>
              <a:t>Required courses in career technical education (CTE) programs.</a:t>
            </a:r>
          </a:p>
          <a:p>
            <a:pPr lvl="0"/>
            <a:r>
              <a:rPr lang="en-US" sz="2000" dirty="0"/>
              <a:t>Courses that fulfill the recently implemented ethnic studies general education requirement (i.e., CSU GE Area F) and related majors.</a:t>
            </a:r>
          </a:p>
          <a:p>
            <a:pPr lvl="0"/>
            <a:r>
              <a:rPr lang="en-US" sz="2000" dirty="0"/>
              <a:t>Commonly-taught general education courses.</a:t>
            </a:r>
          </a:p>
          <a:p>
            <a:pPr lvl="0"/>
            <a:r>
              <a:rPr lang="en-US" sz="2000" dirty="0"/>
              <a:t>Non-CTE courses that are commonly required in degrees for which there is no TMC.</a:t>
            </a:r>
          </a:p>
          <a:p>
            <a:pPr lvl="0"/>
            <a:r>
              <a:rPr lang="en-US" sz="2000" dirty="0"/>
              <a:t>Other courses that address a statewide need.</a:t>
            </a:r>
          </a:p>
          <a:p>
            <a:endParaRPr lang="en-US" dirty="0"/>
          </a:p>
        </p:txBody>
      </p:sp>
    </p:spTree>
    <p:extLst>
      <p:ext uri="{BB962C8B-B14F-4D97-AF65-F5344CB8AC3E}">
        <p14:creationId xmlns:p14="http://schemas.microsoft.com/office/powerpoint/2010/main" val="59909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your TOP Code</a:t>
            </a:r>
          </a:p>
        </p:txBody>
      </p:sp>
      <p:sp>
        <p:nvSpPr>
          <p:cNvPr id="3" name="Text Placeholder 2"/>
          <p:cNvSpPr>
            <a:spLocks noGrp="1"/>
          </p:cNvSpPr>
          <p:nvPr>
            <p:ph type="body" idx="1"/>
          </p:nvPr>
        </p:nvSpPr>
        <p:spPr/>
        <p:txBody>
          <a:bodyPr/>
          <a:lstStyle/>
          <a:p>
            <a:r>
              <a:rPr lang="en-US" dirty="0">
                <a:hlinkClick r:id="rId2"/>
              </a:rPr>
              <a:t>Taxonomy of Program Code</a:t>
            </a:r>
            <a:endParaRPr lang="en-US" dirty="0"/>
          </a:p>
          <a:p>
            <a:r>
              <a:rPr lang="en-US" dirty="0" smtClean="0"/>
              <a:t>Example </a:t>
            </a:r>
            <a:r>
              <a:rPr lang="mr-IN" dirty="0"/>
              <a:t>–</a:t>
            </a:r>
            <a:r>
              <a:rPr lang="en-US" dirty="0"/>
              <a:t> American Sign Language </a:t>
            </a:r>
          </a:p>
          <a:p>
            <a:r>
              <a:rPr lang="en-US" dirty="0" err="1"/>
              <a:t>t</a:t>
            </a:r>
            <a:r>
              <a:rPr lang="en-US" dirty="0" err="1" smtClean="0"/>
              <a:t>inyurl.com</a:t>
            </a:r>
            <a:r>
              <a:rPr lang="en-US" dirty="0" smtClean="0"/>
              <a:t>/CCCTOP</a:t>
            </a:r>
            <a:endParaRPr lang="en-US" dirty="0"/>
          </a:p>
          <a:p>
            <a:endParaRPr lang="en-US" dirty="0"/>
          </a:p>
        </p:txBody>
      </p:sp>
    </p:spTree>
    <p:extLst>
      <p:ext uri="{BB962C8B-B14F-4D97-AF65-F5344CB8AC3E}">
        <p14:creationId xmlns:p14="http://schemas.microsoft.com/office/powerpoint/2010/main" val="166494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CCC Curriculum Inventory </a:t>
            </a:r>
            <a:r>
              <a:rPr lang="mr-IN" dirty="0"/>
              <a:t>–</a:t>
            </a:r>
            <a:r>
              <a:rPr lang="en-US" dirty="0"/>
              <a:t> “COCI”</a:t>
            </a:r>
          </a:p>
        </p:txBody>
      </p:sp>
      <p:sp>
        <p:nvSpPr>
          <p:cNvPr id="5" name="Text Placeholder 4"/>
          <p:cNvSpPr>
            <a:spLocks noGrp="1"/>
          </p:cNvSpPr>
          <p:nvPr>
            <p:ph type="body" idx="1"/>
          </p:nvPr>
        </p:nvSpPr>
        <p:spPr>
          <a:xfrm>
            <a:off x="1088686" y="2015736"/>
            <a:ext cx="7202456" cy="1486222"/>
          </a:xfrm>
        </p:spPr>
        <p:txBody>
          <a:bodyPr>
            <a:normAutofit/>
          </a:bodyPr>
          <a:lstStyle/>
          <a:p>
            <a:r>
              <a:rPr lang="en-US" sz="1800" dirty="0">
                <a:hlinkClick r:id="rId2"/>
              </a:rPr>
              <a:t>Chancellor's Office Curriculum Inventory (COCI) System</a:t>
            </a:r>
            <a:endParaRPr lang="en-US" sz="1800" dirty="0"/>
          </a:p>
          <a:p>
            <a:r>
              <a:rPr lang="en-US" sz="1800" dirty="0">
                <a:hlinkClick r:id="rId2"/>
              </a:rPr>
              <a:t>https://coci2.ccctechcenter.org/</a:t>
            </a:r>
            <a:endParaRPr lang="en-US" sz="1800" dirty="0"/>
          </a:p>
          <a:p>
            <a:r>
              <a:rPr lang="en-US" sz="1800" dirty="0"/>
              <a:t>Log in is not needed </a:t>
            </a:r>
            <a:r>
              <a:rPr lang="mr-IN" sz="1800" dirty="0"/>
              <a:t>–</a:t>
            </a:r>
            <a:r>
              <a:rPr lang="en-US" sz="1800" dirty="0"/>
              <a:t> from the main page, go to Courses</a:t>
            </a:r>
          </a:p>
        </p:txBody>
      </p:sp>
    </p:spTree>
    <p:extLst>
      <p:ext uri="{BB962C8B-B14F-4D97-AF65-F5344CB8AC3E}">
        <p14:creationId xmlns:p14="http://schemas.microsoft.com/office/powerpoint/2010/main" val="206055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Code 0850</a:t>
            </a:r>
          </a:p>
        </p:txBody>
      </p:sp>
      <p:sp>
        <p:nvSpPr>
          <p:cNvPr id="3" name="Text Placeholder 2"/>
          <p:cNvSpPr>
            <a:spLocks noGrp="1"/>
          </p:cNvSpPr>
          <p:nvPr>
            <p:ph type="body" idx="1"/>
          </p:nvPr>
        </p:nvSpPr>
        <p:spPr/>
        <p:txBody>
          <a:bodyPr/>
          <a:lstStyle/>
          <a:p>
            <a:r>
              <a:rPr lang="en-US" dirty="0"/>
              <a:t>950 entries without using any filters</a:t>
            </a:r>
          </a:p>
          <a:p>
            <a:endParaRPr lang="en-US" dirty="0"/>
          </a:p>
        </p:txBody>
      </p:sp>
    </p:spTree>
    <p:extLst>
      <p:ext uri="{BB962C8B-B14F-4D97-AF65-F5344CB8AC3E}">
        <p14:creationId xmlns:p14="http://schemas.microsoft.com/office/powerpoint/2010/main" val="2115556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Add filters</a:t>
            </a:r>
          </a:p>
        </p:txBody>
      </p:sp>
      <p:sp>
        <p:nvSpPr>
          <p:cNvPr id="5" name="Text Placeholder 4"/>
          <p:cNvSpPr>
            <a:spLocks noGrp="1"/>
          </p:cNvSpPr>
          <p:nvPr>
            <p:ph type="body" idx="1"/>
          </p:nvPr>
        </p:nvSpPr>
        <p:spPr>
          <a:xfrm>
            <a:off x="1088686" y="2015735"/>
            <a:ext cx="7202456" cy="4141874"/>
          </a:xfrm>
        </p:spPr>
        <p:txBody>
          <a:bodyPr>
            <a:noAutofit/>
          </a:bodyPr>
          <a:lstStyle/>
          <a:p>
            <a:r>
              <a:rPr lang="en-US" sz="1800" dirty="0"/>
              <a:t>Credit </a:t>
            </a:r>
            <a:r>
              <a:rPr lang="mr-IN" sz="1800" dirty="0"/>
              <a:t>–</a:t>
            </a:r>
            <a:r>
              <a:rPr lang="en-US" sz="1800" dirty="0"/>
              <a:t> Degree Applicable &gt; 913</a:t>
            </a:r>
          </a:p>
          <a:p>
            <a:r>
              <a:rPr lang="en-US" sz="1800" dirty="0"/>
              <a:t>Program Applicable &gt; 787</a:t>
            </a:r>
          </a:p>
          <a:p>
            <a:r>
              <a:rPr lang="en-US" sz="1800" dirty="0"/>
              <a:t>You can explore filters </a:t>
            </a:r>
            <a:r>
              <a:rPr lang="mr-IN" sz="1800" dirty="0"/>
              <a:t>–</a:t>
            </a:r>
            <a:r>
              <a:rPr lang="en-US" sz="1800" dirty="0"/>
              <a:t> or just download them all (Export to Excel)</a:t>
            </a:r>
          </a:p>
          <a:p>
            <a:r>
              <a:rPr lang="en-US" sz="1800" dirty="0"/>
              <a:t>Sort by Status and remove “Inactive” (“Active” and ”Approved” remain) &gt; 430</a:t>
            </a:r>
          </a:p>
          <a:p>
            <a:r>
              <a:rPr lang="en-US" sz="1800" dirty="0"/>
              <a:t>If your focus is specifically on courses with a particular unit value, you can sort by that</a:t>
            </a:r>
          </a:p>
          <a:p>
            <a:r>
              <a:rPr lang="en-US" sz="1800" dirty="0"/>
              <a:t>Sort by title</a:t>
            </a:r>
          </a:p>
          <a:p>
            <a:r>
              <a:rPr lang="en-US" sz="1800" dirty="0"/>
              <a:t>Deaf Culture</a:t>
            </a:r>
          </a:p>
        </p:txBody>
      </p:sp>
    </p:spTree>
    <p:extLst>
      <p:ext uri="{BB962C8B-B14F-4D97-AF65-F5344CB8AC3E}">
        <p14:creationId xmlns:p14="http://schemas.microsoft.com/office/powerpoint/2010/main" val="65205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Colleges with a Deaf Culture course</a:t>
            </a:r>
          </a:p>
        </p:txBody>
      </p:sp>
      <p:sp>
        <p:nvSpPr>
          <p:cNvPr id="5" name="Text Placeholder 4"/>
          <p:cNvSpPr>
            <a:spLocks noGrp="1"/>
          </p:cNvSpPr>
          <p:nvPr>
            <p:ph type="body" idx="1"/>
          </p:nvPr>
        </p:nvSpPr>
        <p:spPr/>
        <p:txBody>
          <a:bodyPr/>
          <a:lstStyle/>
          <a:p>
            <a:r>
              <a:rPr lang="en-US" dirty="0"/>
              <a:t>Keeping all titles that might be relevant </a:t>
            </a:r>
            <a:r>
              <a:rPr lang="mr-IN" dirty="0"/>
              <a:t>–</a:t>
            </a:r>
            <a:r>
              <a:rPr lang="en-US" dirty="0"/>
              <a:t> being very generous </a:t>
            </a:r>
            <a:r>
              <a:rPr lang="mr-IN" dirty="0"/>
              <a:t>–</a:t>
            </a:r>
            <a:r>
              <a:rPr lang="en-US" dirty="0"/>
              <a:t> 39 candidate courses</a:t>
            </a:r>
          </a:p>
          <a:p>
            <a:r>
              <a:rPr lang="en-US" dirty="0"/>
              <a:t>Organized by college and then by title </a:t>
            </a:r>
            <a:r>
              <a:rPr lang="mr-IN" dirty="0"/>
              <a:t>–</a:t>
            </a:r>
            <a:r>
              <a:rPr lang="en-US" dirty="0"/>
              <a:t> 27 courses</a:t>
            </a:r>
          </a:p>
          <a:p>
            <a:endParaRPr lang="en-US" dirty="0"/>
          </a:p>
        </p:txBody>
      </p:sp>
    </p:spTree>
    <p:extLst>
      <p:ext uri="{BB962C8B-B14F-4D97-AF65-F5344CB8AC3E}">
        <p14:creationId xmlns:p14="http://schemas.microsoft.com/office/powerpoint/2010/main" val="1130973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27 Courses</a:t>
            </a:r>
          </a:p>
        </p:txBody>
      </p:sp>
      <p:sp>
        <p:nvSpPr>
          <p:cNvPr id="5" name="Text Placeholder 4"/>
          <p:cNvSpPr>
            <a:spLocks noGrp="1"/>
          </p:cNvSpPr>
          <p:nvPr>
            <p:ph type="body" idx="1"/>
          </p:nvPr>
        </p:nvSpPr>
        <p:spPr>
          <a:xfrm>
            <a:off x="1088686" y="2015735"/>
            <a:ext cx="3705736" cy="4039079"/>
          </a:xfrm>
        </p:spPr>
        <p:txBody>
          <a:bodyPr>
            <a:normAutofit/>
          </a:bodyPr>
          <a:lstStyle/>
          <a:p>
            <a:r>
              <a:rPr lang="en-US" sz="2400" dirty="0"/>
              <a:t>Is that good? </a:t>
            </a:r>
          </a:p>
          <a:p>
            <a:r>
              <a:rPr lang="en-US" sz="2400" dirty="0"/>
              <a:t>What else do we want to know?</a:t>
            </a:r>
          </a:p>
          <a:p>
            <a:r>
              <a:rPr lang="en-US" sz="2400" dirty="0"/>
              <a:t>What other data are relevant?</a:t>
            </a:r>
          </a:p>
          <a:p>
            <a:endParaRPr lang="en-US" sz="2400" dirty="0"/>
          </a:p>
        </p:txBody>
      </p:sp>
    </p:spTree>
    <p:extLst>
      <p:ext uri="{BB962C8B-B14F-4D97-AF65-F5344CB8AC3E}">
        <p14:creationId xmlns:p14="http://schemas.microsoft.com/office/powerpoint/2010/main" val="117289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Program Data</a:t>
            </a:r>
          </a:p>
        </p:txBody>
      </p:sp>
      <p:sp>
        <p:nvSpPr>
          <p:cNvPr id="5" name="Text Placeholder 4"/>
          <p:cNvSpPr>
            <a:spLocks noGrp="1"/>
          </p:cNvSpPr>
          <p:nvPr>
            <p:ph type="body" idx="1"/>
          </p:nvPr>
        </p:nvSpPr>
        <p:spPr>
          <a:xfrm>
            <a:off x="1088686" y="2015735"/>
            <a:ext cx="7202456" cy="4423976"/>
          </a:xfrm>
        </p:spPr>
        <p:txBody>
          <a:bodyPr>
            <a:noAutofit/>
          </a:bodyPr>
          <a:lstStyle/>
          <a:p>
            <a:r>
              <a:rPr lang="en-US" sz="2000" dirty="0"/>
              <a:t>How many colleges have an ASL program?</a:t>
            </a:r>
          </a:p>
          <a:p>
            <a:pPr lvl="1"/>
            <a:r>
              <a:rPr lang="en-US" sz="2000" dirty="0"/>
              <a:t>Back to COCI </a:t>
            </a:r>
            <a:r>
              <a:rPr lang="mr-IN" sz="2000" dirty="0"/>
              <a:t>–</a:t>
            </a:r>
            <a:r>
              <a:rPr lang="en-US" sz="2000" dirty="0"/>
              <a:t> plug TOP 8500 into “Programs” &gt; 54 </a:t>
            </a:r>
          </a:p>
          <a:p>
            <a:pPr lvl="1"/>
            <a:r>
              <a:rPr lang="en-US" sz="2000" dirty="0"/>
              <a:t>Remove Inactive &gt; 52</a:t>
            </a:r>
          </a:p>
          <a:p>
            <a:pPr lvl="1"/>
            <a:r>
              <a:rPr lang="en-US" sz="2000" dirty="0"/>
              <a:t>Various programs </a:t>
            </a:r>
            <a:r>
              <a:rPr lang="mr-IN" sz="2000" dirty="0"/>
              <a:t>–</a:t>
            </a:r>
            <a:r>
              <a:rPr lang="en-US" sz="2000" dirty="0"/>
              <a:t> certificates, degrees, CTE, not CTE</a:t>
            </a:r>
          </a:p>
          <a:p>
            <a:r>
              <a:rPr lang="en-US" sz="2000" dirty="0"/>
              <a:t>Is such a course required in one or more types of programs? </a:t>
            </a:r>
          </a:p>
          <a:p>
            <a:r>
              <a:rPr lang="en-US" sz="2000" dirty="0"/>
              <a:t>How many colleges have a program that requires such a course?</a:t>
            </a:r>
          </a:p>
          <a:p>
            <a:r>
              <a:rPr lang="en-US" sz="2000" dirty="0"/>
              <a:t>Are there external program standards?</a:t>
            </a:r>
          </a:p>
        </p:txBody>
      </p:sp>
    </p:spTree>
    <p:extLst>
      <p:ext uri="{BB962C8B-B14F-4D97-AF65-F5344CB8AC3E}">
        <p14:creationId xmlns:p14="http://schemas.microsoft.com/office/powerpoint/2010/main" val="164726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808303"/>
            <a:ext cx="7202456" cy="1207432"/>
          </a:xfrm>
        </p:spPr>
        <p:txBody>
          <a:bodyPr/>
          <a:lstStyle/>
          <a:p>
            <a:pPr lvl="0"/>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Calculating potential savings</a:t>
            </a:r>
            <a:br>
              <a:rPr lang="en-US"/>
            </a:br>
            <a:endParaRPr lang="en-US"/>
          </a:p>
        </p:txBody>
      </p:sp>
      <p:sp>
        <p:nvSpPr>
          <p:cNvPr id="3" name="Text Placeholder 2"/>
          <p:cNvSpPr>
            <a:spLocks noGrp="1"/>
          </p:cNvSpPr>
          <p:nvPr>
            <p:ph type="body" idx="1"/>
          </p:nvPr>
        </p:nvSpPr>
        <p:spPr/>
        <p:txBody>
          <a:bodyPr>
            <a:normAutofit/>
          </a:bodyPr>
          <a:lstStyle/>
          <a:p>
            <a:pPr marL="469900" indent="-342900">
              <a:buFont typeface="+mj-lt"/>
              <a:buAutoNum type="arabicPeriod"/>
            </a:pPr>
            <a:r>
              <a:rPr lang="en-US" sz="2000" dirty="0"/>
              <a:t>Cost of the text being replaced.</a:t>
            </a:r>
          </a:p>
          <a:p>
            <a:pPr marL="469900" indent="-342900">
              <a:buFont typeface="+mj-lt"/>
              <a:buAutoNum type="arabicPeriod"/>
            </a:pPr>
            <a:r>
              <a:rPr lang="en-US" sz="2000" dirty="0"/>
              <a:t>Number of colleges with a course that would use such a text.</a:t>
            </a:r>
          </a:p>
          <a:p>
            <a:pPr marL="469900" indent="-342900">
              <a:buFont typeface="+mj-lt"/>
              <a:buAutoNum type="arabicPeriod"/>
            </a:pPr>
            <a:r>
              <a:rPr lang="en-US" sz="2000" dirty="0"/>
              <a:t>Number of sections of the course per term or per year (if it is the sort of course that is not taught every term). Representative sample or complete data </a:t>
            </a:r>
            <a:r>
              <a:rPr lang="mr-IN" sz="2000" dirty="0"/>
              <a:t>–</a:t>
            </a:r>
            <a:r>
              <a:rPr lang="en-US" sz="2000" dirty="0"/>
              <a:t> it all depends on the nature of the course.</a:t>
            </a:r>
          </a:p>
          <a:p>
            <a:pPr marL="469900" indent="-342900">
              <a:buFont typeface="+mj-lt"/>
              <a:buAutoNum type="arabicPeriod"/>
            </a:pPr>
            <a:r>
              <a:rPr lang="en-US" sz="2000" dirty="0"/>
              <a:t>Ballpark number of students per section and do the math.</a:t>
            </a:r>
          </a:p>
        </p:txBody>
      </p:sp>
    </p:spTree>
    <p:extLst>
      <p:ext uri="{BB962C8B-B14F-4D97-AF65-F5344CB8AC3E}">
        <p14:creationId xmlns:p14="http://schemas.microsoft.com/office/powerpoint/2010/main" val="95504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7"/>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sz="3300">
                <a:latin typeface="Arial"/>
                <a:ea typeface="Arial"/>
                <a:cs typeface="Arial"/>
                <a:sym typeface="Arial"/>
              </a:rPr>
              <a:t>Overview</a:t>
            </a:r>
            <a:endParaRPr/>
          </a:p>
        </p:txBody>
      </p:sp>
      <p:sp>
        <p:nvSpPr>
          <p:cNvPr id="114" name="Google Shape;114;p37"/>
          <p:cNvSpPr txBox="1">
            <a:spLocks noGrp="1"/>
          </p:cNvSpPr>
          <p:nvPr>
            <p:ph type="body" idx="1"/>
          </p:nvPr>
        </p:nvSpPr>
        <p:spPr>
          <a:xfrm>
            <a:off x="734096" y="2015735"/>
            <a:ext cx="4645624" cy="4039079"/>
          </a:xfrm>
          <a:prstGeom prst="rect">
            <a:avLst/>
          </a:prstGeom>
          <a:noFill/>
          <a:ln>
            <a:noFill/>
          </a:ln>
        </p:spPr>
        <p:txBody>
          <a:bodyPr spcFirstLastPara="1" wrap="square" lIns="91425" tIns="45700" rIns="91425" bIns="45700" anchor="t" anchorCtr="0">
            <a:normAutofit fontScale="92500"/>
          </a:bodyPr>
          <a:lstStyle/>
          <a:p>
            <a:pPr marL="457200" lvl="0" indent="-330200" algn="l" rtl="0">
              <a:lnSpc>
                <a:spcPct val="110000"/>
              </a:lnSpc>
              <a:spcBef>
                <a:spcPts val="750"/>
              </a:spcBef>
              <a:spcAft>
                <a:spcPts val="0"/>
              </a:spcAft>
              <a:buSzPts val="1600"/>
              <a:buChar char="•"/>
            </a:pPr>
            <a:r>
              <a:rPr lang="en-US" sz="2800" dirty="0"/>
              <a:t>“Target” course(s), creating or improving</a:t>
            </a:r>
          </a:p>
          <a:p>
            <a:pPr marL="457200" lvl="0" indent="-330200" algn="l" rtl="0">
              <a:lnSpc>
                <a:spcPct val="110000"/>
              </a:lnSpc>
              <a:spcBef>
                <a:spcPts val="750"/>
              </a:spcBef>
              <a:spcAft>
                <a:spcPts val="0"/>
              </a:spcAft>
              <a:buSzPts val="1600"/>
              <a:buChar char="•"/>
            </a:pPr>
            <a:r>
              <a:rPr lang="en-US" sz="2800" dirty="0"/>
              <a:t>Establishing the importance of your target </a:t>
            </a:r>
            <a:r>
              <a:rPr lang="mr-IN" sz="2800" dirty="0"/>
              <a:t>–</a:t>
            </a:r>
            <a:r>
              <a:rPr lang="en-US" sz="2800" dirty="0"/>
              <a:t> programs, colleges, etc.</a:t>
            </a:r>
            <a:endParaRPr dirty="0"/>
          </a:p>
          <a:p>
            <a:pPr marL="457200" lvl="0" indent="-330200" algn="l" rtl="0">
              <a:lnSpc>
                <a:spcPct val="110000"/>
              </a:lnSpc>
              <a:spcBef>
                <a:spcPts val="750"/>
              </a:spcBef>
              <a:spcAft>
                <a:spcPts val="0"/>
              </a:spcAft>
              <a:buSzPts val="1600"/>
              <a:buChar char="•"/>
            </a:pPr>
            <a:r>
              <a:rPr lang="en-US" sz="2800" dirty="0"/>
              <a:t>Calculating potential savings</a:t>
            </a:r>
          </a:p>
          <a:p>
            <a:pPr marL="457200" lvl="0" indent="-330200" algn="l" rtl="0">
              <a:lnSpc>
                <a:spcPct val="110000"/>
              </a:lnSpc>
              <a:spcBef>
                <a:spcPts val="750"/>
              </a:spcBef>
              <a:spcAft>
                <a:spcPts val="0"/>
              </a:spcAft>
              <a:buSzPts val="1600"/>
              <a:buChar char="•"/>
            </a:pPr>
            <a:r>
              <a:rPr lang="en-US" sz="2800" dirty="0"/>
              <a:t>Questions and Answers</a:t>
            </a:r>
            <a:endParaRPr sz="2800" dirty="0"/>
          </a:p>
        </p:txBody>
      </p:sp>
      <p:sp>
        <p:nvSpPr>
          <p:cNvPr id="115" name="Google Shape;115;p37"/>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000"/>
              <a:buNone/>
            </a:pPr>
            <a:fld id="{00000000-1234-1234-1234-123412341234}" type="slidenum">
              <a:rPr lang="en-US"/>
              <a:t>2</a:t>
            </a:fld>
            <a:endParaRPr/>
          </a:p>
        </p:txBody>
      </p:sp>
      <p:sp>
        <p:nvSpPr>
          <p:cNvPr id="2" name="Rectangle 1"/>
          <p:cNvSpPr/>
          <p:nvPr/>
        </p:nvSpPr>
        <p:spPr>
          <a:xfrm>
            <a:off x="5151592" y="5825605"/>
            <a:ext cx="3809056" cy="307777"/>
          </a:xfrm>
          <a:prstGeom prst="rect">
            <a:avLst/>
          </a:prstGeom>
        </p:spPr>
        <p:txBody>
          <a:bodyPr wrap="none">
            <a:spAutoFit/>
          </a:bodyPr>
          <a:lstStyle/>
          <a:p>
            <a:r>
              <a:rPr lang="en-US" dirty="0"/>
              <a:t>Photo by </a:t>
            </a:r>
            <a:r>
              <a:rPr lang="en-US" dirty="0">
                <a:hlinkClick r:id="rId3"/>
              </a:rPr>
              <a:t>Konstantin Evdokimov</a:t>
            </a:r>
            <a:r>
              <a:rPr lang="en-US" dirty="0"/>
              <a:t> on </a:t>
            </a:r>
            <a:r>
              <a:rPr lang="en-US" dirty="0">
                <a:hlinkClick r:id="rId3"/>
              </a:rPr>
              <a:t>Unsplash</a:t>
            </a:r>
            <a:r>
              <a:rPr lang="en-US" dirty="0"/>
              <a:t> </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1975" y="2189840"/>
            <a:ext cx="3076417" cy="363576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67"/>
          <p:cNvSpPr txBox="1">
            <a:spLocks noGrp="1"/>
          </p:cNvSpPr>
          <p:nvPr>
            <p:ph type="title"/>
          </p:nvPr>
        </p:nvSpPr>
        <p:spPr>
          <a:xfrm>
            <a:off x="1669955" y="744360"/>
            <a:ext cx="5401842" cy="673961"/>
          </a:xfrm>
          <a:prstGeom prst="rect">
            <a:avLst/>
          </a:prstGeom>
          <a:noFill/>
          <a:ln>
            <a:noFill/>
          </a:ln>
        </p:spPr>
        <p:txBody>
          <a:bodyPr spcFirstLastPara="1" wrap="square" lIns="68550" tIns="34275" rIns="68550" bIns="34275" anchor="b" anchorCtr="0">
            <a:normAutofit/>
          </a:bodyPr>
          <a:lstStyle/>
          <a:p>
            <a:pPr marL="0" lvl="0" indent="0" algn="l" rtl="0">
              <a:lnSpc>
                <a:spcPct val="90000"/>
              </a:lnSpc>
              <a:spcBef>
                <a:spcPts val="0"/>
              </a:spcBef>
              <a:spcAft>
                <a:spcPts val="0"/>
              </a:spcAft>
              <a:buClr>
                <a:schemeClr val="dk1"/>
              </a:buClr>
              <a:buSzPts val="2600"/>
              <a:buFont typeface="Arial"/>
              <a:buNone/>
            </a:pPr>
            <a:r>
              <a:rPr lang="en-US" sz="3300">
                <a:latin typeface="Arial"/>
                <a:ea typeface="Arial"/>
                <a:cs typeface="Arial"/>
                <a:sym typeface="Arial"/>
              </a:rPr>
              <a:t>More Information</a:t>
            </a:r>
            <a:endParaRPr sz="3300">
              <a:latin typeface="Arial"/>
              <a:ea typeface="Arial"/>
              <a:cs typeface="Arial"/>
              <a:sym typeface="Arial"/>
            </a:endParaRPr>
          </a:p>
        </p:txBody>
      </p:sp>
      <p:sp>
        <p:nvSpPr>
          <p:cNvPr id="336" name="Google Shape;336;p67"/>
          <p:cNvSpPr txBox="1">
            <a:spLocks noGrp="1"/>
          </p:cNvSpPr>
          <p:nvPr>
            <p:ph type="body" idx="1"/>
          </p:nvPr>
        </p:nvSpPr>
        <p:spPr>
          <a:xfrm>
            <a:off x="1959515" y="2369049"/>
            <a:ext cx="5401842" cy="3029937"/>
          </a:xfrm>
          <a:prstGeom prst="rect">
            <a:avLst/>
          </a:prstGeom>
          <a:noFill/>
          <a:ln>
            <a:noFill/>
          </a:ln>
        </p:spPr>
        <p:txBody>
          <a:bodyPr spcFirstLastPara="1" wrap="square" lIns="68550" tIns="34275" rIns="68550" bIns="34275" anchor="t" anchorCtr="0">
            <a:normAutofit/>
          </a:bodyPr>
          <a:lstStyle/>
          <a:p>
            <a:pPr marL="128585" lvl="0" indent="-177800" algn="l" rtl="0">
              <a:lnSpc>
                <a:spcPct val="120000"/>
              </a:lnSpc>
              <a:spcBef>
                <a:spcPts val="0"/>
              </a:spcBef>
              <a:spcAft>
                <a:spcPts val="0"/>
              </a:spcAft>
              <a:buSzPts val="2800"/>
              <a:buChar char="•"/>
            </a:pPr>
            <a:r>
              <a:rPr lang="en-US" sz="2100" u="sng">
                <a:solidFill>
                  <a:schemeClr val="hlink"/>
                </a:solidFill>
                <a:hlinkClick r:id="rId3"/>
              </a:rPr>
              <a:t>ASCCC OERI Website </a:t>
            </a:r>
            <a:r>
              <a:rPr lang="en-US" sz="2100"/>
              <a:t>(asccc-oeri.org)</a:t>
            </a:r>
            <a:endParaRPr sz="2100"/>
          </a:p>
          <a:p>
            <a:pPr marL="385753" lvl="1" indent="-195260" algn="l" rtl="0">
              <a:lnSpc>
                <a:spcPct val="120000"/>
              </a:lnSpc>
              <a:spcBef>
                <a:spcPts val="0"/>
              </a:spcBef>
              <a:spcAft>
                <a:spcPts val="0"/>
              </a:spcAft>
              <a:buSzPts val="2800"/>
              <a:buChar char="•"/>
            </a:pPr>
            <a:r>
              <a:rPr lang="en-US" sz="2100"/>
              <a:t>Resources</a:t>
            </a:r>
            <a:endParaRPr sz="2100"/>
          </a:p>
          <a:p>
            <a:pPr marL="385753" lvl="1" indent="-195260" algn="l" rtl="0">
              <a:lnSpc>
                <a:spcPct val="120000"/>
              </a:lnSpc>
              <a:spcBef>
                <a:spcPts val="0"/>
              </a:spcBef>
              <a:spcAft>
                <a:spcPts val="0"/>
              </a:spcAft>
              <a:buSzPts val="2800"/>
              <a:buChar char="•"/>
            </a:pPr>
            <a:r>
              <a:rPr lang="en-US" sz="2100"/>
              <a:t>Webinars and Events</a:t>
            </a:r>
            <a:endParaRPr sz="2100"/>
          </a:p>
          <a:p>
            <a:pPr marL="128585" lvl="0" indent="-177800" algn="l" rtl="0">
              <a:lnSpc>
                <a:spcPct val="120000"/>
              </a:lnSpc>
              <a:spcBef>
                <a:spcPts val="750"/>
              </a:spcBef>
              <a:spcAft>
                <a:spcPts val="0"/>
              </a:spcAft>
              <a:buSzPts val="2800"/>
              <a:buChar char="•"/>
            </a:pPr>
            <a:r>
              <a:rPr lang="en-US" sz="2100" u="sng">
                <a:solidFill>
                  <a:schemeClr val="hlink"/>
                </a:solidFill>
                <a:hlinkClick r:id="rId3"/>
              </a:rPr>
              <a:t>ASCCC OER E-Mail</a:t>
            </a:r>
            <a:r>
              <a:rPr lang="en-US" sz="2100"/>
              <a:t> (</a:t>
            </a:r>
            <a:r>
              <a:rPr lang="en-US" sz="2100" u="sng">
                <a:solidFill>
                  <a:schemeClr val="hlink"/>
                </a:solidFill>
                <a:hlinkClick r:id="rId3"/>
              </a:rPr>
              <a:t>oeri@asccc.org)</a:t>
            </a:r>
            <a:endParaRPr sz="2100"/>
          </a:p>
          <a:p>
            <a:pPr marL="128585" lvl="0" indent="0" algn="l" rtl="0">
              <a:lnSpc>
                <a:spcPct val="120000"/>
              </a:lnSpc>
              <a:spcBef>
                <a:spcPts val="750"/>
              </a:spcBef>
              <a:spcAft>
                <a:spcPts val="0"/>
              </a:spcAft>
              <a:buSzPts val="1600"/>
              <a:buNone/>
            </a:pPr>
            <a:endParaRPr sz="2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7259ED-7270-48AC-98BD-DD77ECA0B441}"/>
              </a:ext>
            </a:extLst>
          </p:cNvPr>
          <p:cNvSpPr>
            <a:spLocks noGrp="1"/>
          </p:cNvSpPr>
          <p:nvPr>
            <p:ph type="title"/>
          </p:nvPr>
        </p:nvSpPr>
        <p:spPr>
          <a:xfrm>
            <a:off x="1075039" y="886406"/>
            <a:ext cx="7202456" cy="898614"/>
          </a:xfrm>
        </p:spPr>
        <p:txBody>
          <a:bodyPr/>
          <a:lstStyle/>
          <a:p>
            <a:pPr algn="ctr"/>
            <a:r>
              <a:rPr lang="en-US" dirty="0"/>
              <a:t>Section B.1- Overview and Need: Sample 1</a:t>
            </a:r>
          </a:p>
        </p:txBody>
      </p:sp>
      <p:sp>
        <p:nvSpPr>
          <p:cNvPr id="3" name="Text Placeholder 2">
            <a:extLst>
              <a:ext uri="{FF2B5EF4-FFF2-40B4-BE49-F238E27FC236}">
                <a16:creationId xmlns="" xmlns:a16="http://schemas.microsoft.com/office/drawing/2014/main" id="{22F1FA1A-06F7-4816-9C03-F2D443AB6F86}"/>
              </a:ext>
            </a:extLst>
          </p:cNvPr>
          <p:cNvSpPr>
            <a:spLocks noGrp="1"/>
          </p:cNvSpPr>
          <p:nvPr>
            <p:ph type="body" idx="1"/>
          </p:nvPr>
        </p:nvSpPr>
        <p:spPr>
          <a:xfrm>
            <a:off x="150125" y="1924335"/>
            <a:ext cx="8850573" cy="4790364"/>
          </a:xfrm>
        </p:spPr>
        <p:txBody>
          <a:bodyPr>
            <a:normAutofit fontScale="77500" lnSpcReduction="20000"/>
          </a:bodyPr>
          <a:lstStyle/>
          <a:p>
            <a:pPr marL="127000" indent="0">
              <a:buNone/>
            </a:pPr>
            <a:r>
              <a:rPr lang="en-US" sz="2900" b="1" i="0" baseline="-25000" dirty="0">
                <a:solidFill>
                  <a:srgbClr val="333E48"/>
                </a:solidFill>
                <a:effectLst/>
                <a:latin typeface="Arial" panose="020B0604020202020204" pitchFamily="34" charset="0"/>
              </a:rPr>
              <a:t>Our goal is to create accessible, zero-cost and user-friendly first-year textbooks (Elementary French I and II) that will provide a holistic introduction to francophone language and culture. </a:t>
            </a:r>
          </a:p>
          <a:p>
            <a:pPr marL="127000" indent="0">
              <a:buNone/>
            </a:pPr>
            <a:r>
              <a:rPr lang="en-US" sz="2900" b="0" i="0" baseline="-25000" dirty="0">
                <a:solidFill>
                  <a:srgbClr val="0070C0"/>
                </a:solidFill>
                <a:effectLst/>
                <a:latin typeface="Arial" panose="020B0604020202020204" pitchFamily="34" charset="0"/>
              </a:rPr>
              <a:t>Our textbooks will support first and second semester French language courses listed under the Top Code 1102 (no CI-D) by the Chancellor’s office and satisfy the following:</a:t>
            </a:r>
            <a:r>
              <a:rPr lang="en-US" sz="2900" baseline="-25000" dirty="0">
                <a:solidFill>
                  <a:srgbClr val="0070C0"/>
                </a:solidFill>
              </a:rPr>
              <a:t/>
            </a:r>
            <a:br>
              <a:rPr lang="en-US" sz="2900" baseline="-25000" dirty="0">
                <a:solidFill>
                  <a:srgbClr val="0070C0"/>
                </a:solidFill>
              </a:rPr>
            </a:br>
            <a:r>
              <a:rPr lang="en-US" sz="2900" b="0" i="0" baseline="-25000" dirty="0">
                <a:solidFill>
                  <a:srgbClr val="0070C0"/>
                </a:solidFill>
                <a:effectLst/>
                <a:latin typeface="Arial" panose="020B0604020202020204" pitchFamily="34" charset="0"/>
              </a:rPr>
              <a:t>• course requirements for California Community Colleges including French A.A. degrees and French Certificates of Achievements,</a:t>
            </a:r>
            <a:r>
              <a:rPr lang="en-US" sz="2900" baseline="-25000" dirty="0">
                <a:solidFill>
                  <a:srgbClr val="0070C0"/>
                </a:solidFill>
              </a:rPr>
              <a:t/>
            </a:r>
            <a:br>
              <a:rPr lang="en-US" sz="2900" baseline="-25000" dirty="0">
                <a:solidFill>
                  <a:srgbClr val="0070C0"/>
                </a:solidFill>
              </a:rPr>
            </a:br>
            <a:r>
              <a:rPr lang="en-US" sz="2900" b="0" i="0" baseline="-25000" dirty="0">
                <a:solidFill>
                  <a:srgbClr val="0070C0"/>
                </a:solidFill>
                <a:effectLst/>
                <a:latin typeface="Arial" panose="020B0604020202020204" pitchFamily="34" charset="0"/>
              </a:rPr>
              <a:t>• UC transfer requirements (IGETC: subject area 6 “Language Other than English), and</a:t>
            </a:r>
            <a:r>
              <a:rPr lang="en-US" sz="2900" baseline="-25000" dirty="0">
                <a:solidFill>
                  <a:srgbClr val="0070C0"/>
                </a:solidFill>
              </a:rPr>
              <a:t/>
            </a:r>
            <a:br>
              <a:rPr lang="en-US" sz="2900" baseline="-25000" dirty="0">
                <a:solidFill>
                  <a:srgbClr val="0070C0"/>
                </a:solidFill>
              </a:rPr>
            </a:br>
            <a:r>
              <a:rPr lang="en-US" sz="2900" b="0" i="0" baseline="-25000" dirty="0">
                <a:solidFill>
                  <a:srgbClr val="0070C0"/>
                </a:solidFill>
                <a:effectLst/>
                <a:latin typeface="Arial" panose="020B0604020202020204" pitchFamily="34" charset="0"/>
              </a:rPr>
              <a:t>• CSU transfer requirements (CSU GE: area C2 “Humanities”).</a:t>
            </a:r>
            <a:r>
              <a:rPr lang="en-US" sz="2900" baseline="-25000" dirty="0">
                <a:highlight>
                  <a:srgbClr val="FFFF00"/>
                </a:highlight>
              </a:rPr>
              <a:t/>
            </a:r>
            <a:br>
              <a:rPr lang="en-US" sz="2900" baseline="-25000" dirty="0">
                <a:highlight>
                  <a:srgbClr val="FFFF00"/>
                </a:highlight>
              </a:rPr>
            </a:br>
            <a:r>
              <a:rPr lang="en-US" sz="2900" baseline="-25000" dirty="0">
                <a:highlight>
                  <a:srgbClr val="FFFF00"/>
                </a:highlight>
              </a:rPr>
              <a:t/>
            </a:r>
            <a:br>
              <a:rPr lang="en-US" sz="2900" baseline="-25000" dirty="0">
                <a:highlight>
                  <a:srgbClr val="FFFF00"/>
                </a:highlight>
              </a:rPr>
            </a:br>
            <a:r>
              <a:rPr lang="en-US" sz="2900" b="0" i="0" baseline="-25000" dirty="0">
                <a:solidFill>
                  <a:srgbClr val="333E48"/>
                </a:solidFill>
                <a:effectLst/>
                <a:latin typeface="Arial" panose="020B0604020202020204" pitchFamily="34" charset="0"/>
              </a:rPr>
              <a:t>Our textbooks will be curated in </a:t>
            </a:r>
            <a:r>
              <a:rPr lang="en-US" sz="2900" b="0" i="0" u="none" strike="noStrike" baseline="-25000" dirty="0">
                <a:solidFill>
                  <a:srgbClr val="333E48"/>
                </a:solidFill>
                <a:effectLst/>
                <a:latin typeface="Arial" panose="020B0604020202020204" pitchFamily="34" charset="0"/>
                <a:hlinkClick r:id="rId2"/>
              </a:rPr>
              <a:t>LibreTexts.org</a:t>
            </a:r>
            <a:r>
              <a:rPr lang="en-US" sz="2900" b="0" i="0" baseline="-25000" dirty="0">
                <a:solidFill>
                  <a:srgbClr val="333E48"/>
                </a:solidFill>
                <a:effectLst/>
                <a:latin typeface="Arial" panose="020B0604020202020204" pitchFamily="34" charset="0"/>
              </a:rPr>
              <a:t> which will enable valuable services including: the ability for teachers to adapt and remix the books to meet their needs and preferences, LTI integration into LMS such as Canvas, and the option to print a bound copy of the book. The textbooks will be versatile and designed for face-to-face, hybrid, and online classes</a:t>
            </a:r>
            <a:r>
              <a:rPr lang="en-US" sz="2900" baseline="-25000" dirty="0">
                <a:solidFill>
                  <a:srgbClr val="333E48"/>
                </a:solidFill>
                <a:latin typeface="Arial" panose="020B0604020202020204" pitchFamily="34" charset="0"/>
              </a:rPr>
              <a:t> with </a:t>
            </a:r>
            <a:r>
              <a:rPr lang="en-US" sz="2900" b="0" i="0" baseline="-25000" dirty="0">
                <a:solidFill>
                  <a:srgbClr val="0070C0"/>
                </a:solidFill>
                <a:effectLst/>
                <a:latin typeface="Arial" panose="020B0604020202020204" pitchFamily="34" charset="0"/>
              </a:rPr>
              <a:t>a variety of ancillaries including instructional videos, audio-visual support, self-grading practice activities, and curated external cultural resources.</a:t>
            </a:r>
            <a:r>
              <a:rPr lang="en-US" sz="2900" b="0" i="0" baseline="-25000" dirty="0">
                <a:solidFill>
                  <a:srgbClr val="333E48"/>
                </a:solidFill>
                <a:effectLst/>
                <a:latin typeface="Arial" panose="020B0604020202020204" pitchFamily="34" charset="0"/>
              </a:rPr>
              <a:t> Our activities and materials will accommodate different learner types, encourage awareness of socio-cultural diversity, and adhere to accessibility norm.</a:t>
            </a:r>
          </a:p>
          <a:p>
            <a:pPr marL="127000" indent="0" algn="r">
              <a:buNone/>
            </a:pPr>
            <a:endParaRPr lang="en-US" sz="1400" dirty="0"/>
          </a:p>
          <a:p>
            <a:pPr marL="127000" indent="0" algn="r">
              <a:buNone/>
            </a:pPr>
            <a:r>
              <a:rPr lang="en-US" sz="1400" dirty="0"/>
              <a:t>Taken with Permission from RFP3: Caren Parrish, Bill Carrasco, </a:t>
            </a:r>
            <a:r>
              <a:rPr lang="en-US" sz="1400" dirty="0" err="1"/>
              <a:t>Shahrzad</a:t>
            </a:r>
            <a:r>
              <a:rPr lang="en-US" sz="1400" dirty="0"/>
              <a:t> Zahedi</a:t>
            </a:r>
            <a:endParaRPr lang="en-US" sz="1400" b="0" i="0" dirty="0">
              <a:solidFill>
                <a:srgbClr val="333E48"/>
              </a:solidFill>
              <a:effectLst/>
              <a:latin typeface="Arial" panose="020B0604020202020204" pitchFamily="34" charset="0"/>
            </a:endParaRPr>
          </a:p>
          <a:p>
            <a:pPr marL="127000" indent="0">
              <a:buNone/>
            </a:pPr>
            <a:endParaRPr lang="en-US" sz="2500" b="0" i="0" dirty="0">
              <a:solidFill>
                <a:srgbClr val="333E48"/>
              </a:solidFill>
              <a:effectLst/>
              <a:latin typeface="Arial" panose="020B0604020202020204" pitchFamily="34" charset="0"/>
            </a:endParaRPr>
          </a:p>
          <a:p>
            <a:pPr marL="127000" indent="0">
              <a:buNone/>
            </a:pPr>
            <a:endParaRPr lang="en-US" dirty="0">
              <a:solidFill>
                <a:srgbClr val="333E48"/>
              </a:solidFill>
              <a:latin typeface="Arial" panose="020B0604020202020204" pitchFamily="34" charset="0"/>
            </a:endParaRPr>
          </a:p>
          <a:p>
            <a:pPr marL="127000" indent="0">
              <a:buNone/>
            </a:pPr>
            <a:endParaRPr lang="en-US" b="0" i="0" dirty="0">
              <a:solidFill>
                <a:srgbClr val="333E48"/>
              </a:solidFill>
              <a:effectLst/>
              <a:latin typeface="Arial" panose="020B0604020202020204" pitchFamily="34" charset="0"/>
            </a:endParaRPr>
          </a:p>
          <a:p>
            <a:pPr marL="127000" indent="0" algn="r">
              <a:buNone/>
            </a:pPr>
            <a:endParaRPr lang="en-US" sz="1400" dirty="0"/>
          </a:p>
        </p:txBody>
      </p:sp>
    </p:spTree>
    <p:extLst>
      <p:ext uri="{BB962C8B-B14F-4D97-AF65-F5344CB8AC3E}">
        <p14:creationId xmlns:p14="http://schemas.microsoft.com/office/powerpoint/2010/main" val="2735523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C708A8-5174-4854-983D-CEF5011777D0}"/>
              </a:ext>
            </a:extLst>
          </p:cNvPr>
          <p:cNvSpPr>
            <a:spLocks noGrp="1"/>
          </p:cNvSpPr>
          <p:nvPr>
            <p:ph type="title"/>
          </p:nvPr>
        </p:nvSpPr>
        <p:spPr>
          <a:xfrm>
            <a:off x="970771" y="845463"/>
            <a:ext cx="7202456" cy="898614"/>
          </a:xfrm>
        </p:spPr>
        <p:txBody>
          <a:bodyPr/>
          <a:lstStyle/>
          <a:p>
            <a:pPr algn="ctr"/>
            <a:r>
              <a:rPr lang="en-US" dirty="0"/>
              <a:t>Section B.1- Overview and Need: Sample 2</a:t>
            </a:r>
          </a:p>
        </p:txBody>
      </p:sp>
      <p:sp>
        <p:nvSpPr>
          <p:cNvPr id="3" name="Text Placeholder 2">
            <a:extLst>
              <a:ext uri="{FF2B5EF4-FFF2-40B4-BE49-F238E27FC236}">
                <a16:creationId xmlns="" xmlns:a16="http://schemas.microsoft.com/office/drawing/2014/main" id="{0B410EED-E3D1-44C5-A547-367984EF03C6}"/>
              </a:ext>
            </a:extLst>
          </p:cNvPr>
          <p:cNvSpPr>
            <a:spLocks noGrp="1"/>
          </p:cNvSpPr>
          <p:nvPr>
            <p:ph type="body" idx="1"/>
          </p:nvPr>
        </p:nvSpPr>
        <p:spPr>
          <a:xfrm>
            <a:off x="423079" y="1914525"/>
            <a:ext cx="8297839" cy="4678644"/>
          </a:xfrm>
        </p:spPr>
        <p:txBody>
          <a:bodyPr>
            <a:normAutofit fontScale="92500"/>
          </a:bodyPr>
          <a:lstStyle/>
          <a:p>
            <a:pPr marL="127000" indent="0">
              <a:buNone/>
            </a:pPr>
            <a:r>
              <a:rPr lang="en-US" b="0" i="0" dirty="0">
                <a:solidFill>
                  <a:srgbClr val="333E48"/>
                </a:solidFill>
                <a:effectLst/>
                <a:latin typeface="Arial" panose="020B0604020202020204" pitchFamily="34" charset="0"/>
              </a:rPr>
              <a:t>This project aims to fill in the ancillary gap for </a:t>
            </a:r>
            <a:r>
              <a:rPr lang="en-US" b="1" i="0" dirty="0">
                <a:solidFill>
                  <a:srgbClr val="333E48"/>
                </a:solidFill>
                <a:effectLst/>
                <a:latin typeface="Arial" panose="020B0604020202020204" pitchFamily="34" charset="0"/>
              </a:rPr>
              <a:t>Intercultural Communication (C-ID: COMM 150 </a:t>
            </a:r>
            <a:r>
              <a:rPr lang="en-US" i="0" dirty="0">
                <a:solidFill>
                  <a:srgbClr val="333E48"/>
                </a:solidFill>
                <a:effectLst/>
                <a:latin typeface="Arial" panose="020B0604020202020204" pitchFamily="34" charset="0"/>
              </a:rPr>
              <a:t>by providing a </a:t>
            </a:r>
            <a:r>
              <a:rPr lang="en-US" b="0" i="0" dirty="0">
                <a:solidFill>
                  <a:srgbClr val="333E48"/>
                </a:solidFill>
                <a:effectLst/>
                <a:latin typeface="Arial" panose="020B0604020202020204" pitchFamily="34" charset="0"/>
              </a:rPr>
              <a:t>comprehensive Instructor’s Manual for “Exploring Intercultural Communication (</a:t>
            </a:r>
            <a:r>
              <a:rPr lang="en-US" b="0" i="0" dirty="0" err="1">
                <a:solidFill>
                  <a:srgbClr val="333E48"/>
                </a:solidFill>
                <a:effectLst/>
                <a:latin typeface="Arial" panose="020B0604020202020204" pitchFamily="34" charset="0"/>
              </a:rPr>
              <a:t>Grothe</a:t>
            </a:r>
            <a:r>
              <a:rPr lang="en-US" b="0" i="0" dirty="0">
                <a:solidFill>
                  <a:srgbClr val="333E48"/>
                </a:solidFill>
                <a:effectLst/>
                <a:latin typeface="Arial" panose="020B0604020202020204" pitchFamily="34" charset="0"/>
              </a:rPr>
              <a:t>).” </a:t>
            </a:r>
            <a:r>
              <a:rPr lang="en-US" i="0" dirty="0">
                <a:solidFill>
                  <a:srgbClr val="0070C0"/>
                </a:solidFill>
                <a:effectLst/>
                <a:latin typeface="Arial" panose="020B0604020202020204" pitchFamily="34" charset="0"/>
              </a:rPr>
              <a:t>The manual would provide the following for each of the ten chapters: a chapter outline, </a:t>
            </a:r>
            <a:r>
              <a:rPr lang="en-US" dirty="0">
                <a:solidFill>
                  <a:srgbClr val="0070C0"/>
                </a:solidFill>
                <a:latin typeface="Arial" panose="020B0604020202020204" pitchFamily="34" charset="0"/>
              </a:rPr>
              <a:t>P</a:t>
            </a:r>
            <a:r>
              <a:rPr lang="en-US" i="0" dirty="0">
                <a:solidFill>
                  <a:srgbClr val="0070C0"/>
                </a:solidFill>
                <a:effectLst/>
                <a:latin typeface="Arial" panose="020B0604020202020204" pitchFamily="34" charset="0"/>
              </a:rPr>
              <a:t>owerPoint slides, a test bank (essay, short answer and multiple choice), activities (online, and in-person, and supplemental materials (e.g. outside readings, movie ideas, concept videos, images, infographics, etc.)</a:t>
            </a:r>
          </a:p>
          <a:p>
            <a:pPr marL="127000" indent="0">
              <a:buNone/>
            </a:pPr>
            <a:endParaRPr lang="en-US" i="0" dirty="0">
              <a:solidFill>
                <a:srgbClr val="0070C0"/>
              </a:solidFill>
              <a:effectLst/>
              <a:latin typeface="Arial" panose="020B0604020202020204" pitchFamily="34" charset="0"/>
            </a:endParaRPr>
          </a:p>
          <a:p>
            <a:pPr marL="127000" indent="0">
              <a:buNone/>
            </a:pPr>
            <a:r>
              <a:rPr lang="en-US" i="0" dirty="0">
                <a:solidFill>
                  <a:srgbClr val="333E48"/>
                </a:solidFill>
                <a:effectLst/>
                <a:latin typeface="Arial" panose="020B0604020202020204" pitchFamily="34" charset="0"/>
              </a:rPr>
              <a:t>Intercultural Communication is one of our most widely taught Communication Studies Major courses across the community college system. </a:t>
            </a:r>
            <a:r>
              <a:rPr lang="en-US" b="1" i="0" dirty="0">
                <a:solidFill>
                  <a:srgbClr val="333E48"/>
                </a:solidFill>
                <a:effectLst/>
                <a:latin typeface="Arial" panose="020B0604020202020204" pitchFamily="34" charset="0"/>
              </a:rPr>
              <a:t>The course is offered at more than 90 colleges. It is CID approved and included in the ADT with most colleges using it to fill GE credit (D3 and D7 are the most common). </a:t>
            </a:r>
            <a:r>
              <a:rPr lang="en-US" i="0" dirty="0">
                <a:solidFill>
                  <a:srgbClr val="333E48"/>
                </a:solidFill>
                <a:effectLst/>
                <a:latin typeface="Arial" panose="020B0604020202020204" pitchFamily="34" charset="0"/>
              </a:rPr>
              <a:t>It is also </a:t>
            </a:r>
            <a:r>
              <a:rPr lang="en-US" b="1" i="0" dirty="0">
                <a:solidFill>
                  <a:srgbClr val="333E48"/>
                </a:solidFill>
                <a:effectLst/>
                <a:latin typeface="Arial" panose="020B0604020202020204" pitchFamily="34" charset="0"/>
              </a:rPr>
              <a:t>likely to see a growth in available sections </a:t>
            </a:r>
            <a:r>
              <a:rPr lang="en-US" i="0" dirty="0">
                <a:solidFill>
                  <a:srgbClr val="333E48"/>
                </a:solidFill>
                <a:effectLst/>
                <a:latin typeface="Arial" panose="020B0604020202020204" pitchFamily="34" charset="0"/>
              </a:rPr>
              <a:t>with the new Ethnic Studies GE requirement as it is prime candidate to be a course that Communication Studies uses to fulfill this requirement within the discipline</a:t>
            </a:r>
            <a:r>
              <a:rPr lang="en-US" b="0" i="0" dirty="0">
                <a:solidFill>
                  <a:srgbClr val="333E48"/>
                </a:solidFill>
                <a:effectLst/>
                <a:latin typeface="Arial" panose="020B0604020202020204" pitchFamily="34" charset="0"/>
              </a:rPr>
              <a:t>.                                               </a:t>
            </a:r>
          </a:p>
          <a:p>
            <a:pPr marL="127000" indent="0" algn="r">
              <a:buNone/>
            </a:pPr>
            <a:endParaRPr lang="en-US" sz="1100" dirty="0">
              <a:solidFill>
                <a:srgbClr val="333E48"/>
              </a:solidFill>
              <a:latin typeface="Arial" panose="020B0604020202020204" pitchFamily="34" charset="0"/>
            </a:endParaRPr>
          </a:p>
          <a:p>
            <a:pPr marL="127000" indent="0" algn="r">
              <a:buNone/>
            </a:pPr>
            <a:r>
              <a:rPr lang="en-US" sz="1100" dirty="0">
                <a:solidFill>
                  <a:srgbClr val="333E48"/>
                </a:solidFill>
                <a:latin typeface="Arial" panose="020B0604020202020204" pitchFamily="34" charset="0"/>
              </a:rPr>
              <a:t>T</a:t>
            </a:r>
            <a:r>
              <a:rPr lang="en-US" sz="1100" dirty="0"/>
              <a:t>aken with Permission from RFP3: Kristine Clancy</a:t>
            </a:r>
            <a:endParaRPr lang="en-US" sz="1100" b="0" i="0" dirty="0">
              <a:solidFill>
                <a:srgbClr val="333E48"/>
              </a:solidFill>
              <a:effectLst/>
              <a:latin typeface="Arial" panose="020B0604020202020204" pitchFamily="34" charset="0"/>
            </a:endParaRPr>
          </a:p>
          <a:p>
            <a:pPr marL="127000" indent="0">
              <a:buNone/>
            </a:pPr>
            <a:endParaRPr lang="en-US" sz="3200" b="0" i="0" dirty="0">
              <a:solidFill>
                <a:srgbClr val="333E48"/>
              </a:solidFill>
              <a:effectLst/>
              <a:latin typeface="Arial" panose="020B0604020202020204" pitchFamily="34" charset="0"/>
            </a:endParaRPr>
          </a:p>
          <a:p>
            <a:pPr marL="127000" indent="0">
              <a:buNone/>
            </a:pPr>
            <a:endParaRPr lang="en-US" dirty="0">
              <a:solidFill>
                <a:srgbClr val="333E48"/>
              </a:solidFill>
              <a:latin typeface="Arial" panose="020B0604020202020204" pitchFamily="34" charset="0"/>
            </a:endParaRPr>
          </a:p>
          <a:p>
            <a:pPr marL="127000" indent="0">
              <a:buNone/>
            </a:pPr>
            <a:endParaRPr lang="en-US" dirty="0"/>
          </a:p>
        </p:txBody>
      </p:sp>
    </p:spTree>
    <p:extLst>
      <p:ext uri="{BB962C8B-B14F-4D97-AF65-F5344CB8AC3E}">
        <p14:creationId xmlns:p14="http://schemas.microsoft.com/office/powerpoint/2010/main" val="1182688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76B76-D9E7-4245-9D31-81A10DE2443D}"/>
              </a:ext>
            </a:extLst>
          </p:cNvPr>
          <p:cNvSpPr>
            <a:spLocks noGrp="1"/>
          </p:cNvSpPr>
          <p:nvPr>
            <p:ph type="title"/>
          </p:nvPr>
        </p:nvSpPr>
        <p:spPr/>
        <p:txBody>
          <a:bodyPr/>
          <a:lstStyle/>
          <a:p>
            <a:pPr algn="ctr"/>
            <a:r>
              <a:rPr lang="en-US" dirty="0"/>
              <a:t>Section B.1- Overview and Need: Sample 3</a:t>
            </a:r>
          </a:p>
        </p:txBody>
      </p:sp>
      <p:sp>
        <p:nvSpPr>
          <p:cNvPr id="3" name="Text Placeholder 2">
            <a:extLst>
              <a:ext uri="{FF2B5EF4-FFF2-40B4-BE49-F238E27FC236}">
                <a16:creationId xmlns="" xmlns:a16="http://schemas.microsoft.com/office/drawing/2014/main" id="{42360AC3-8E0A-40A0-96A9-80BED6A943E0}"/>
              </a:ext>
            </a:extLst>
          </p:cNvPr>
          <p:cNvSpPr>
            <a:spLocks noGrp="1"/>
          </p:cNvSpPr>
          <p:nvPr>
            <p:ph type="body" idx="1"/>
          </p:nvPr>
        </p:nvSpPr>
        <p:spPr>
          <a:xfrm>
            <a:off x="495300" y="1770071"/>
            <a:ext cx="8248650" cy="4897429"/>
          </a:xfrm>
        </p:spPr>
        <p:txBody>
          <a:bodyPr>
            <a:noAutofit/>
          </a:bodyPr>
          <a:lstStyle/>
          <a:p>
            <a:pPr marL="127000" indent="0">
              <a:buNone/>
            </a:pPr>
            <a:r>
              <a:rPr lang="en-US" b="0" i="0" dirty="0">
                <a:solidFill>
                  <a:srgbClr val="333E48"/>
                </a:solidFill>
                <a:effectLst/>
                <a:latin typeface="Arial" panose="020B0604020202020204" pitchFamily="34" charset="0"/>
              </a:rPr>
              <a:t>That course </a:t>
            </a:r>
            <a:r>
              <a:rPr lang="en-US" b="1" i="0" dirty="0">
                <a:solidFill>
                  <a:srgbClr val="333E48"/>
                </a:solidFill>
                <a:effectLst/>
                <a:latin typeface="Arial" panose="020B0604020202020204" pitchFamily="34" charset="0"/>
              </a:rPr>
              <a:t>is the introductory and foundational course to Library Technician/Technology programs across the state. </a:t>
            </a:r>
            <a:r>
              <a:rPr lang="en-US" b="0" i="0" dirty="0">
                <a:solidFill>
                  <a:srgbClr val="333E48"/>
                </a:solidFill>
                <a:effectLst/>
                <a:latin typeface="Arial" panose="020B0604020202020204" pitchFamily="34" charset="0"/>
              </a:rPr>
              <a:t>Library Technician/Technology programs are career technical education (CTE) programs, for which an OER text-equivalent is not readily available.</a:t>
            </a:r>
          </a:p>
          <a:p>
            <a:pPr marL="127000" indent="0">
              <a:buNone/>
            </a:pPr>
            <a:r>
              <a:rPr lang="en-US" dirty="0"/>
              <a:t/>
            </a:r>
            <a:br>
              <a:rPr lang="en-US" dirty="0"/>
            </a:br>
            <a:r>
              <a:rPr lang="en-US" b="0" i="0" dirty="0">
                <a:solidFill>
                  <a:srgbClr val="0070C0"/>
                </a:solidFill>
                <a:effectLst/>
                <a:latin typeface="Arial" panose="020B0604020202020204" pitchFamily="34" charset="0"/>
              </a:rPr>
              <a:t>The Foundations of Library Services/Introduction to Library Services (the two most common titles) course is aligned to meet national standards as described by the Library Support Staff Certification organized by the American Library Association &amp; Allied Professional Association (Library Support Staff Certification | Sponsored by ALA (</a:t>
            </a:r>
            <a:r>
              <a:rPr lang="en-US" b="0" i="0" u="none" strike="noStrike" dirty="0">
                <a:solidFill>
                  <a:srgbClr val="0070C0"/>
                </a:solidFill>
                <a:effectLst/>
                <a:latin typeface="Arial" panose="020B0604020202020204" pitchFamily="34" charset="0"/>
                <a:hlinkClick r:id="rId2">
                  <a:extLst>
                    <a:ext uri="{A12FA001-AC4F-418D-AE19-62706E023703}">
                      <ahyp:hlinkClr xmlns="" xmlns:ahyp="http://schemas.microsoft.com/office/drawing/2018/hyperlinkcolor" val="tx"/>
                    </a:ext>
                  </a:extLst>
                </a:hlinkClick>
              </a:rPr>
              <a:t>ala-apa.org</a:t>
            </a:r>
            <a:r>
              <a:rPr lang="en-US" b="0" i="0" dirty="0">
                <a:solidFill>
                  <a:srgbClr val="0070C0"/>
                </a:solidFill>
                <a:effectLst/>
                <a:latin typeface="Arial" panose="020B0604020202020204" pitchFamily="34" charset="0"/>
              </a:rPr>
              <a:t>)) It is also one of the three requirements for completion for national certification. This course aims to introduce students to library ethics, library organizational structures, and general functions. Complete details are on the APA-ALA site: Library Support Staff Certification | Sponsored by ALA (</a:t>
            </a:r>
            <a:r>
              <a:rPr lang="en-US" b="0" i="0" u="none" strike="noStrike" dirty="0">
                <a:solidFill>
                  <a:srgbClr val="0070C0"/>
                </a:solidFill>
                <a:effectLst/>
                <a:latin typeface="Arial" panose="020B0604020202020204" pitchFamily="34" charset="0"/>
                <a:hlinkClick r:id="rId2">
                  <a:extLst>
                    <a:ext uri="{A12FA001-AC4F-418D-AE19-62706E023703}">
                      <ahyp:hlinkClr xmlns="" xmlns:ahyp="http://schemas.microsoft.com/office/drawing/2018/hyperlinkcolor" val="tx"/>
                    </a:ext>
                  </a:extLst>
                </a:hlinkClick>
              </a:rPr>
              <a:t>ala-apa.org</a:t>
            </a:r>
            <a:r>
              <a:rPr lang="en-US" b="0" i="0" dirty="0">
                <a:solidFill>
                  <a:srgbClr val="0070C0"/>
                </a:solidFill>
                <a:effectLst/>
                <a:latin typeface="Arial" panose="020B0604020202020204" pitchFamily="34" charset="0"/>
              </a:rPr>
              <a:t>)</a:t>
            </a:r>
          </a:p>
          <a:p>
            <a:pPr marL="127000" indent="0" algn="r">
              <a:buNone/>
            </a:pPr>
            <a:endParaRPr lang="en-US" sz="1100" dirty="0"/>
          </a:p>
          <a:p>
            <a:pPr marL="127000" indent="0" algn="r">
              <a:buNone/>
            </a:pPr>
            <a:r>
              <a:rPr lang="en-US" sz="1100" dirty="0"/>
              <a:t>Taken with Permission from RFP3: Colin Williams, Walter Butler and Team</a:t>
            </a:r>
            <a:endParaRPr lang="en-US" sz="1100" b="0" i="0" dirty="0">
              <a:solidFill>
                <a:srgbClr val="333E48"/>
              </a:solidFill>
              <a:effectLst/>
              <a:latin typeface="Arial" panose="020B0604020202020204" pitchFamily="34" charset="0"/>
            </a:endParaRPr>
          </a:p>
          <a:p>
            <a:pPr marL="127000" indent="0">
              <a:buNone/>
            </a:pPr>
            <a:endParaRPr lang="en-US" sz="1400" dirty="0"/>
          </a:p>
        </p:txBody>
      </p:sp>
    </p:spTree>
    <p:extLst>
      <p:ext uri="{BB962C8B-B14F-4D97-AF65-F5344CB8AC3E}">
        <p14:creationId xmlns:p14="http://schemas.microsoft.com/office/powerpoint/2010/main" val="169859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8"/>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200"/>
              <a:buFont typeface="Arial"/>
              <a:buNone/>
            </a:pPr>
            <a:r>
              <a:rPr lang="en-US" sz="3000" dirty="0">
                <a:latin typeface="Arial"/>
                <a:ea typeface="Arial"/>
                <a:cs typeface="Arial"/>
                <a:sym typeface="Arial"/>
              </a:rPr>
              <a:t>Your Presenters and Chat Managers</a:t>
            </a:r>
            <a:endParaRPr dirty="0"/>
          </a:p>
        </p:txBody>
      </p:sp>
      <p:sp>
        <p:nvSpPr>
          <p:cNvPr id="124" name="Google Shape;124;p38"/>
          <p:cNvSpPr txBox="1">
            <a:spLocks noGrp="1"/>
          </p:cNvSpPr>
          <p:nvPr>
            <p:ph type="body" idx="1"/>
          </p:nvPr>
        </p:nvSpPr>
        <p:spPr>
          <a:xfrm>
            <a:off x="1088686" y="2015735"/>
            <a:ext cx="7202456" cy="4039079"/>
          </a:xfrm>
          <a:prstGeom prst="rect">
            <a:avLst/>
          </a:prstGeom>
          <a:noFill/>
          <a:ln>
            <a:noFill/>
          </a:ln>
        </p:spPr>
        <p:txBody>
          <a:bodyPr spcFirstLastPara="1" wrap="square" lIns="91425" tIns="45700" rIns="91425" bIns="45700" anchor="t" anchorCtr="0">
            <a:normAutofit lnSpcReduction="10000"/>
          </a:bodyPr>
          <a:lstStyle/>
          <a:p>
            <a:pPr marL="457200" lvl="0" indent="-330200" algn="l" rtl="0">
              <a:lnSpc>
                <a:spcPct val="120000"/>
              </a:lnSpc>
              <a:spcBef>
                <a:spcPts val="750"/>
              </a:spcBef>
              <a:spcAft>
                <a:spcPts val="0"/>
              </a:spcAft>
              <a:buSzPts val="1600"/>
              <a:buChar char="•"/>
            </a:pPr>
            <a:r>
              <a:rPr lang="en-US" sz="2100" dirty="0"/>
              <a:t>Dave Dillon</a:t>
            </a:r>
          </a:p>
          <a:p>
            <a:pPr lvl="1" indent="-330200">
              <a:spcBef>
                <a:spcPts val="750"/>
              </a:spcBef>
              <a:buSzPts val="1600"/>
            </a:pPr>
            <a:r>
              <a:rPr lang="en-US" sz="1900" dirty="0"/>
              <a:t>Regional Lead, ASCCC OERI</a:t>
            </a:r>
          </a:p>
          <a:p>
            <a:pPr lvl="1" indent="-330200">
              <a:spcBef>
                <a:spcPts val="750"/>
              </a:spcBef>
              <a:buSzPts val="1600"/>
            </a:pPr>
            <a:r>
              <a:rPr lang="en-US" sz="1900" dirty="0"/>
              <a:t>Counseling Faculty, Grossmont College</a:t>
            </a:r>
          </a:p>
          <a:p>
            <a:pPr lvl="0"/>
            <a:r>
              <a:rPr lang="en-US" sz="2100" dirty="0" err="1"/>
              <a:t>Shagun</a:t>
            </a:r>
            <a:r>
              <a:rPr lang="en-US" sz="2100" dirty="0"/>
              <a:t> Kaur</a:t>
            </a:r>
          </a:p>
          <a:p>
            <a:pPr lvl="1"/>
            <a:r>
              <a:rPr lang="en-US" sz="2100" dirty="0"/>
              <a:t>Project Facilitator, ASCCC OERI</a:t>
            </a:r>
            <a:endParaRPr lang="en-US" dirty="0"/>
          </a:p>
          <a:p>
            <a:pPr lvl="1"/>
            <a:r>
              <a:rPr lang="en-US" sz="2100" dirty="0"/>
              <a:t>Communication Studies Faculty, De Anza College</a:t>
            </a:r>
            <a:endParaRPr lang="en-US" sz="1900" dirty="0"/>
          </a:p>
          <a:p>
            <a:pPr marL="457200" lvl="0" indent="-330200" algn="l" rtl="0">
              <a:lnSpc>
                <a:spcPct val="120000"/>
              </a:lnSpc>
              <a:spcBef>
                <a:spcPts val="750"/>
              </a:spcBef>
              <a:spcAft>
                <a:spcPts val="0"/>
              </a:spcAft>
              <a:buSzPts val="1600"/>
              <a:buChar char="•"/>
            </a:pPr>
            <a:r>
              <a:rPr lang="en-US" sz="2100" dirty="0"/>
              <a:t>Michelle Pilati</a:t>
            </a:r>
            <a:endParaRPr dirty="0"/>
          </a:p>
          <a:p>
            <a:pPr marL="914400" lvl="1" indent="-317500" algn="l" rtl="0">
              <a:lnSpc>
                <a:spcPct val="120000"/>
              </a:lnSpc>
              <a:spcBef>
                <a:spcPts val="375"/>
              </a:spcBef>
              <a:spcAft>
                <a:spcPts val="0"/>
              </a:spcAft>
              <a:buSzPts val="1400"/>
              <a:buChar char="•"/>
            </a:pPr>
            <a:r>
              <a:rPr lang="en-US" sz="2100" dirty="0"/>
              <a:t>Faculty Coordinator, ASCCC OERI</a:t>
            </a:r>
            <a:endParaRPr dirty="0"/>
          </a:p>
          <a:p>
            <a:pPr marL="914400" lvl="1" indent="-317500" algn="l" rtl="0">
              <a:lnSpc>
                <a:spcPct val="120000"/>
              </a:lnSpc>
              <a:spcBef>
                <a:spcPts val="375"/>
              </a:spcBef>
              <a:spcAft>
                <a:spcPts val="0"/>
              </a:spcAft>
              <a:buSzPts val="1400"/>
              <a:buChar char="•"/>
            </a:pPr>
            <a:r>
              <a:rPr lang="en-US" sz="2100" dirty="0"/>
              <a:t>Psychology Faculty, Rio Hondo College</a:t>
            </a:r>
            <a:endParaRPr sz="1950" dirty="0"/>
          </a:p>
        </p:txBody>
      </p:sp>
      <p:sp>
        <p:nvSpPr>
          <p:cNvPr id="125" name="Google Shape;125;p38"/>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000"/>
              <a:buNone/>
            </a:pPr>
            <a:fld id="{00000000-1234-1234-1234-123412341234}" type="slidenum">
              <a:rPr lang="en-US"/>
              <a:t>3</a:t>
            </a:fld>
            <a:endParaRPr/>
          </a:p>
        </p:txBody>
      </p:sp>
      <p:graphicFrame>
        <p:nvGraphicFramePr>
          <p:cNvPr id="126" name="Google Shape;126;p38"/>
          <p:cNvGraphicFramePr/>
          <p:nvPr/>
        </p:nvGraphicFramePr>
        <p:xfrm>
          <a:off x="0" y="3382566"/>
          <a:ext cx="44450" cy="146685"/>
        </p:xfrm>
        <a:graphic>
          <a:graphicData uri="http://schemas.openxmlformats.org/drawingml/2006/table">
            <a:tbl>
              <a:tblPr>
                <a:noFill/>
                <a:tableStyleId>{302CBB0D-BC45-4385-89D3-7417987BB788}</a:tableStyleId>
              </a:tblPr>
              <a:tblGrid>
                <a:gridCol w="44450">
                  <a:extLst>
                    <a:ext uri="{9D8B030D-6E8A-4147-A177-3AD203B41FA5}">
                      <a16:colId xmlns="" xmlns:a16="http://schemas.microsoft.com/office/drawing/2014/main" val="20000"/>
                    </a:ext>
                  </a:extLst>
                </a:gridCol>
              </a:tblGrid>
              <a:tr h="146675">
                <a:tc>
                  <a:txBody>
                    <a:bodyPr/>
                    <a:lstStyle/>
                    <a:p>
                      <a:pPr marL="0" marR="0" lvl="0" indent="0" algn="l" rtl="0">
                        <a:lnSpc>
                          <a:spcPct val="100000"/>
                        </a:lnSpc>
                        <a:spcBef>
                          <a:spcPts val="0"/>
                        </a:spcBef>
                        <a:spcAft>
                          <a:spcPts val="0"/>
                        </a:spcAft>
                        <a:buNone/>
                      </a:pPr>
                      <a:endParaRPr sz="900" b="0" i="0" u="none" strike="noStrike" cap="none">
                        <a:solidFill>
                          <a:srgbClr val="000000"/>
                        </a:solidFill>
                        <a:latin typeface="Arial"/>
                        <a:ea typeface="Arial"/>
                        <a:cs typeface="Arial"/>
                        <a:sym typeface="Arial"/>
                      </a:endParaRPr>
                    </a:p>
                  </a:txBody>
                  <a:tcPr marL="9525" marR="9525" marT="9525"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Course(s)</a:t>
            </a:r>
          </a:p>
        </p:txBody>
      </p:sp>
      <p:sp>
        <p:nvSpPr>
          <p:cNvPr id="3" name="Text Placeholder 2"/>
          <p:cNvSpPr>
            <a:spLocks noGrp="1"/>
          </p:cNvSpPr>
          <p:nvPr>
            <p:ph type="body" idx="1"/>
          </p:nvPr>
        </p:nvSpPr>
        <p:spPr>
          <a:xfrm>
            <a:off x="785091" y="2015735"/>
            <a:ext cx="7740073" cy="4671392"/>
          </a:xfrm>
        </p:spPr>
        <p:txBody>
          <a:bodyPr/>
          <a:lstStyle/>
          <a:p>
            <a:r>
              <a:rPr lang="en-US" sz="1800" dirty="0"/>
              <a:t>Section B. Project Description</a:t>
            </a:r>
          </a:p>
          <a:p>
            <a:pPr lvl="0"/>
            <a:r>
              <a:rPr lang="en-US" sz="1800" dirty="0"/>
              <a:t>B.1 - Overview and Need. Please provide a description of the proposal.</a:t>
            </a:r>
          </a:p>
          <a:p>
            <a:pPr lvl="1"/>
            <a:r>
              <a:rPr lang="en-US" sz="1800" dirty="0"/>
              <a:t>Briefly describe your project – complete details are to be provided when delineating your deliverables.</a:t>
            </a:r>
          </a:p>
          <a:p>
            <a:pPr lvl="1"/>
            <a:r>
              <a:rPr lang="en-US" sz="1800" b="1" dirty="0"/>
              <a:t>Be sure to identify the target course or courses that your project is intended to support. </a:t>
            </a:r>
          </a:p>
          <a:p>
            <a:pPr lvl="1"/>
            <a:r>
              <a:rPr lang="en-US" sz="1800" dirty="0"/>
              <a:t>Explain why the proposed resource is needed. Provide data as appropriate.  </a:t>
            </a:r>
          </a:p>
          <a:p>
            <a:pPr lvl="1"/>
            <a:r>
              <a:rPr lang="en-US" sz="1800" dirty="0"/>
              <a:t>If the resource is a revision to or an ancillary for an existing OER text-equivalent, be sure to identify the existing text-equivalent.</a:t>
            </a:r>
          </a:p>
          <a:p>
            <a:endParaRPr lang="en-US" dirty="0"/>
          </a:p>
        </p:txBody>
      </p:sp>
    </p:spTree>
    <p:extLst>
      <p:ext uri="{BB962C8B-B14F-4D97-AF65-F5344CB8AC3E}">
        <p14:creationId xmlns:p14="http://schemas.microsoft.com/office/powerpoint/2010/main" val="166958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6" y="808303"/>
            <a:ext cx="7079954" cy="1207432"/>
          </a:xfrm>
        </p:spPr>
        <p:txBody>
          <a:bodyPr/>
          <a:lstStyle/>
          <a:p>
            <a:r>
              <a:rPr lang="en-US" b="1"/>
              <a:t/>
            </a:r>
            <a:br>
              <a:rPr lang="en-US" b="1"/>
            </a:br>
            <a:r>
              <a:rPr lang="en-US" b="1"/>
              <a:t>Section </a:t>
            </a:r>
            <a:r>
              <a:rPr lang="en-US" b="1" dirty="0"/>
              <a:t>A. Proposal Overview</a:t>
            </a:r>
            <a:br>
              <a:rPr lang="en-US" b="1" dirty="0"/>
            </a:br>
            <a:endParaRPr lang="en-US" dirty="0"/>
          </a:p>
        </p:txBody>
      </p:sp>
      <p:sp>
        <p:nvSpPr>
          <p:cNvPr id="3" name="Text Placeholder 2"/>
          <p:cNvSpPr>
            <a:spLocks noGrp="1"/>
          </p:cNvSpPr>
          <p:nvPr>
            <p:ph type="body" idx="1"/>
          </p:nvPr>
        </p:nvSpPr>
        <p:spPr>
          <a:xfrm>
            <a:off x="845769" y="2027179"/>
            <a:ext cx="7565787" cy="4652920"/>
          </a:xfrm>
        </p:spPr>
        <p:txBody>
          <a:bodyPr>
            <a:normAutofit/>
          </a:bodyPr>
          <a:lstStyle/>
          <a:p>
            <a:r>
              <a:rPr lang="en-US" sz="1800" dirty="0"/>
              <a:t>5. Statewide Course Category</a:t>
            </a:r>
          </a:p>
          <a:p>
            <a:pPr lvl="0"/>
            <a:r>
              <a:rPr lang="en-US" sz="1800" dirty="0"/>
              <a:t>Courses specified by C-ID or title in a </a:t>
            </a:r>
            <a:r>
              <a:rPr lang="en-US" sz="1800" u="sng" dirty="0">
                <a:hlinkClick r:id="rId2"/>
              </a:rPr>
              <a:t>Transfer Model Curriculum</a:t>
            </a:r>
            <a:r>
              <a:rPr lang="en-US" sz="1800" dirty="0"/>
              <a:t> (TMC) or </a:t>
            </a:r>
            <a:r>
              <a:rPr lang="en-US" sz="1800" u="sng" dirty="0">
                <a:hlinkClick r:id="rId2"/>
              </a:rPr>
              <a:t>Model Curriculum</a:t>
            </a:r>
            <a:r>
              <a:rPr lang="en-US" sz="1800" dirty="0"/>
              <a:t>.</a:t>
            </a:r>
          </a:p>
          <a:p>
            <a:pPr lvl="0"/>
            <a:r>
              <a:rPr lang="en-US" sz="1800" dirty="0"/>
              <a:t>Required courses in career technical education (CTE) programs.</a:t>
            </a:r>
          </a:p>
          <a:p>
            <a:pPr lvl="0"/>
            <a:r>
              <a:rPr lang="en-US" sz="1800" dirty="0"/>
              <a:t>Courses that fulfill the recently implemented ethnic studies general education requirement (i.e., CSU GE Area F) and related majors.</a:t>
            </a:r>
          </a:p>
          <a:p>
            <a:pPr lvl="0"/>
            <a:r>
              <a:rPr lang="en-US" sz="1800" dirty="0"/>
              <a:t>Commonly-taught general education courses.</a:t>
            </a:r>
          </a:p>
          <a:p>
            <a:pPr lvl="0"/>
            <a:r>
              <a:rPr lang="en-US" sz="1800" dirty="0"/>
              <a:t>Non-CTE courses that are commonly required in degrees for which there is no TMC.</a:t>
            </a:r>
          </a:p>
          <a:p>
            <a:pPr lvl="0"/>
            <a:r>
              <a:rPr lang="en-US" sz="1800" dirty="0"/>
              <a:t>Other courses that address a statewide need.</a:t>
            </a:r>
          </a:p>
        </p:txBody>
      </p:sp>
    </p:spTree>
    <p:extLst>
      <p:ext uri="{BB962C8B-B14F-4D97-AF65-F5344CB8AC3E}">
        <p14:creationId xmlns:p14="http://schemas.microsoft.com/office/powerpoint/2010/main" val="121415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Model Curriculum (TMC) or Model Curriculum (MC)</a:t>
            </a:r>
          </a:p>
        </p:txBody>
      </p:sp>
      <p:sp>
        <p:nvSpPr>
          <p:cNvPr id="3" name="Text Placeholder 2"/>
          <p:cNvSpPr>
            <a:spLocks noGrp="1"/>
          </p:cNvSpPr>
          <p:nvPr>
            <p:ph type="body" idx="1"/>
          </p:nvPr>
        </p:nvSpPr>
        <p:spPr>
          <a:xfrm>
            <a:off x="812800" y="2015735"/>
            <a:ext cx="7813964" cy="4717574"/>
          </a:xfrm>
        </p:spPr>
        <p:txBody>
          <a:bodyPr>
            <a:normAutofit/>
          </a:bodyPr>
          <a:lstStyle/>
          <a:p>
            <a:r>
              <a:rPr lang="en-US" sz="2000" dirty="0"/>
              <a:t>C-</a:t>
            </a:r>
            <a:r>
              <a:rPr lang="en-US" sz="2000" dirty="0" err="1"/>
              <a:t>ID.net</a:t>
            </a:r>
            <a:endParaRPr lang="en-US" sz="2000" dirty="0"/>
          </a:p>
          <a:p>
            <a:r>
              <a:rPr lang="en-US" sz="2000" dirty="0"/>
              <a:t>What is a TMC or MC? A framework for a degree or certificate.</a:t>
            </a:r>
          </a:p>
          <a:p>
            <a:r>
              <a:rPr lang="en-US" sz="2000" dirty="0"/>
              <a:t>TMCs provide the framework for Associate Degrees for Transfer (AA-T or AS-T)</a:t>
            </a:r>
          </a:p>
          <a:p>
            <a:r>
              <a:rPr lang="en-US" sz="2000" dirty="0"/>
              <a:t>MCs provide a framework for degrees that don’t quite meet the TMC requirements </a:t>
            </a:r>
            <a:r>
              <a:rPr lang="mr-IN" sz="2000" dirty="0"/>
              <a:t>–</a:t>
            </a:r>
            <a:r>
              <a:rPr lang="en-US" sz="2000" dirty="0"/>
              <a:t> or for CTE certificates</a:t>
            </a:r>
          </a:p>
          <a:p>
            <a:r>
              <a:rPr lang="en-US" sz="2000" dirty="0"/>
              <a:t>A valued course category as required courses are likely to meet statewide needs</a:t>
            </a:r>
          </a:p>
        </p:txBody>
      </p:sp>
    </p:spTree>
    <p:extLst>
      <p:ext uri="{BB962C8B-B14F-4D97-AF65-F5344CB8AC3E}">
        <p14:creationId xmlns:p14="http://schemas.microsoft.com/office/powerpoint/2010/main" val="25799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C-ID? Why Model Curriculum</a:t>
            </a:r>
          </a:p>
        </p:txBody>
      </p:sp>
      <p:sp>
        <p:nvSpPr>
          <p:cNvPr id="5" name="Text Placeholder 4"/>
          <p:cNvSpPr>
            <a:spLocks noGrp="1"/>
          </p:cNvSpPr>
          <p:nvPr>
            <p:ph type="body" idx="1"/>
          </p:nvPr>
        </p:nvSpPr>
        <p:spPr/>
        <p:txBody>
          <a:bodyPr>
            <a:noAutofit/>
          </a:bodyPr>
          <a:lstStyle/>
          <a:p>
            <a:pPr>
              <a:lnSpc>
                <a:spcPct val="100000"/>
              </a:lnSpc>
            </a:pPr>
            <a:r>
              <a:rPr lang="en-US" sz="2400" dirty="0"/>
              <a:t>At the course level, C-ID establishes what a given course must have to be recognized as that course </a:t>
            </a:r>
            <a:r>
              <a:rPr lang="mr-IN" sz="2400" dirty="0"/>
              <a:t>–</a:t>
            </a:r>
            <a:r>
              <a:rPr lang="en-US" sz="2400" dirty="0"/>
              <a:t> every college’s local course may be a little different </a:t>
            </a:r>
            <a:r>
              <a:rPr lang="mr-IN" sz="2400" dirty="0"/>
              <a:t>–</a:t>
            </a:r>
            <a:r>
              <a:rPr lang="en-US" sz="2400" dirty="0"/>
              <a:t> C-ID establishes what all those different courses need to have to be viewed as comparable.</a:t>
            </a:r>
          </a:p>
          <a:p>
            <a:pPr>
              <a:lnSpc>
                <a:spcPct val="100000"/>
              </a:lnSpc>
            </a:pPr>
            <a:r>
              <a:rPr lang="en-US" sz="2400" dirty="0"/>
              <a:t>Similarly, model curriculum do that same at the certificate or degree level. </a:t>
            </a:r>
          </a:p>
          <a:p>
            <a:pPr>
              <a:lnSpc>
                <a:spcPct val="100000"/>
              </a:lnSpc>
            </a:pPr>
            <a:r>
              <a:rPr lang="en-US" sz="2400" dirty="0"/>
              <a:t>TMC-aligned degrees are always required </a:t>
            </a:r>
            <a:r>
              <a:rPr lang="mr-IN" sz="2400" dirty="0"/>
              <a:t>–</a:t>
            </a:r>
            <a:r>
              <a:rPr lang="en-US" sz="2400" dirty="0"/>
              <a:t> legally </a:t>
            </a:r>
            <a:r>
              <a:rPr lang="en-US" sz="2400" dirty="0" smtClean="0"/>
              <a:t>mandated if you have a degree in th</a:t>
            </a:r>
            <a:r>
              <a:rPr lang="en-US" sz="2400" dirty="0" smtClean="0"/>
              <a:t>e TOP Code of the TMC</a:t>
            </a:r>
            <a:r>
              <a:rPr lang="en-US" sz="2400" dirty="0" smtClean="0"/>
              <a:t>.</a:t>
            </a:r>
            <a:endParaRPr lang="en-US" sz="2400" dirty="0"/>
          </a:p>
        </p:txBody>
      </p:sp>
    </p:spTree>
    <p:extLst>
      <p:ext uri="{BB962C8B-B14F-4D97-AF65-F5344CB8AC3E}">
        <p14:creationId xmlns:p14="http://schemas.microsoft.com/office/powerpoint/2010/main" val="1282384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 200</a:t>
            </a:r>
          </a:p>
        </p:txBody>
      </p:sp>
      <p:sp>
        <p:nvSpPr>
          <p:cNvPr id="3" name="Text Placeholder 2"/>
          <p:cNvSpPr>
            <a:spLocks noGrp="1"/>
          </p:cNvSpPr>
          <p:nvPr>
            <p:ph type="body" idx="1"/>
          </p:nvPr>
        </p:nvSpPr>
        <p:spPr/>
        <p:txBody>
          <a:bodyPr>
            <a:noAutofit/>
          </a:bodyPr>
          <a:lstStyle/>
          <a:p>
            <a:pPr>
              <a:lnSpc>
                <a:spcPct val="100000"/>
              </a:lnSpc>
            </a:pPr>
            <a:r>
              <a:rPr lang="en-US" sz="2400" dirty="0"/>
              <a:t>Required in the Elementary Education TMC </a:t>
            </a:r>
          </a:p>
          <a:p>
            <a:pPr>
              <a:lnSpc>
                <a:spcPct val="100000"/>
              </a:lnSpc>
            </a:pPr>
            <a:r>
              <a:rPr lang="en-US" sz="2400" dirty="0"/>
              <a:t>MAY be no resources</a:t>
            </a:r>
          </a:p>
          <a:p>
            <a:pPr>
              <a:lnSpc>
                <a:spcPct val="100000"/>
              </a:lnSpc>
            </a:pPr>
            <a:r>
              <a:rPr lang="en-US" sz="2400" dirty="0"/>
              <a:t>“EDUC 200” refers to a C-ID descriptor </a:t>
            </a:r>
            <a:r>
              <a:rPr lang="mr-IN" sz="2400" dirty="0"/>
              <a:t>–</a:t>
            </a:r>
            <a:r>
              <a:rPr lang="en-US" sz="2400" dirty="0"/>
              <a:t> simplifying determining how many colleges have the course</a:t>
            </a:r>
          </a:p>
          <a:p>
            <a:pPr>
              <a:lnSpc>
                <a:spcPct val="100000"/>
              </a:lnSpc>
            </a:pPr>
            <a:r>
              <a:rPr lang="en-US" sz="2400" dirty="0"/>
              <a:t>Any college that has an Elementary Education ADT must have such a course</a:t>
            </a:r>
          </a:p>
          <a:p>
            <a:pPr>
              <a:lnSpc>
                <a:spcPct val="100000"/>
              </a:lnSpc>
            </a:pPr>
            <a:r>
              <a:rPr lang="en-US" sz="2400" dirty="0"/>
              <a:t>How do you determine which colleges have a course aligned to a particular C-ID descriptor?</a:t>
            </a:r>
          </a:p>
        </p:txBody>
      </p:sp>
    </p:spTree>
    <p:extLst>
      <p:ext uri="{BB962C8B-B14F-4D97-AF65-F5344CB8AC3E}">
        <p14:creationId xmlns:p14="http://schemas.microsoft.com/office/powerpoint/2010/main" val="1879179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err="1"/>
              <a:t>ID.net</a:t>
            </a:r>
            <a:r>
              <a:rPr lang="en-US" dirty="0"/>
              <a:t> &gt; Courses &gt; Search</a:t>
            </a:r>
          </a:p>
        </p:txBody>
      </p:sp>
      <p:sp>
        <p:nvSpPr>
          <p:cNvPr id="3" name="Text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pic>
        <p:nvPicPr>
          <p:cNvPr id="4" name="Picture 3" descr="Search criteria include college type, college, discipline, and C-ID number." title="Courses with a C-ID Designation - Screen sh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 y="2015734"/>
            <a:ext cx="8839200" cy="4532847"/>
          </a:xfrm>
          <a:prstGeom prst="rect">
            <a:avLst/>
          </a:prstGeom>
          <a:ln w="9525">
            <a:solidFill>
              <a:schemeClr val="tx1"/>
            </a:solidFill>
          </a:ln>
        </p:spPr>
      </p:pic>
    </p:spTree>
    <p:extLst>
      <p:ext uri="{BB962C8B-B14F-4D97-AF65-F5344CB8AC3E}">
        <p14:creationId xmlns:p14="http://schemas.microsoft.com/office/powerpoint/2010/main" val="1197996475"/>
      </p:ext>
    </p:extLst>
  </p:cSld>
  <p:clrMapOvr>
    <a:masterClrMapping/>
  </p:clrMapOvr>
</p:sld>
</file>

<file path=ppt/theme/theme1.xml><?xml version="1.0" encoding="utf-8"?>
<a:theme xmlns:a="http://schemas.openxmlformats.org/drawingml/2006/main" name="Gallery">
  <a:themeElements>
    <a:clrScheme name="OER">
      <a:dk1>
        <a:srgbClr val="00417E"/>
      </a:dk1>
      <a:lt1>
        <a:srgbClr val="FFFFFF"/>
      </a:lt1>
      <a:dk2>
        <a:srgbClr val="454545"/>
      </a:dk2>
      <a:lt2>
        <a:srgbClr val="DFDBD5"/>
      </a:lt2>
      <a:accent1>
        <a:srgbClr val="DE1F37"/>
      </a:accent1>
      <a:accent2>
        <a:srgbClr val="9FADCD"/>
      </a:accent2>
      <a:accent3>
        <a:srgbClr val="007B8D"/>
      </a:accent3>
      <a:accent4>
        <a:srgbClr val="AB1F3F"/>
      </a:accent4>
      <a:accent5>
        <a:srgbClr val="70AC46"/>
      </a:accent5>
      <a:accent6>
        <a:srgbClr val="FF8232"/>
      </a:accent6>
      <a:hlink>
        <a:srgbClr val="DE1F37"/>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5772</TotalTime>
  <Words>1442</Words>
  <Application>Microsoft Macintosh PowerPoint</Application>
  <PresentationFormat>On-screen Show (4:3)</PresentationFormat>
  <Paragraphs>136</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Gill Sans</vt:lpstr>
      <vt:lpstr>Arial</vt:lpstr>
      <vt:lpstr>Gallery</vt:lpstr>
      <vt:lpstr>RFP IV Focused Webinar I – Making the Case; Monday, December 6, 3:00 – 4:00 pm</vt:lpstr>
      <vt:lpstr>Overview</vt:lpstr>
      <vt:lpstr>Your Presenters and Chat Managers</vt:lpstr>
      <vt:lpstr>Target Course(s)</vt:lpstr>
      <vt:lpstr> Section A. Proposal Overview </vt:lpstr>
      <vt:lpstr>Transfer Model Curriculum (TMC) or Model Curriculum (MC)</vt:lpstr>
      <vt:lpstr>Why C-ID? Why Model Curriculum</vt:lpstr>
      <vt:lpstr>EDUC 200</vt:lpstr>
      <vt:lpstr>C-ID.net &gt; Courses &gt; Search</vt:lpstr>
      <vt:lpstr>Required courses in career technical education (CTE) programs. </vt:lpstr>
      <vt:lpstr>How do we find comparable courses when there is no C-ID or other statewide “standard”?</vt:lpstr>
      <vt:lpstr>Find your TOP Code</vt:lpstr>
      <vt:lpstr>CCC Curriculum Inventory – “COCI”</vt:lpstr>
      <vt:lpstr>TOP Code 0850</vt:lpstr>
      <vt:lpstr>Add filters</vt:lpstr>
      <vt:lpstr>Colleges with a Deaf Culture course</vt:lpstr>
      <vt:lpstr>27 Courses</vt:lpstr>
      <vt:lpstr>Program Data</vt:lpstr>
      <vt:lpstr>        Calculating potential savings </vt:lpstr>
      <vt:lpstr>More Information</vt:lpstr>
      <vt:lpstr>Section B.1- Overview and Need: Sample 1</vt:lpstr>
      <vt:lpstr>Section B.1- Overview and Need: Sample 2</vt:lpstr>
      <vt:lpstr>Section B.1- Overview and Need: Sample 3</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Katie Nash</dc:creator>
  <cp:lastModifiedBy>Michelle Pilati</cp:lastModifiedBy>
  <cp:revision>34</cp:revision>
  <dcterms:created xsi:type="dcterms:W3CDTF">2020-03-05T11:04:57Z</dcterms:created>
  <dcterms:modified xsi:type="dcterms:W3CDTF">2021-12-09T21:40:14Z</dcterms:modified>
</cp:coreProperties>
</file>