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6858000" cy="9144000"/>
  <p:embeddedFontLst>
    <p:embeddedFont>
      <p:font typeface="Montserrat"/>
      <p:regular r:id="rId24"/>
      <p:bold r:id="rId25"/>
      <p:italic r:id="rId26"/>
      <p:boldItalic r:id="rId27"/>
    </p:embeddedFont>
    <p:embeddedFont>
      <p:font typeface="Gill Sans"/>
      <p:regular r:id="rId28"/>
      <p:bold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0" roundtripDataSignature="AMtx7mj4iGv38f4gJ2GESMl6nJ1FdLs/3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Montserrat-regular.fntdata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italic.fntdata"/><Relationship Id="rId25" Type="http://schemas.openxmlformats.org/officeDocument/2006/relationships/font" Target="fonts/Montserrat-bold.fntdata"/><Relationship Id="rId28" Type="http://schemas.openxmlformats.org/officeDocument/2006/relationships/font" Target="fonts/GillSans-regular.fntdata"/><Relationship Id="rId27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GillSa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pixabay.com/illustrations/question-mark-a-notice-duplicate-2110767/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1" name="Google Shape;81;p5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0e47f1bbe4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6" name="Google Shape;136;g10e47f1bbe4_1_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2" name="Google Shape;142;p6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c6d4bcac44_0_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gc6d4bcac44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9" name="Google Shape;149;gc6d4bcac44_0_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5" name="Google Shape;155;p6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6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p6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3" name="Google Shape;173;p6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9" name="Google Shape;179;p6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u="sng">
                <a:solidFill>
                  <a:schemeClr val="hlink"/>
                </a:solidFill>
                <a:hlinkClick r:id="rId2"/>
              </a:rPr>
              <a:t>Image from Pixabay</a:t>
            </a:r>
            <a:endParaRPr/>
          </a:p>
        </p:txBody>
      </p:sp>
      <p:sp>
        <p:nvSpPr>
          <p:cNvPr id="185" name="Google Shape;185;p3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150">
                <a:solidFill>
                  <a:srgbClr val="33333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Proposals for the development of ancillaries must provide </a:t>
            </a:r>
            <a:endParaRPr sz="115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15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16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50"/>
              <a:buFont typeface="Montserrat"/>
              <a:buChar char="●"/>
            </a:pPr>
            <a:r>
              <a:rPr lang="en-US" sz="1150">
                <a:solidFill>
                  <a:srgbClr val="33333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specific details regarding the final OER </a:t>
            </a:r>
            <a:endParaRPr sz="115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16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50"/>
              <a:buFont typeface="Montserrat"/>
              <a:buChar char="●"/>
            </a:pPr>
            <a:r>
              <a:rPr lang="en-US" sz="1150">
                <a:solidFill>
                  <a:srgbClr val="33333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connect the specific resources developed to estimated time for development.</a:t>
            </a:r>
            <a:endParaRPr sz="115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16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50"/>
              <a:buFont typeface="Montserrat"/>
              <a:buChar char="●"/>
            </a:pPr>
            <a:r>
              <a:rPr lang="en-US" sz="1150">
                <a:solidFill>
                  <a:srgbClr val="33333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should acknowledge any existing resources that will be integrated into the work.</a:t>
            </a:r>
            <a:endParaRPr sz="115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16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50"/>
              <a:buFont typeface="Montserrat"/>
              <a:buChar char="●"/>
            </a:pPr>
            <a:r>
              <a:rPr lang="en-US" sz="1150">
                <a:solidFill>
                  <a:srgbClr val="33333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If  include components that rely on other websites must also provide alternative options should those websites be inaccessible or no longer available. </a:t>
            </a:r>
            <a:endParaRPr sz="1000"/>
          </a:p>
        </p:txBody>
      </p:sp>
      <p:sp>
        <p:nvSpPr>
          <p:cNvPr id="105" name="Google Shape;105;p5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p5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7" name="Google Shape;117;p5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maths is wrong. The hourly rate should be $60. </a:t>
            </a:r>
            <a:endParaRPr/>
          </a:p>
        </p:txBody>
      </p:sp>
      <p:sp>
        <p:nvSpPr>
          <p:cNvPr id="123" name="Google Shape;123;p5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5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What’s wrong here? We are not paying overhead costs.</a:t>
            </a:r>
            <a:endParaRPr/>
          </a:p>
        </p:txBody>
      </p:sp>
      <p:sp>
        <p:nvSpPr>
          <p:cNvPr id="130" name="Google Shape;130;p5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7"/>
          <p:cNvSpPr txBox="1"/>
          <p:nvPr>
            <p:ph type="title"/>
          </p:nvPr>
        </p:nvSpPr>
        <p:spPr>
          <a:xfrm>
            <a:off x="1088686" y="804520"/>
            <a:ext cx="7202456" cy="898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ill Sans"/>
              <a:buNone/>
              <a:defRPr sz="21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7"/>
          <p:cNvSpPr txBox="1"/>
          <p:nvPr>
            <p:ph idx="1" type="body"/>
          </p:nvPr>
        </p:nvSpPr>
        <p:spPr>
          <a:xfrm>
            <a:off x="1088686" y="2015732"/>
            <a:ext cx="7202456" cy="4039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2pPr>
            <a:lvl3pPr indent="-3810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3pPr>
            <a:lvl4pPr indent="-3810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4pPr>
            <a:lvl5pPr indent="-3810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7" name="Google Shape;17;p37"/>
          <p:cNvSpPr txBox="1"/>
          <p:nvPr>
            <p:ph idx="10" type="dt"/>
          </p:nvPr>
        </p:nvSpPr>
        <p:spPr>
          <a:xfrm>
            <a:off x="7490462" y="6213011"/>
            <a:ext cx="800680" cy="3081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7"/>
          <p:cNvSpPr txBox="1"/>
          <p:nvPr>
            <p:ph idx="12" type="sldNum"/>
          </p:nvPr>
        </p:nvSpPr>
        <p:spPr>
          <a:xfrm>
            <a:off x="1088686" y="6211950"/>
            <a:ext cx="511109" cy="309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9" name="Google Shape;19;p37"/>
          <p:cNvCxnSpPr/>
          <p:nvPr/>
        </p:nvCxnSpPr>
        <p:spPr>
          <a:xfrm>
            <a:off x="1088686" y="1859432"/>
            <a:ext cx="7202456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8"/>
          <p:cNvSpPr/>
          <p:nvPr/>
        </p:nvSpPr>
        <p:spPr>
          <a:xfrm>
            <a:off x="0" y="1527142"/>
            <a:ext cx="9144000" cy="3657856"/>
          </a:xfrm>
          <a:prstGeom prst="rect">
            <a:avLst/>
          </a:prstGeom>
          <a:solidFill>
            <a:schemeClr val="dk1"/>
          </a:solidFill>
          <a:ln cap="flat" cmpd="sng" w="15875">
            <a:solidFill>
              <a:srgbClr val="002F5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" name="Google Shape;22;p38"/>
          <p:cNvSpPr txBox="1"/>
          <p:nvPr>
            <p:ph type="ctrTitle"/>
          </p:nvPr>
        </p:nvSpPr>
        <p:spPr>
          <a:xfrm>
            <a:off x="1813336" y="3233396"/>
            <a:ext cx="6477803" cy="176945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Gill Sans"/>
              <a:buNone/>
              <a:defRPr sz="33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8"/>
          <p:cNvSpPr txBox="1"/>
          <p:nvPr>
            <p:ph idx="1" type="subTitle"/>
          </p:nvPr>
        </p:nvSpPr>
        <p:spPr>
          <a:xfrm>
            <a:off x="1813335" y="5190324"/>
            <a:ext cx="6477804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1350"/>
              <a:buNone/>
              <a:defRPr b="0" sz="1350" cap="none">
                <a:solidFill>
                  <a:schemeClr val="dk2"/>
                </a:solidFill>
              </a:defRPr>
            </a:lvl1pPr>
            <a:lvl2pPr lvl="1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/>
            </a:lvl2pPr>
            <a:lvl3pPr lvl="2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/>
            </a:lvl3pPr>
            <a:lvl4pPr lvl="3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cxnSp>
        <p:nvCxnSpPr>
          <p:cNvPr id="24" name="Google Shape;24;p38"/>
          <p:cNvCxnSpPr/>
          <p:nvPr/>
        </p:nvCxnSpPr>
        <p:spPr>
          <a:xfrm>
            <a:off x="0" y="5187659"/>
            <a:ext cx="9144000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5" name="Google Shape;25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95177" y="585230"/>
            <a:ext cx="4360183" cy="135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 black">
  <p:cSld name="section slide blac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9"/>
          <p:cNvSpPr txBox="1"/>
          <p:nvPr>
            <p:ph idx="12" type="sldNum"/>
          </p:nvPr>
        </p:nvSpPr>
        <p:spPr>
          <a:xfrm>
            <a:off x="1088686" y="6211950"/>
            <a:ext cx="511109" cy="309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49"/>
          <p:cNvSpPr txBox="1"/>
          <p:nvPr>
            <p:ph idx="10" type="dt"/>
          </p:nvPr>
        </p:nvSpPr>
        <p:spPr>
          <a:xfrm>
            <a:off x="7490462" y="6213011"/>
            <a:ext cx="800680" cy="3081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with 2 column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5"/>
          <p:cNvSpPr/>
          <p:nvPr/>
        </p:nvSpPr>
        <p:spPr>
          <a:xfrm>
            <a:off x="897905" y="0"/>
            <a:ext cx="7557940" cy="1847088"/>
          </a:xfrm>
          <a:prstGeom prst="rect">
            <a:avLst/>
          </a:prstGeom>
          <a:solidFill>
            <a:schemeClr val="dk1"/>
          </a:solidFill>
          <a:ln cap="flat" cmpd="sng" w="15875">
            <a:solidFill>
              <a:srgbClr val="002F5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31" name="Google Shape;31;p45"/>
          <p:cNvCxnSpPr/>
          <p:nvPr/>
        </p:nvCxnSpPr>
        <p:spPr>
          <a:xfrm flipH="1" rot="10800000">
            <a:off x="892142" y="1847089"/>
            <a:ext cx="7563703" cy="12523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45"/>
          <p:cNvSpPr txBox="1"/>
          <p:nvPr>
            <p:ph type="title"/>
          </p:nvPr>
        </p:nvSpPr>
        <p:spPr>
          <a:xfrm>
            <a:off x="1086913" y="804890"/>
            <a:ext cx="7204226" cy="9034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Gill Sans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5"/>
          <p:cNvSpPr txBox="1"/>
          <p:nvPr>
            <p:ph idx="1" type="body"/>
          </p:nvPr>
        </p:nvSpPr>
        <p:spPr>
          <a:xfrm>
            <a:off x="1085498" y="2010878"/>
            <a:ext cx="3483864" cy="40498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2pPr>
            <a:lvl3pPr indent="-3810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3pPr>
            <a:lvl4pPr indent="-3810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4pPr>
            <a:lvl5pPr indent="-3810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45"/>
          <p:cNvSpPr txBox="1"/>
          <p:nvPr>
            <p:ph idx="2" type="body"/>
          </p:nvPr>
        </p:nvSpPr>
        <p:spPr>
          <a:xfrm>
            <a:off x="4810328" y="2017345"/>
            <a:ext cx="3483864" cy="40433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2pPr>
            <a:lvl3pPr indent="-3810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3pPr>
            <a:lvl4pPr indent="-3810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4pPr>
            <a:lvl5pPr indent="-3810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45"/>
          <p:cNvSpPr txBox="1"/>
          <p:nvPr>
            <p:ph idx="10" type="dt"/>
          </p:nvPr>
        </p:nvSpPr>
        <p:spPr>
          <a:xfrm>
            <a:off x="7490462" y="6213011"/>
            <a:ext cx="800680" cy="3081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5"/>
          <p:cNvSpPr txBox="1"/>
          <p:nvPr>
            <p:ph idx="12" type="sldNum"/>
          </p:nvPr>
        </p:nvSpPr>
        <p:spPr>
          <a:xfrm>
            <a:off x="1088686" y="6211950"/>
            <a:ext cx="511109" cy="309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with 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6"/>
          <p:cNvSpPr/>
          <p:nvPr/>
        </p:nvSpPr>
        <p:spPr>
          <a:xfrm>
            <a:off x="897905" y="0"/>
            <a:ext cx="7557940" cy="1844314"/>
          </a:xfrm>
          <a:prstGeom prst="rect">
            <a:avLst/>
          </a:prstGeom>
          <a:solidFill>
            <a:schemeClr val="dk1"/>
          </a:solidFill>
          <a:ln cap="flat" cmpd="sng" w="15875">
            <a:solidFill>
              <a:srgbClr val="002F5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39" name="Google Shape;39;p46"/>
          <p:cNvCxnSpPr/>
          <p:nvPr/>
        </p:nvCxnSpPr>
        <p:spPr>
          <a:xfrm flipH="1" rot="10800000">
            <a:off x="892142" y="1847089"/>
            <a:ext cx="7563703" cy="12523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46"/>
          <p:cNvSpPr txBox="1"/>
          <p:nvPr>
            <p:ph type="title"/>
          </p:nvPr>
        </p:nvSpPr>
        <p:spPr>
          <a:xfrm>
            <a:off x="1085394" y="804167"/>
            <a:ext cx="7205746" cy="879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Gill Sans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6"/>
          <p:cNvSpPr txBox="1"/>
          <p:nvPr>
            <p:ph idx="1" type="body"/>
          </p:nvPr>
        </p:nvSpPr>
        <p:spPr>
          <a:xfrm>
            <a:off x="1085393" y="2019552"/>
            <a:ext cx="3483864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50"/>
              <a:buNone/>
              <a:defRPr b="0" sz="1650" cap="none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42" name="Google Shape;42;p46"/>
          <p:cNvSpPr txBox="1"/>
          <p:nvPr>
            <p:ph idx="2" type="body"/>
          </p:nvPr>
        </p:nvSpPr>
        <p:spPr>
          <a:xfrm>
            <a:off x="1085393" y="2824270"/>
            <a:ext cx="3483864" cy="32305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2pPr>
            <a:lvl3pPr indent="-3810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3pPr>
            <a:lvl4pPr indent="-3810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4pPr>
            <a:lvl5pPr indent="-3810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46"/>
          <p:cNvSpPr txBox="1"/>
          <p:nvPr>
            <p:ph idx="3" type="body"/>
          </p:nvPr>
        </p:nvSpPr>
        <p:spPr>
          <a:xfrm>
            <a:off x="4809272" y="2023006"/>
            <a:ext cx="3483864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50"/>
              <a:buNone/>
              <a:defRPr b="0" sz="1650" cap="none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44" name="Google Shape;44;p46"/>
          <p:cNvSpPr txBox="1"/>
          <p:nvPr>
            <p:ph idx="4" type="body"/>
          </p:nvPr>
        </p:nvSpPr>
        <p:spPr>
          <a:xfrm>
            <a:off x="4809272" y="2821494"/>
            <a:ext cx="3483864" cy="3233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2pPr>
            <a:lvl3pPr indent="-3810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3pPr>
            <a:lvl4pPr indent="-3810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4pPr>
            <a:lvl5pPr indent="-3810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46"/>
          <p:cNvSpPr txBox="1"/>
          <p:nvPr>
            <p:ph idx="10" type="dt"/>
          </p:nvPr>
        </p:nvSpPr>
        <p:spPr>
          <a:xfrm>
            <a:off x="7490462" y="6213011"/>
            <a:ext cx="800680" cy="3081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6"/>
          <p:cNvSpPr txBox="1"/>
          <p:nvPr>
            <p:ph idx="12" type="sldNum"/>
          </p:nvPr>
        </p:nvSpPr>
        <p:spPr>
          <a:xfrm>
            <a:off x="1088686" y="6211950"/>
            <a:ext cx="511109" cy="309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ide Header with content" type="objTx">
  <p:cSld name="OBJECT_WITH_CAPTIO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7"/>
          <p:cNvSpPr/>
          <p:nvPr/>
        </p:nvSpPr>
        <p:spPr>
          <a:xfrm>
            <a:off x="0" y="798973"/>
            <a:ext cx="3648174" cy="2326818"/>
          </a:xfrm>
          <a:prstGeom prst="rect">
            <a:avLst/>
          </a:prstGeom>
          <a:solidFill>
            <a:schemeClr val="dk1"/>
          </a:solidFill>
          <a:ln cap="flat" cmpd="sng" w="15875">
            <a:solidFill>
              <a:srgbClr val="002F5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49" name="Google Shape;49;p47"/>
          <p:cNvCxnSpPr/>
          <p:nvPr/>
        </p:nvCxnSpPr>
        <p:spPr>
          <a:xfrm flipH="1" rot="10800000">
            <a:off x="2" y="3119532"/>
            <a:ext cx="3644507" cy="6261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0" name="Google Shape;50;p47"/>
          <p:cNvSpPr txBox="1"/>
          <p:nvPr>
            <p:ph type="title"/>
          </p:nvPr>
        </p:nvSpPr>
        <p:spPr>
          <a:xfrm>
            <a:off x="1083504" y="798973"/>
            <a:ext cx="2456260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  <a:defRPr sz="1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7"/>
          <p:cNvSpPr txBox="1"/>
          <p:nvPr>
            <p:ph idx="1" type="body"/>
          </p:nvPr>
        </p:nvSpPr>
        <p:spPr>
          <a:xfrm>
            <a:off x="3782786" y="798976"/>
            <a:ext cx="4509353" cy="5255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2pPr>
            <a:lvl3pPr indent="-3810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3pPr>
            <a:lvl4pPr indent="-3810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4pPr>
            <a:lvl5pPr indent="-3810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47"/>
          <p:cNvSpPr txBox="1"/>
          <p:nvPr>
            <p:ph idx="2" type="body"/>
          </p:nvPr>
        </p:nvSpPr>
        <p:spPr>
          <a:xfrm>
            <a:off x="1083504" y="3205494"/>
            <a:ext cx="2456260" cy="2849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050"/>
              <a:buNone/>
              <a:defRPr sz="105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750"/>
              <a:buNone/>
              <a:defRPr sz="75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750"/>
              <a:buNone/>
              <a:defRPr sz="750"/>
            </a:lvl5pPr>
            <a:lvl6pPr indent="-228600" lvl="5" marL="27432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750"/>
              <a:buNone/>
              <a:defRPr sz="750"/>
            </a:lvl6pPr>
            <a:lvl7pPr indent="-228600" lvl="6" marL="3200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750"/>
              <a:buNone/>
              <a:defRPr sz="750"/>
            </a:lvl7pPr>
            <a:lvl8pPr indent="-228600" lvl="7" marL="3657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750"/>
              <a:buNone/>
              <a:defRPr sz="750"/>
            </a:lvl8pPr>
            <a:lvl9pPr indent="-228600" lvl="8" marL="4114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750"/>
              <a:buNone/>
              <a:defRPr sz="750"/>
            </a:lvl9pPr>
          </a:lstStyle>
          <a:p/>
        </p:txBody>
      </p:sp>
      <p:sp>
        <p:nvSpPr>
          <p:cNvPr id="53" name="Google Shape;53;p47"/>
          <p:cNvSpPr txBox="1"/>
          <p:nvPr>
            <p:ph idx="10" type="dt"/>
          </p:nvPr>
        </p:nvSpPr>
        <p:spPr>
          <a:xfrm>
            <a:off x="7490462" y="6213011"/>
            <a:ext cx="800680" cy="3081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7"/>
          <p:cNvSpPr txBox="1"/>
          <p:nvPr>
            <p:ph idx="12" type="sldNum"/>
          </p:nvPr>
        </p:nvSpPr>
        <p:spPr>
          <a:xfrm>
            <a:off x="1088686" y="6211950"/>
            <a:ext cx="511109" cy="309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ide Header with picture" type="picTx">
  <p:cSld name="PICTURE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8"/>
          <p:cNvSpPr/>
          <p:nvPr/>
        </p:nvSpPr>
        <p:spPr>
          <a:xfrm>
            <a:off x="-1" y="798973"/>
            <a:ext cx="5231050" cy="2326818"/>
          </a:xfrm>
          <a:prstGeom prst="rect">
            <a:avLst/>
          </a:prstGeom>
          <a:solidFill>
            <a:schemeClr val="dk1"/>
          </a:solidFill>
          <a:ln cap="flat" cmpd="sng" w="15875">
            <a:solidFill>
              <a:srgbClr val="002F5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57" name="Google Shape;57;p48"/>
          <p:cNvCxnSpPr/>
          <p:nvPr/>
        </p:nvCxnSpPr>
        <p:spPr>
          <a:xfrm flipH="1" rot="10800000">
            <a:off x="1" y="3116401"/>
            <a:ext cx="5225792" cy="9393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48"/>
          <p:cNvSpPr txBox="1"/>
          <p:nvPr>
            <p:ph type="title"/>
          </p:nvPr>
        </p:nvSpPr>
        <p:spPr>
          <a:xfrm>
            <a:off x="1088405" y="1129513"/>
            <a:ext cx="4149246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  <a:defRPr sz="2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8"/>
          <p:cNvSpPr/>
          <p:nvPr>
            <p:ph idx="2" type="pic"/>
          </p:nvPr>
        </p:nvSpPr>
        <p:spPr>
          <a:xfrm>
            <a:off x="5449305" y="797578"/>
            <a:ext cx="2841836" cy="524867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60" name="Google Shape;60;p48"/>
          <p:cNvSpPr txBox="1"/>
          <p:nvPr>
            <p:ph idx="1" type="body"/>
          </p:nvPr>
        </p:nvSpPr>
        <p:spPr>
          <a:xfrm>
            <a:off x="1087748" y="3145994"/>
            <a:ext cx="4143303" cy="2900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1350"/>
              <a:buNone/>
              <a:defRPr sz="135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050"/>
              <a:buNone/>
              <a:defRPr sz="105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750"/>
              <a:buNone/>
              <a:defRPr sz="75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750"/>
              <a:buNone/>
              <a:defRPr sz="750"/>
            </a:lvl5pPr>
            <a:lvl6pPr indent="-228600" lvl="5" marL="27432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750"/>
              <a:buNone/>
              <a:defRPr sz="750"/>
            </a:lvl6pPr>
            <a:lvl7pPr indent="-228600" lvl="6" marL="3200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750"/>
              <a:buNone/>
              <a:defRPr sz="750"/>
            </a:lvl7pPr>
            <a:lvl8pPr indent="-228600" lvl="7" marL="3657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750"/>
              <a:buNone/>
              <a:defRPr sz="750"/>
            </a:lvl8pPr>
            <a:lvl9pPr indent="-228600" lvl="8" marL="4114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750"/>
              <a:buNone/>
              <a:defRPr sz="750"/>
            </a:lvl9pPr>
          </a:lstStyle>
          <a:p/>
        </p:txBody>
      </p:sp>
      <p:sp>
        <p:nvSpPr>
          <p:cNvPr id="61" name="Google Shape;61;p48"/>
          <p:cNvSpPr txBox="1"/>
          <p:nvPr>
            <p:ph idx="12" type="sldNum"/>
          </p:nvPr>
        </p:nvSpPr>
        <p:spPr>
          <a:xfrm>
            <a:off x="1088686" y="6211950"/>
            <a:ext cx="511109" cy="309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48"/>
          <p:cNvSpPr txBox="1"/>
          <p:nvPr>
            <p:ph idx="10" type="dt"/>
          </p:nvPr>
        </p:nvSpPr>
        <p:spPr>
          <a:xfrm>
            <a:off x="7490462" y="6213011"/>
            <a:ext cx="800680" cy="3081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with 2 columns">
  <p:cSld name="Title with 2 column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Google Shape;64;p50"/>
          <p:cNvCxnSpPr/>
          <p:nvPr/>
        </p:nvCxnSpPr>
        <p:spPr>
          <a:xfrm>
            <a:off x="1085500" y="1847088"/>
            <a:ext cx="720564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5" name="Google Shape;65;p50"/>
          <p:cNvSpPr txBox="1"/>
          <p:nvPr>
            <p:ph idx="1" type="body"/>
          </p:nvPr>
        </p:nvSpPr>
        <p:spPr>
          <a:xfrm>
            <a:off x="1085498" y="2010878"/>
            <a:ext cx="3260991" cy="40571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2pPr>
            <a:lvl3pPr indent="-3810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3pPr>
            <a:lvl4pPr indent="-3810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4pPr>
            <a:lvl5pPr indent="-3810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50"/>
          <p:cNvSpPr txBox="1"/>
          <p:nvPr>
            <p:ph idx="2" type="body"/>
          </p:nvPr>
        </p:nvSpPr>
        <p:spPr>
          <a:xfrm>
            <a:off x="4810328" y="2017342"/>
            <a:ext cx="3483864" cy="4050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2pPr>
            <a:lvl3pPr indent="-3810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3pPr>
            <a:lvl4pPr indent="-3810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4pPr>
            <a:lvl5pPr indent="-3810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50"/>
          <p:cNvSpPr txBox="1"/>
          <p:nvPr>
            <p:ph idx="10" type="dt"/>
          </p:nvPr>
        </p:nvSpPr>
        <p:spPr>
          <a:xfrm>
            <a:off x="7490462" y="6213011"/>
            <a:ext cx="800680" cy="3081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50"/>
          <p:cNvSpPr txBox="1"/>
          <p:nvPr>
            <p:ph idx="12" type="sldNum"/>
          </p:nvPr>
        </p:nvSpPr>
        <p:spPr>
          <a:xfrm>
            <a:off x="1088686" y="6211950"/>
            <a:ext cx="511109" cy="309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50"/>
          <p:cNvSpPr txBox="1"/>
          <p:nvPr>
            <p:ph type="title"/>
          </p:nvPr>
        </p:nvSpPr>
        <p:spPr>
          <a:xfrm>
            <a:off x="1088686" y="804520"/>
            <a:ext cx="7202456" cy="898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ill Sans"/>
              <a:buNone/>
              <a:defRPr sz="21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with Comparison">
  <p:cSld name="Title with Comparison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Google Shape;71;p51"/>
          <p:cNvCxnSpPr/>
          <p:nvPr/>
        </p:nvCxnSpPr>
        <p:spPr>
          <a:xfrm>
            <a:off x="1085395" y="1847088"/>
            <a:ext cx="7205747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2" name="Google Shape;72;p51"/>
          <p:cNvSpPr txBox="1"/>
          <p:nvPr>
            <p:ph idx="1" type="body"/>
          </p:nvPr>
        </p:nvSpPr>
        <p:spPr>
          <a:xfrm>
            <a:off x="1085393" y="2019552"/>
            <a:ext cx="3483864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50"/>
              <a:buNone/>
              <a:defRPr b="0" sz="1650" cap="none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73" name="Google Shape;73;p51"/>
          <p:cNvSpPr txBox="1"/>
          <p:nvPr>
            <p:ph idx="2" type="body"/>
          </p:nvPr>
        </p:nvSpPr>
        <p:spPr>
          <a:xfrm>
            <a:off x="1085393" y="2824272"/>
            <a:ext cx="3483864" cy="32181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2pPr>
            <a:lvl3pPr indent="-3810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3pPr>
            <a:lvl4pPr indent="-3810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4pPr>
            <a:lvl5pPr indent="-3810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51"/>
          <p:cNvSpPr txBox="1"/>
          <p:nvPr>
            <p:ph idx="3" type="body"/>
          </p:nvPr>
        </p:nvSpPr>
        <p:spPr>
          <a:xfrm>
            <a:off x="4809272" y="2023006"/>
            <a:ext cx="3483864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650"/>
              <a:buNone/>
              <a:defRPr b="0" sz="1650" cap="none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75" name="Google Shape;75;p51"/>
          <p:cNvSpPr txBox="1"/>
          <p:nvPr>
            <p:ph idx="4" type="body"/>
          </p:nvPr>
        </p:nvSpPr>
        <p:spPr>
          <a:xfrm>
            <a:off x="4809272" y="2821494"/>
            <a:ext cx="3483864" cy="3220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2pPr>
            <a:lvl3pPr indent="-381000" lvl="2" marL="1371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3pPr>
            <a:lvl4pPr indent="-381000" lvl="3" marL="1828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4pPr>
            <a:lvl5pPr indent="-381000" lvl="4" marL="22860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51"/>
          <p:cNvSpPr txBox="1"/>
          <p:nvPr>
            <p:ph idx="10" type="dt"/>
          </p:nvPr>
        </p:nvSpPr>
        <p:spPr>
          <a:xfrm>
            <a:off x="7490462" y="6213011"/>
            <a:ext cx="800680" cy="3081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51"/>
          <p:cNvSpPr txBox="1"/>
          <p:nvPr>
            <p:ph idx="12" type="sldNum"/>
          </p:nvPr>
        </p:nvSpPr>
        <p:spPr>
          <a:xfrm>
            <a:off x="1088686" y="6211950"/>
            <a:ext cx="511109" cy="309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51"/>
          <p:cNvSpPr txBox="1"/>
          <p:nvPr>
            <p:ph type="title"/>
          </p:nvPr>
        </p:nvSpPr>
        <p:spPr>
          <a:xfrm>
            <a:off x="1088686" y="804520"/>
            <a:ext cx="7202456" cy="898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ill Sans"/>
              <a:buNone/>
              <a:defRPr sz="21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/>
          <p:nvPr>
            <p:ph type="title"/>
          </p:nvPr>
        </p:nvSpPr>
        <p:spPr>
          <a:xfrm>
            <a:off x="1088686" y="804522"/>
            <a:ext cx="7202456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ill Sans"/>
              <a:buNone/>
              <a:defRPr b="0" i="0" sz="4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6"/>
          <p:cNvSpPr txBox="1"/>
          <p:nvPr>
            <p:ph idx="1" type="body"/>
          </p:nvPr>
        </p:nvSpPr>
        <p:spPr>
          <a:xfrm>
            <a:off x="1088686" y="2015734"/>
            <a:ext cx="7202456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D372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81000" lvl="1" marL="914400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D372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D372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81000" lvl="3" marL="1828800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D372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81000" lvl="4" marL="2286000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3D372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85750" lvl="5" marL="2743200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85750" lvl="6" marL="3200400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85750" lvl="7" marL="3657600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85750" lvl="8" marL="4114800" marR="0" rtl="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36"/>
          <p:cNvSpPr txBox="1"/>
          <p:nvPr>
            <p:ph idx="10" type="dt"/>
          </p:nvPr>
        </p:nvSpPr>
        <p:spPr>
          <a:xfrm>
            <a:off x="7490462" y="6213011"/>
            <a:ext cx="800680" cy="3081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rgbClr val="8891A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" name="Google Shape;13;p36"/>
          <p:cNvSpPr txBox="1"/>
          <p:nvPr>
            <p:ph idx="12" type="sldNum"/>
          </p:nvPr>
        </p:nvSpPr>
        <p:spPr>
          <a:xfrm>
            <a:off x="1088686" y="6211950"/>
            <a:ext cx="511109" cy="309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asccc-oeri.org/wp-content/uploads/2021/04/Budget-and-Action-Plan-Samples-April-4-2021.pdf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asccc-oeri.org/asccc-oeri-request-for-proposals-iii/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2"/>
          <p:cNvSpPr txBox="1"/>
          <p:nvPr>
            <p:ph type="title"/>
          </p:nvPr>
        </p:nvSpPr>
        <p:spPr>
          <a:xfrm>
            <a:off x="1088686" y="804520"/>
            <a:ext cx="7202456" cy="898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ill Sans"/>
              <a:buNone/>
            </a:pPr>
            <a:r>
              <a:rPr lang="en-US" sz="3600"/>
              <a:t>Welcome! </a:t>
            </a:r>
            <a:endParaRPr sz="3600"/>
          </a:p>
        </p:txBody>
      </p:sp>
      <p:sp>
        <p:nvSpPr>
          <p:cNvPr id="84" name="Google Shape;84;p52"/>
          <p:cNvSpPr txBox="1"/>
          <p:nvPr>
            <p:ph idx="1" type="body"/>
          </p:nvPr>
        </p:nvSpPr>
        <p:spPr>
          <a:xfrm>
            <a:off x="1088675" y="2015724"/>
            <a:ext cx="7305000" cy="45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005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We’ll get started momentarily. </a:t>
            </a:r>
            <a:endParaRPr sz="2700"/>
          </a:p>
          <a:p>
            <a:pPr indent="-400050" lvl="0" marL="45720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You will be muted. We invite you to ask questions via the chat or raise your hands, and then unmute yourself. </a:t>
            </a:r>
            <a:endParaRPr sz="2700"/>
          </a:p>
          <a:p>
            <a:pPr indent="-400050" lvl="0" marL="45720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Today’s topic: RFP Focused Webinar III - Budget and Action Plan</a:t>
            </a:r>
            <a:endParaRPr sz="2700"/>
          </a:p>
          <a:p>
            <a:pPr indent="-400050" lvl="0" marL="45720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This presentation will be archived and available at </a:t>
            </a:r>
            <a:r>
              <a:rPr b="1" lang="en-US" sz="2700"/>
              <a:t>asccc-oeri.org</a:t>
            </a:r>
            <a:endParaRPr b="1" sz="2700"/>
          </a:p>
          <a:p>
            <a:pPr indent="-2286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0e47f1bbe4_1_0"/>
          <p:cNvSpPr txBox="1"/>
          <p:nvPr>
            <p:ph type="title"/>
          </p:nvPr>
        </p:nvSpPr>
        <p:spPr>
          <a:xfrm>
            <a:off x="1088686" y="804520"/>
            <a:ext cx="7202400" cy="898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ill Sans"/>
              <a:buNone/>
            </a:pPr>
            <a:r>
              <a:rPr lang="en-US" sz="4400"/>
              <a:t>Fund Disbursement</a:t>
            </a:r>
            <a:endParaRPr sz="4400"/>
          </a:p>
        </p:txBody>
      </p:sp>
      <p:sp>
        <p:nvSpPr>
          <p:cNvPr id="139" name="Google Shape;139;g10e47f1bbe4_1_0"/>
          <p:cNvSpPr txBox="1"/>
          <p:nvPr>
            <p:ph idx="1" type="body"/>
          </p:nvPr>
        </p:nvSpPr>
        <p:spPr>
          <a:xfrm>
            <a:off x="1054375" y="2084324"/>
            <a:ext cx="7443900" cy="443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78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350"/>
              <a:buFont typeface="Gill Sans"/>
              <a:buChar char="•"/>
            </a:pPr>
            <a:r>
              <a:rPr lang="en-US" sz="2550">
                <a:solidFill>
                  <a:schemeClr val="accent1"/>
                </a:solidFill>
                <a:highlight>
                  <a:srgbClr val="FFFFFF"/>
                </a:highlight>
              </a:rPr>
              <a:t>December 12th</a:t>
            </a:r>
            <a:r>
              <a:rPr lang="en-US" sz="2550">
                <a:solidFill>
                  <a:srgbClr val="333333"/>
                </a:solidFill>
                <a:highlight>
                  <a:srgbClr val="FFFFFF"/>
                </a:highlight>
              </a:rPr>
              <a:t> – 3rd check-in product (*80% completion; overall progress check) (1st payment)</a:t>
            </a:r>
            <a:endParaRPr sz="255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8469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58"/>
              <a:buFont typeface="Gill Sans"/>
              <a:buChar char="•"/>
            </a:pPr>
            <a:r>
              <a:rPr lang="en-US" sz="2458">
                <a:solidFill>
                  <a:schemeClr val="accent1"/>
                </a:solidFill>
                <a:highlight>
                  <a:srgbClr val="FFFFFF"/>
                </a:highlight>
              </a:rPr>
              <a:t>May 10th</a:t>
            </a:r>
            <a:r>
              <a:rPr lang="en-US" sz="2458">
                <a:solidFill>
                  <a:srgbClr val="333333"/>
                </a:solidFill>
                <a:highlight>
                  <a:srgbClr val="FFFFFF"/>
                </a:highlight>
              </a:rPr>
              <a:t> – Final product due (2nd Payment)</a:t>
            </a:r>
            <a:endParaRPr sz="2458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77825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FF0000"/>
              </a:buClr>
              <a:buSzPts val="2350"/>
              <a:buFont typeface="Gill Sans"/>
              <a:buChar char="•"/>
            </a:pPr>
            <a:r>
              <a:rPr lang="en-US"/>
              <a:t>ASCCC will write checks at the direction of the faculty lead</a:t>
            </a:r>
            <a:endParaRPr/>
          </a:p>
          <a:p>
            <a:pPr indent="-377825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FF0000"/>
              </a:buClr>
              <a:buSzPts val="2350"/>
              <a:buFont typeface="Gill Sans"/>
              <a:buChar char="•"/>
            </a:pPr>
            <a:r>
              <a:rPr lang="en-US"/>
              <a:t>Tax forms collected from all recipients</a:t>
            </a:r>
            <a:endParaRPr/>
          </a:p>
          <a:p>
            <a:pPr indent="-377825" lvl="0" marL="45720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FF0000"/>
              </a:buClr>
              <a:buSzPts val="2350"/>
              <a:buFont typeface="Gill Sans"/>
              <a:buChar char="•"/>
            </a:pPr>
            <a:r>
              <a:rPr lang="en-US"/>
              <a:t>No local “overhead” – your accounting and grant office are not involved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0"/>
          <p:cNvSpPr txBox="1"/>
          <p:nvPr>
            <p:ph type="title"/>
          </p:nvPr>
        </p:nvSpPr>
        <p:spPr>
          <a:xfrm>
            <a:off x="1088686" y="804520"/>
            <a:ext cx="7202456" cy="898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ill Sans"/>
              <a:buNone/>
            </a:pPr>
            <a:r>
              <a:rPr lang="en-US" sz="4400"/>
              <a:t>Action Plan</a:t>
            </a:r>
            <a:endParaRPr sz="4400"/>
          </a:p>
        </p:txBody>
      </p:sp>
      <p:sp>
        <p:nvSpPr>
          <p:cNvPr id="145" name="Google Shape;145;p60"/>
          <p:cNvSpPr txBox="1"/>
          <p:nvPr>
            <p:ph idx="1" type="body"/>
          </p:nvPr>
        </p:nvSpPr>
        <p:spPr>
          <a:xfrm>
            <a:off x="1088725" y="2065975"/>
            <a:ext cx="7618500" cy="43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76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ct val="100000"/>
              <a:buNone/>
            </a:pPr>
            <a:r>
              <a:rPr lang="en-US"/>
              <a:t>4. Action Plan - Identify </a:t>
            </a:r>
            <a:endParaRPr/>
          </a:p>
          <a:p>
            <a:pPr indent="-36957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timelines and </a:t>
            </a:r>
            <a:endParaRPr/>
          </a:p>
          <a:p>
            <a:pPr indent="-36957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responsible parties for all activities.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ct val="100000"/>
              <a:buNone/>
            </a:pPr>
            <a:r>
              <a:rPr lang="en-US"/>
              <a:t>Your timeline should specify three interim project deadlines and deliverables that are aligned with the project deadlines mentioned in the RFP.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ct val="100000"/>
              <a:buNone/>
            </a:pPr>
            <a:r>
              <a:rPr b="1" lang="en-US"/>
              <a:t>The 25% </a:t>
            </a:r>
            <a:r>
              <a:rPr b="1" lang="en-US"/>
              <a:t>product</a:t>
            </a:r>
            <a:r>
              <a:rPr b="1" lang="en-US"/>
              <a:t> must include a sample of your product</a:t>
            </a:r>
            <a:r>
              <a:rPr lang="en-US"/>
              <a:t> </a:t>
            </a:r>
            <a:r>
              <a:rPr b="1" lang="en-US"/>
              <a:t>in </a:t>
            </a:r>
            <a:r>
              <a:rPr b="1" lang="en-US"/>
              <a:t>the</a:t>
            </a:r>
            <a:r>
              <a:rPr b="1" lang="en-US"/>
              <a:t> final platform.</a:t>
            </a:r>
            <a:r>
              <a:rPr lang="en-US"/>
              <a:t> This will be reviewed for accessibility and licensing and should be used as a template moving forward.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c6d4bcac44_0_5"/>
          <p:cNvSpPr txBox="1"/>
          <p:nvPr>
            <p:ph type="title"/>
          </p:nvPr>
        </p:nvSpPr>
        <p:spPr>
          <a:xfrm>
            <a:off x="1088686" y="804520"/>
            <a:ext cx="7202400" cy="898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ill Sans"/>
              <a:buNone/>
            </a:pPr>
            <a:r>
              <a:rPr lang="en-US" sz="4400"/>
              <a:t>Timeline for RFP4</a:t>
            </a:r>
            <a:endParaRPr/>
          </a:p>
        </p:txBody>
      </p:sp>
      <p:sp>
        <p:nvSpPr>
          <p:cNvPr id="152" name="Google Shape;152;gc6d4bcac44_0_5"/>
          <p:cNvSpPr txBox="1"/>
          <p:nvPr>
            <p:ph idx="1" type="body"/>
          </p:nvPr>
        </p:nvSpPr>
        <p:spPr>
          <a:xfrm>
            <a:off x="971450" y="1965475"/>
            <a:ext cx="7552200" cy="44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386507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en-US" sz="3977">
                <a:solidFill>
                  <a:schemeClr val="dk1"/>
                </a:solidFill>
              </a:rPr>
              <a:t>August 15, 2022 </a:t>
            </a:r>
            <a:r>
              <a:rPr lang="en-US" sz="3977"/>
              <a:t>- 1st check-in product (*25% completion with sample of product in final platform) </a:t>
            </a:r>
            <a:endParaRPr sz="3977"/>
          </a:p>
          <a:p>
            <a:pPr indent="-386507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en-US" sz="3977">
                <a:solidFill>
                  <a:schemeClr val="dk1"/>
                </a:solidFill>
              </a:rPr>
              <a:t>October 24, 2022</a:t>
            </a:r>
            <a:r>
              <a:rPr lang="en-US" sz="3977"/>
              <a:t> - 2nd check-in product (*50% completion) </a:t>
            </a:r>
            <a:endParaRPr sz="3977"/>
          </a:p>
          <a:p>
            <a:pPr indent="-386507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en-US" sz="3977">
                <a:solidFill>
                  <a:schemeClr val="dk1"/>
                </a:solidFill>
              </a:rPr>
              <a:t>December 12, 2022</a:t>
            </a:r>
            <a:r>
              <a:rPr lang="en-US" sz="3977"/>
              <a:t> - 3rd check-in product (*80% completion) </a:t>
            </a:r>
            <a:endParaRPr sz="3977"/>
          </a:p>
          <a:p>
            <a:pPr indent="-386507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en-US" sz="3977">
                <a:solidFill>
                  <a:schemeClr val="dk1"/>
                </a:solidFill>
              </a:rPr>
              <a:t>February 17, 2023 </a:t>
            </a:r>
            <a:r>
              <a:rPr lang="en-US" sz="3977"/>
              <a:t>- product distributed to reviewers </a:t>
            </a:r>
            <a:endParaRPr sz="3977"/>
          </a:p>
          <a:p>
            <a:pPr indent="-386507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Gill Sans"/>
              <a:buChar char="•"/>
            </a:pPr>
            <a:r>
              <a:rPr lang="en-US" sz="3977">
                <a:solidFill>
                  <a:schemeClr val="dk1"/>
                </a:solidFill>
                <a:highlight>
                  <a:srgbClr val="FFFFFF"/>
                </a:highlight>
              </a:rPr>
              <a:t>March 2023 </a:t>
            </a:r>
            <a:r>
              <a:rPr lang="en-US" sz="3977">
                <a:solidFill>
                  <a:srgbClr val="333333"/>
                </a:solidFill>
                <a:highlight>
                  <a:srgbClr val="FFFFFF"/>
                </a:highlight>
              </a:rPr>
              <a:t>- Reviews are due</a:t>
            </a:r>
            <a:endParaRPr sz="3977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86507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Gill Sans"/>
              <a:buChar char="•"/>
            </a:pPr>
            <a:r>
              <a:rPr lang="en-US" sz="3977">
                <a:solidFill>
                  <a:schemeClr val="dk1"/>
                </a:solidFill>
                <a:highlight>
                  <a:srgbClr val="FFFFFF"/>
                </a:highlight>
              </a:rPr>
              <a:t>May 10, 2023</a:t>
            </a:r>
            <a:r>
              <a:rPr lang="en-US" sz="3977">
                <a:solidFill>
                  <a:srgbClr val="333333"/>
                </a:solidFill>
                <a:highlight>
                  <a:srgbClr val="FFFFFF"/>
                </a:highlight>
              </a:rPr>
              <a:t> - Final product due </a:t>
            </a:r>
            <a:endParaRPr/>
          </a:p>
          <a:p>
            <a:pPr indent="0" lvl="0" marL="0" rtl="0" algn="r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ct val="160000"/>
              <a:buNone/>
            </a:pPr>
            <a:r>
              <a:rPr lang="en-US"/>
              <a:t>*Defined by applicant.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1"/>
          <p:cNvSpPr txBox="1"/>
          <p:nvPr>
            <p:ph type="title"/>
          </p:nvPr>
        </p:nvSpPr>
        <p:spPr>
          <a:xfrm>
            <a:off x="1088686" y="804520"/>
            <a:ext cx="7202456" cy="898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ill Sans"/>
              <a:buNone/>
            </a:pPr>
            <a:r>
              <a:rPr lang="en-US" sz="4400"/>
              <a:t>Action Plan Checklist</a:t>
            </a:r>
            <a:endParaRPr sz="4400"/>
          </a:p>
        </p:txBody>
      </p:sp>
      <p:sp>
        <p:nvSpPr>
          <p:cNvPr id="158" name="Google Shape;158;p61"/>
          <p:cNvSpPr txBox="1"/>
          <p:nvPr>
            <p:ph idx="1" type="body"/>
          </p:nvPr>
        </p:nvSpPr>
        <p:spPr>
          <a:xfrm>
            <a:off x="551000" y="1954675"/>
            <a:ext cx="8352900" cy="46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457200" lvl="0" marL="5334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-US"/>
              <a:t>Timelines for all activities.</a:t>
            </a:r>
            <a:endParaRPr/>
          </a:p>
          <a:p>
            <a:pPr indent="-3810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L</a:t>
            </a:r>
            <a:r>
              <a:rPr lang="en-US"/>
              <a:t>ook at individual availability.</a:t>
            </a:r>
            <a:endParaRPr/>
          </a:p>
          <a:p>
            <a:pPr indent="-381000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Summer is usually off contract period.</a:t>
            </a:r>
            <a:endParaRPr/>
          </a:p>
          <a:p>
            <a:pPr indent="-381000" lvl="1" marL="914400" rtl="0" algn="l"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Think about training and technology needs.</a:t>
            </a:r>
            <a:endParaRPr/>
          </a:p>
          <a:p>
            <a:pPr indent="-457200" lvl="0" marL="5334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-US"/>
              <a:t>At least three mid-project deadlines and deliverable aligned with dates specified in the RFP.</a:t>
            </a:r>
            <a:endParaRPr/>
          </a:p>
          <a:p>
            <a:pPr indent="-381000" lvl="1" marL="9144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Build in contingencies and internal reviews.</a:t>
            </a:r>
            <a:endParaRPr/>
          </a:p>
          <a:p>
            <a:pPr indent="-457200" lvl="0" marL="5334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-US"/>
              <a:t>Where, when, and how collaboration will occur specified in detail.</a:t>
            </a:r>
            <a:endParaRPr/>
          </a:p>
          <a:p>
            <a:pPr indent="-381000" lvl="1" marL="914400" rtl="0" algn="l"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Responsible parties for all activities.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Consider needs of the project and the overall plan.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4"/>
          <p:cNvSpPr txBox="1"/>
          <p:nvPr>
            <p:ph type="title"/>
          </p:nvPr>
        </p:nvSpPr>
        <p:spPr>
          <a:xfrm>
            <a:off x="1088686" y="804520"/>
            <a:ext cx="7202456" cy="898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ill Sans"/>
              <a:buNone/>
            </a:pPr>
            <a:r>
              <a:rPr lang="en-US" sz="4400"/>
              <a:t>Action Plan - What’s Missing?</a:t>
            </a:r>
            <a:endParaRPr/>
          </a:p>
        </p:txBody>
      </p:sp>
      <p:sp>
        <p:nvSpPr>
          <p:cNvPr id="164" name="Google Shape;164;p64"/>
          <p:cNvSpPr txBox="1"/>
          <p:nvPr>
            <p:ph idx="1" type="body"/>
          </p:nvPr>
        </p:nvSpPr>
        <p:spPr>
          <a:xfrm>
            <a:off x="1088686" y="2015732"/>
            <a:ext cx="7202456" cy="4039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ct val="129729"/>
              <a:buChar char="•"/>
            </a:pPr>
            <a:r>
              <a:rPr lang="en-US" sz="7400"/>
              <a:t>Product - seven new chapters to accompany an Openstax text. 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ct val="129729"/>
              <a:buChar char="•"/>
            </a:pPr>
            <a:r>
              <a:rPr lang="en-US" sz="7400"/>
              <a:t>All materials will be posted in LibreTexts by lead faculty member.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ct val="129729"/>
              <a:buChar char="•"/>
            </a:pPr>
            <a:r>
              <a:rPr lang="en-US" sz="7400"/>
              <a:t>June: Module authors identified. First meeting with </a:t>
            </a:r>
            <a:r>
              <a:rPr lang="en-US" sz="7400"/>
              <a:t>module</a:t>
            </a:r>
            <a:r>
              <a:rPr lang="en-US" sz="7400"/>
              <a:t> authors to clarify structure of modules and authoring timeline. </a:t>
            </a:r>
            <a:endParaRPr sz="7400"/>
          </a:p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ct val="129729"/>
              <a:buChar char="•"/>
            </a:pPr>
            <a:r>
              <a:rPr lang="en-US" sz="7400"/>
              <a:t>July – August: Authors prepare chapter drafts posted in LibreTexts. Consultation with coordinators continues through conference calls. </a:t>
            </a:r>
            <a:endParaRPr sz="7400"/>
          </a:p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ct val="129729"/>
              <a:buChar char="•"/>
            </a:pPr>
            <a:r>
              <a:rPr lang="en-US" sz="7400"/>
              <a:t>September: Complete first draft of chapters submitted for review by coordinators and internal peer reviewers. (</a:t>
            </a:r>
            <a:r>
              <a:rPr b="1" lang="en-US" sz="7400">
                <a:solidFill>
                  <a:srgbClr val="FF0000"/>
                </a:solidFill>
              </a:rPr>
              <a:t>mid-project deadline and deliverable?</a:t>
            </a:r>
            <a:r>
              <a:rPr lang="en-US" sz="7400"/>
              <a:t>)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ct val="129729"/>
              <a:buChar char="•"/>
            </a:pPr>
            <a:r>
              <a:rPr lang="en-US" sz="7400"/>
              <a:t>October – Authors respond to reviewer suggestions….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5"/>
          <p:cNvSpPr txBox="1"/>
          <p:nvPr>
            <p:ph type="title"/>
          </p:nvPr>
        </p:nvSpPr>
        <p:spPr>
          <a:xfrm>
            <a:off x="1088686" y="804520"/>
            <a:ext cx="7202456" cy="898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ill Sans"/>
              <a:buNone/>
            </a:pPr>
            <a:r>
              <a:rPr lang="en-US" sz="4400"/>
              <a:t>Action Plan - What’s Missing?</a:t>
            </a:r>
            <a:endParaRPr/>
          </a:p>
        </p:txBody>
      </p:sp>
      <p:sp>
        <p:nvSpPr>
          <p:cNvPr id="170" name="Google Shape;170;p65"/>
          <p:cNvSpPr txBox="1"/>
          <p:nvPr>
            <p:ph idx="1" type="body"/>
          </p:nvPr>
        </p:nvSpPr>
        <p:spPr>
          <a:xfrm>
            <a:off x="563880" y="2015732"/>
            <a:ext cx="8244840" cy="4039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2400" lvl="0" marL="9144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 sz="2200"/>
              <a:t>July 1: Lead will </a:t>
            </a:r>
            <a:r>
              <a:rPr lang="en-US" sz="2200"/>
              <a:t>determine</a:t>
            </a:r>
            <a:r>
              <a:rPr lang="en-US" sz="2200"/>
              <a:t> other authors (3) and assign roles.</a:t>
            </a:r>
            <a:endParaRPr/>
          </a:p>
          <a:p>
            <a:pPr indent="-152400" lvl="0" marL="9144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 sz="2200"/>
              <a:t>Aug. 15: Lead will finish coordinating the harvesting of the resource. </a:t>
            </a:r>
            <a:endParaRPr sz="2200"/>
          </a:p>
          <a:p>
            <a:pPr indent="-152400" lvl="0" marL="9144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 sz="2200"/>
              <a:t>Sept.1: the three authors will submit their content.</a:t>
            </a:r>
            <a:endParaRPr/>
          </a:p>
          <a:p>
            <a:pPr indent="-152400" lvl="0" marL="9144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 sz="2200"/>
              <a:t>Sept. 15: the designer will present an initial design of the resource and ancillaries.</a:t>
            </a:r>
            <a:endParaRPr/>
          </a:p>
          <a:p>
            <a:pPr indent="-152400" lvl="0" marL="9144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 sz="2200"/>
              <a:t>Oct. 1: the three or more peer reviewers will submit their reviews.</a:t>
            </a:r>
            <a:endParaRPr/>
          </a:p>
          <a:p>
            <a:pPr indent="-152400" lvl="0" marL="9144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 sz="2200"/>
              <a:t>Nov. 1: the authors will submit their final revisions.</a:t>
            </a:r>
            <a:endParaRPr/>
          </a:p>
          <a:p>
            <a:pPr indent="-152400" lvl="0" marL="9144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 sz="2200"/>
              <a:t>Dec. 1: the designer will finalize the design and usability testing.</a:t>
            </a:r>
            <a:endParaRPr/>
          </a:p>
          <a:p>
            <a:pPr indent="-152400" lvl="0" marL="9144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 sz="2200"/>
              <a:t>Dec.15: the final product will be submitted.</a:t>
            </a:r>
            <a:br>
              <a:rPr lang="en-US" sz="2200"/>
            </a:br>
            <a:endParaRPr sz="2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6"/>
          <p:cNvSpPr txBox="1"/>
          <p:nvPr>
            <p:ph type="title"/>
          </p:nvPr>
        </p:nvSpPr>
        <p:spPr>
          <a:xfrm>
            <a:off x="1088686" y="804520"/>
            <a:ext cx="7202456" cy="898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ill Sans"/>
              <a:buNone/>
            </a:pPr>
            <a:r>
              <a:rPr lang="en-US" sz="4400"/>
              <a:t>General Guidance</a:t>
            </a:r>
            <a:endParaRPr sz="4400"/>
          </a:p>
        </p:txBody>
      </p:sp>
      <p:sp>
        <p:nvSpPr>
          <p:cNvPr id="176" name="Google Shape;176;p66"/>
          <p:cNvSpPr txBox="1"/>
          <p:nvPr>
            <p:ph idx="1" type="body"/>
          </p:nvPr>
        </p:nvSpPr>
        <p:spPr>
          <a:xfrm>
            <a:off x="1088686" y="2015732"/>
            <a:ext cx="7202456" cy="4039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Ensure all elements of your submission are consistent – e.g., team, project description, budget, action plan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Have someone else review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Remember that readers are unlikely to be discipline faculty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Sample Action and Budget Plans from RFP II</a:t>
            </a:r>
            <a:endParaRPr/>
          </a:p>
          <a:p>
            <a:pPr indent="-2286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67"/>
          <p:cNvSpPr txBox="1"/>
          <p:nvPr>
            <p:ph type="title"/>
          </p:nvPr>
        </p:nvSpPr>
        <p:spPr>
          <a:xfrm>
            <a:off x="1088686" y="804520"/>
            <a:ext cx="7202456" cy="898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ill Sans"/>
              <a:buNone/>
            </a:pPr>
            <a:r>
              <a:rPr lang="en-US" sz="4400"/>
              <a:t>Timelines</a:t>
            </a:r>
            <a:endParaRPr sz="4400"/>
          </a:p>
        </p:txBody>
      </p:sp>
      <p:sp>
        <p:nvSpPr>
          <p:cNvPr id="182" name="Google Shape;182;p67"/>
          <p:cNvSpPr txBox="1"/>
          <p:nvPr>
            <p:ph idx="1" type="body"/>
          </p:nvPr>
        </p:nvSpPr>
        <p:spPr>
          <a:xfrm>
            <a:off x="1088686" y="2015732"/>
            <a:ext cx="7202456" cy="4039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683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Gill Sans"/>
              <a:buChar char="•"/>
            </a:pPr>
            <a:r>
              <a:rPr lang="en-US" sz="2200">
                <a:solidFill>
                  <a:schemeClr val="accent1"/>
                </a:solidFill>
                <a:highlight>
                  <a:srgbClr val="FFFFFF"/>
                </a:highlight>
              </a:rPr>
              <a:t>Monday, January 31, 2022, 5 pm - Application Due </a:t>
            </a:r>
            <a:endParaRPr sz="2200">
              <a:solidFill>
                <a:schemeClr val="accent1"/>
              </a:solidFill>
              <a:highlight>
                <a:srgbClr val="FFFFFF"/>
              </a:highlight>
            </a:endParaRPr>
          </a:p>
          <a:p>
            <a:pPr indent="-368299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Gill Sans"/>
              <a:buChar char="•"/>
            </a:pPr>
            <a:r>
              <a:rPr lang="en-US" sz="2200">
                <a:solidFill>
                  <a:schemeClr val="dk1"/>
                </a:solidFill>
                <a:highlight>
                  <a:srgbClr val="FFFFFF"/>
                </a:highlight>
              </a:rPr>
              <a:t>Week of February 7</a:t>
            </a:r>
            <a:r>
              <a:rPr lang="en-US" sz="2200">
                <a:solidFill>
                  <a:srgbClr val="333333"/>
                </a:solidFill>
                <a:highlight>
                  <a:srgbClr val="FFFFFF"/>
                </a:highlight>
              </a:rPr>
              <a:t> – Proposals reviewed</a:t>
            </a:r>
            <a:endParaRPr sz="2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68299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Gill Sans"/>
              <a:buChar char="•"/>
            </a:pPr>
            <a:r>
              <a:rPr lang="en-US" sz="2200">
                <a:solidFill>
                  <a:schemeClr val="dk1"/>
                </a:solidFill>
                <a:highlight>
                  <a:srgbClr val="FFFFFF"/>
                </a:highlight>
              </a:rPr>
              <a:t>February 18, 2022 - </a:t>
            </a:r>
            <a:r>
              <a:rPr lang="en-US" sz="2200">
                <a:solidFill>
                  <a:srgbClr val="333333"/>
                </a:solidFill>
                <a:highlight>
                  <a:srgbClr val="FFFFFF"/>
                </a:highlight>
              </a:rPr>
              <a:t>A</a:t>
            </a:r>
            <a:r>
              <a:rPr lang="en-US" sz="2200">
                <a:solidFill>
                  <a:srgbClr val="333333"/>
                </a:solidFill>
                <a:highlight>
                  <a:srgbClr val="FFFFFF"/>
                </a:highlight>
              </a:rPr>
              <a:t>wards announced</a:t>
            </a:r>
            <a:endParaRPr sz="22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93356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595"/>
              <a:buChar char="•"/>
            </a:pPr>
            <a:r>
              <a:rPr lang="en-US"/>
              <a:t>All information related to the RFP will be available on the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ASCCC OERI website</a:t>
            </a:r>
            <a:r>
              <a:rPr lang="en-US"/>
              <a:t>. (asccc-oeri.org)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4"/>
          <p:cNvSpPr txBox="1"/>
          <p:nvPr>
            <p:ph type="title"/>
          </p:nvPr>
        </p:nvSpPr>
        <p:spPr>
          <a:xfrm>
            <a:off x="1088686" y="804520"/>
            <a:ext cx="7202456" cy="898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Gill Sans"/>
              <a:buNone/>
            </a:pPr>
            <a:r>
              <a:rPr lang="en-US" sz="5400"/>
              <a:t>Questions</a:t>
            </a:r>
            <a:endParaRPr sz="5400"/>
          </a:p>
        </p:txBody>
      </p:sp>
      <p:pic>
        <p:nvPicPr>
          <p:cNvPr id="188" name="Google Shape;188;p34" title="questions"/>
          <p:cNvPicPr preferRelativeResize="0"/>
          <p:nvPr/>
        </p:nvPicPr>
        <p:blipFill rotWithShape="1">
          <a:blip r:embed="rId3">
            <a:alphaModFix/>
          </a:blip>
          <a:srcRect b="0" l="0" r="0" t="6472"/>
          <a:stretch/>
        </p:blipFill>
        <p:spPr>
          <a:xfrm>
            <a:off x="1052363" y="2095500"/>
            <a:ext cx="7275101" cy="4536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>
            <p:ph type="ctrTitle"/>
          </p:nvPr>
        </p:nvSpPr>
        <p:spPr>
          <a:xfrm>
            <a:off x="1642859" y="2348669"/>
            <a:ext cx="6477803" cy="176945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60"/>
              <a:buNone/>
            </a:pPr>
            <a:r>
              <a:rPr lang="en-US" sz="4800"/>
              <a:t>RFP Focused Webinar IV - Budget and Action Plan</a:t>
            </a:r>
            <a:endParaRPr sz="4860"/>
          </a:p>
        </p:txBody>
      </p:sp>
      <p:sp>
        <p:nvSpPr>
          <p:cNvPr id="90" name="Google Shape;90;p2"/>
          <p:cNvSpPr txBox="1"/>
          <p:nvPr>
            <p:ph idx="1" type="subTitle"/>
          </p:nvPr>
        </p:nvSpPr>
        <p:spPr>
          <a:xfrm>
            <a:off x="1082040" y="5495643"/>
            <a:ext cx="6720840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1350"/>
              <a:buNone/>
            </a:pPr>
            <a:r>
              <a:rPr b="1" lang="en-US" sz="2800">
                <a:solidFill>
                  <a:srgbClr val="FF0000"/>
                </a:solidFill>
              </a:rPr>
              <a:t>ASCCC 2022 Request for Proposals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>
            <p:ph type="title"/>
          </p:nvPr>
        </p:nvSpPr>
        <p:spPr>
          <a:xfrm>
            <a:off x="1088686" y="804520"/>
            <a:ext cx="7202456" cy="898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ill Sans"/>
              <a:buNone/>
            </a:pPr>
            <a:r>
              <a:rPr lang="en-US" sz="4400"/>
              <a:t>Our Focus Today</a:t>
            </a:r>
            <a:endParaRPr sz="4400"/>
          </a:p>
        </p:txBody>
      </p:sp>
      <p:sp>
        <p:nvSpPr>
          <p:cNvPr id="96" name="Google Shape;96;p3"/>
          <p:cNvSpPr txBox="1"/>
          <p:nvPr>
            <p:ph idx="1" type="body"/>
          </p:nvPr>
        </p:nvSpPr>
        <p:spPr>
          <a:xfrm>
            <a:off x="546833" y="2015732"/>
            <a:ext cx="8061360" cy="4039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46" lvl="0" marL="17144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800"/>
              <a:t> In this webinar we'll discuss the level of detail needed in your budget and action plan and address common budget-related questions. What does a realistic budget and an effective plan look like? </a:t>
            </a:r>
            <a:r>
              <a:rPr lang="en-US" sz="3800">
                <a:solidFill>
                  <a:schemeClr val="accent1"/>
                </a:solidFill>
              </a:rPr>
              <a:t>Section C of the RFP.</a:t>
            </a:r>
            <a:endParaRPr sz="38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/>
          <p:nvPr>
            <p:ph type="title"/>
          </p:nvPr>
        </p:nvSpPr>
        <p:spPr>
          <a:xfrm>
            <a:off x="1088686" y="804520"/>
            <a:ext cx="7202456" cy="898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ill Sans"/>
              <a:buNone/>
            </a:pPr>
            <a:r>
              <a:rPr lang="en-US" sz="4800"/>
              <a:t>Overview</a:t>
            </a:r>
            <a:endParaRPr sz="4800"/>
          </a:p>
        </p:txBody>
      </p:sp>
      <p:sp>
        <p:nvSpPr>
          <p:cNvPr id="102" name="Google Shape;102;p4"/>
          <p:cNvSpPr txBox="1"/>
          <p:nvPr>
            <p:ph idx="1" type="body"/>
          </p:nvPr>
        </p:nvSpPr>
        <p:spPr>
          <a:xfrm>
            <a:off x="560525" y="2015725"/>
            <a:ext cx="8146800" cy="45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155865" lvl="0" marL="571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887"/>
              <a:t> </a:t>
            </a:r>
            <a:r>
              <a:rPr lang="en-US" sz="2887"/>
              <a:t>Budget Summary</a:t>
            </a:r>
            <a:endParaRPr sz="3067"/>
          </a:p>
          <a:p>
            <a:pPr indent="-186339" lvl="1" marL="628646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94132"/>
              <a:buChar char="•"/>
            </a:pPr>
            <a:r>
              <a:rPr lang="en-US" sz="3067"/>
              <a:t> How Funds are Disbursed</a:t>
            </a:r>
            <a:endParaRPr sz="3067"/>
          </a:p>
          <a:p>
            <a:pPr indent="-186339" lvl="1" marL="628646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94132"/>
              <a:buChar char="•"/>
            </a:pPr>
            <a:r>
              <a:rPr lang="en-US" sz="3067"/>
              <a:t> RFP Language</a:t>
            </a:r>
            <a:endParaRPr sz="3067"/>
          </a:p>
          <a:p>
            <a:pPr indent="-186339" lvl="1" marL="628646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94132"/>
              <a:buChar char="•"/>
            </a:pPr>
            <a:r>
              <a:rPr lang="en-US" sz="3067"/>
              <a:t> Examples</a:t>
            </a:r>
            <a:endParaRPr sz="3067"/>
          </a:p>
          <a:p>
            <a:pPr indent="-155865" lvl="0" marL="0" rtl="0" algn="l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887"/>
              <a:t> </a:t>
            </a:r>
            <a:r>
              <a:rPr lang="en-US" sz="2887"/>
              <a:t>Action Plan</a:t>
            </a:r>
            <a:endParaRPr sz="3067"/>
          </a:p>
          <a:p>
            <a:pPr indent="-155865" lvl="1" marL="457200" rtl="0" algn="l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SzPct val="94132"/>
              <a:buChar char="•"/>
            </a:pPr>
            <a:r>
              <a:rPr lang="en-US" sz="3067"/>
              <a:t> RFP Language</a:t>
            </a:r>
            <a:endParaRPr sz="3067"/>
          </a:p>
          <a:p>
            <a:pPr indent="-155865" lvl="1" marL="457200" rtl="0" algn="l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SzPct val="94132"/>
              <a:buChar char="•"/>
            </a:pPr>
            <a:r>
              <a:rPr lang="en-US" sz="3067"/>
              <a:t> Examples</a:t>
            </a:r>
            <a:endParaRPr sz="3067"/>
          </a:p>
          <a:p>
            <a:pPr indent="-155865" lvl="0" marL="0" rtl="0" algn="l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887"/>
              <a:t> </a:t>
            </a:r>
            <a:r>
              <a:rPr lang="en-US" sz="2887"/>
              <a:t>General Guidelines</a:t>
            </a:r>
            <a:endParaRPr sz="3067"/>
          </a:p>
          <a:p>
            <a:pPr indent="-155865" lvl="0" marL="0" rtl="0" algn="l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887"/>
              <a:t> </a:t>
            </a:r>
            <a:r>
              <a:rPr lang="en-US" sz="2887"/>
              <a:t>Timelines and RFP Scoring Rubric</a:t>
            </a:r>
            <a:endParaRPr sz="3067"/>
          </a:p>
          <a:p>
            <a:pPr indent="-30475" lvl="0" marL="171446" rtl="0" algn="l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2220"/>
          </a:p>
          <a:p>
            <a:pPr indent="-171446" lvl="0" marL="171446" rtl="0" algn="l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222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4"/>
          <p:cNvSpPr txBox="1"/>
          <p:nvPr>
            <p:ph type="title"/>
          </p:nvPr>
        </p:nvSpPr>
        <p:spPr>
          <a:xfrm>
            <a:off x="1088686" y="804520"/>
            <a:ext cx="7202456" cy="898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ill Sans"/>
              <a:buNone/>
            </a:pPr>
            <a:r>
              <a:rPr lang="en-US" sz="4400"/>
              <a:t>Budget and Action Plan</a:t>
            </a:r>
            <a:endParaRPr sz="4400"/>
          </a:p>
        </p:txBody>
      </p:sp>
      <p:sp>
        <p:nvSpPr>
          <p:cNvPr id="108" name="Google Shape;108;p54"/>
          <p:cNvSpPr txBox="1"/>
          <p:nvPr>
            <p:ph idx="1" type="body"/>
          </p:nvPr>
        </p:nvSpPr>
        <p:spPr>
          <a:xfrm>
            <a:off x="1088686" y="2015732"/>
            <a:ext cx="7202456" cy="4039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76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None/>
            </a:pPr>
            <a:r>
              <a:rPr lang="en-US"/>
              <a:t>1. Funds Requested (select one)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Standard Scale ($1,000-$10,000)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Medium Scale ($10,001-$20,000)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Large Scale ($20,001-$30,000)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Note: If an initial review of your budget suggests it was inappropriately categorized, the OERI reserves the right make adjustments to budgets and funds requested.</a:t>
            </a:r>
            <a:endParaRPr/>
          </a:p>
          <a:p>
            <a:pPr indent="-2286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5"/>
          <p:cNvSpPr txBox="1"/>
          <p:nvPr>
            <p:ph type="title"/>
          </p:nvPr>
        </p:nvSpPr>
        <p:spPr>
          <a:xfrm>
            <a:off x="1088686" y="804520"/>
            <a:ext cx="7202456" cy="898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ill Sans"/>
              <a:buNone/>
            </a:pPr>
            <a:r>
              <a:rPr lang="en-US" sz="4400"/>
              <a:t>Budget and Action Plan</a:t>
            </a:r>
            <a:endParaRPr sz="4400"/>
          </a:p>
        </p:txBody>
      </p:sp>
      <p:sp>
        <p:nvSpPr>
          <p:cNvPr id="114" name="Google Shape;114;p55"/>
          <p:cNvSpPr txBox="1"/>
          <p:nvPr>
            <p:ph idx="1" type="body"/>
          </p:nvPr>
        </p:nvSpPr>
        <p:spPr>
          <a:xfrm>
            <a:off x="1088675" y="2015725"/>
            <a:ext cx="7202400" cy="42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76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None/>
            </a:pPr>
            <a:r>
              <a:rPr lang="en-US"/>
              <a:t>2. Budget Summary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Please list the types of </a:t>
            </a:r>
            <a:r>
              <a:rPr b="1" lang="en-US"/>
              <a:t>activities</a:t>
            </a:r>
            <a:r>
              <a:rPr lang="en-US"/>
              <a:t> which, if awarded, you would fund to achieve the product, </a:t>
            </a:r>
            <a:r>
              <a:rPr b="1" lang="en-US"/>
              <a:t>affixing a dollar amount to each</a:t>
            </a:r>
            <a:r>
              <a:rPr lang="en-US"/>
              <a:t>. 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Funding for travel, hardware, or dissemination activities will generally not be provided. But, if such funds are deemed imperative, please provide a rationale to justify this exception.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6"/>
          <p:cNvSpPr txBox="1"/>
          <p:nvPr>
            <p:ph type="title"/>
          </p:nvPr>
        </p:nvSpPr>
        <p:spPr>
          <a:xfrm>
            <a:off x="1088686" y="804520"/>
            <a:ext cx="7202456" cy="898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ill Sans"/>
              <a:buNone/>
            </a:pPr>
            <a:r>
              <a:rPr lang="en-US" sz="4400"/>
              <a:t>Budget and Action Plan</a:t>
            </a:r>
            <a:endParaRPr sz="4400"/>
          </a:p>
        </p:txBody>
      </p:sp>
      <p:sp>
        <p:nvSpPr>
          <p:cNvPr id="120" name="Google Shape;120;p56"/>
          <p:cNvSpPr txBox="1"/>
          <p:nvPr>
            <p:ph idx="1" type="body"/>
          </p:nvPr>
        </p:nvSpPr>
        <p:spPr>
          <a:xfrm>
            <a:off x="1088675" y="2015725"/>
            <a:ext cx="7418100" cy="47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76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None/>
            </a:pPr>
            <a:r>
              <a:rPr lang="en-US"/>
              <a:t>2. Budget Summary (continued) 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identifying pay for faculty or other individuals, </a:t>
            </a:r>
            <a:r>
              <a:rPr lang="en-US"/>
              <a:t> specify the amount per person </a:t>
            </a:r>
            <a:r>
              <a:rPr b="1" lang="en-US"/>
              <a:t>based on the work-product expected</a:t>
            </a:r>
            <a:r>
              <a:rPr lang="en-US"/>
              <a:t>.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If you have identified a need for professional assistance, such as a copy editor or a licensing expert, please determine the costs associated with such services and use those figures when preparing your action plan. (narrative)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Mention any additional funding available for the project.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8"/>
          <p:cNvSpPr txBox="1"/>
          <p:nvPr>
            <p:ph type="title"/>
          </p:nvPr>
        </p:nvSpPr>
        <p:spPr>
          <a:xfrm>
            <a:off x="1088686" y="804520"/>
            <a:ext cx="7202456" cy="898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ill Sans"/>
              <a:buNone/>
            </a:pPr>
            <a:r>
              <a:rPr lang="en-US" sz="4400"/>
              <a:t>Budget Summary - Example</a:t>
            </a:r>
            <a:endParaRPr sz="4400"/>
          </a:p>
        </p:txBody>
      </p:sp>
      <p:sp>
        <p:nvSpPr>
          <p:cNvPr id="126" name="Google Shape;126;p58"/>
          <p:cNvSpPr txBox="1"/>
          <p:nvPr>
            <p:ph idx="1" type="body"/>
          </p:nvPr>
        </p:nvSpPr>
        <p:spPr>
          <a:xfrm>
            <a:off x="1020775" y="2082725"/>
            <a:ext cx="7513200" cy="42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Cost for this project is estimated at $20,000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Writing a chapter = $1,000 </a:t>
            </a:r>
            <a:endParaRPr/>
          </a:p>
          <a:p>
            <a:pPr indent="-381000" lvl="1" marL="9144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x 10 chapters = $10,000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Reviewing a chapter = $200 </a:t>
            </a:r>
            <a:endParaRPr/>
          </a:p>
          <a:p>
            <a:pPr indent="-381000" lvl="1" marL="9144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x 2 reviews per chapter = $4,000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End-of chapter </a:t>
            </a:r>
            <a:r>
              <a:rPr lang="en-US"/>
              <a:t>activities</a:t>
            </a:r>
            <a:r>
              <a:rPr lang="en-US"/>
              <a:t> = $250</a:t>
            </a:r>
            <a:endParaRPr/>
          </a:p>
          <a:p>
            <a:pPr indent="-381000" lvl="1" marL="9144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x 10 chapters = $5,000</a:t>
            </a:r>
            <a:endParaRPr/>
          </a:p>
          <a:p>
            <a:pPr indent="-381000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Lead (organizes meeting and overall review) = $1,000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9"/>
          <p:cNvSpPr txBox="1"/>
          <p:nvPr>
            <p:ph type="title"/>
          </p:nvPr>
        </p:nvSpPr>
        <p:spPr>
          <a:xfrm>
            <a:off x="1088686" y="804520"/>
            <a:ext cx="7202456" cy="898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Gill Sans"/>
              <a:buNone/>
            </a:pPr>
            <a:r>
              <a:rPr lang="en-US" sz="4400"/>
              <a:t>Budget Summary - Example</a:t>
            </a:r>
            <a:endParaRPr/>
          </a:p>
        </p:txBody>
      </p:sp>
      <p:sp>
        <p:nvSpPr>
          <p:cNvPr id="133" name="Google Shape;133;p59"/>
          <p:cNvSpPr txBox="1"/>
          <p:nvPr>
            <p:ph idx="1" type="body"/>
          </p:nvPr>
        </p:nvSpPr>
        <p:spPr>
          <a:xfrm>
            <a:off x="1088675" y="2015725"/>
            <a:ext cx="7543800" cy="45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95748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ct val="129032"/>
              <a:buChar char="•"/>
            </a:pPr>
            <a:r>
              <a:rPr lang="en-US"/>
              <a:t>Instructional Stipends ($10,000): The majority of our budget is set aside to pay instructor stipends to conduct the necessary research</a:t>
            </a:r>
            <a:endParaRPr/>
          </a:p>
          <a:p>
            <a:pPr indent="-395748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ct val="129032"/>
              <a:buChar char="•"/>
            </a:pPr>
            <a:r>
              <a:rPr lang="en-US"/>
              <a:t>Two primary instructors will complete the initial research and with help from experienced faculty and experienced investigators will adapt the text. </a:t>
            </a:r>
            <a:endParaRPr/>
          </a:p>
          <a:p>
            <a:pPr indent="-395748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ct val="129032"/>
              <a:buChar char="•"/>
            </a:pPr>
            <a:r>
              <a:rPr lang="en-US"/>
              <a:t>Other Operating Expenses ($1,000) for post-production design of the textbook.</a:t>
            </a:r>
            <a:endParaRPr/>
          </a:p>
          <a:p>
            <a:pPr indent="-395748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ct val="129032"/>
              <a:buChar char="•"/>
            </a:pPr>
            <a:r>
              <a:rPr lang="en-US"/>
              <a:t>Student contributions ($4,000). Student authors will develop case studies for inclusion in the textbook.</a:t>
            </a:r>
            <a:endParaRPr/>
          </a:p>
          <a:p>
            <a:pPr indent="-395748" lvl="0" marL="457200" rtl="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ct val="129032"/>
              <a:buChar char="•"/>
            </a:pPr>
            <a:r>
              <a:rPr lang="en-US"/>
              <a:t>Total Expense is $20,000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llery">
  <a:themeElements>
    <a:clrScheme name="OER">
      <a:dk1>
        <a:srgbClr val="00417E"/>
      </a:dk1>
      <a:lt1>
        <a:srgbClr val="FFFFFF"/>
      </a:lt1>
      <a:dk2>
        <a:srgbClr val="454545"/>
      </a:dk2>
      <a:lt2>
        <a:srgbClr val="DFDBD5"/>
      </a:lt2>
      <a:accent1>
        <a:srgbClr val="DE1F37"/>
      </a:accent1>
      <a:accent2>
        <a:srgbClr val="9FADCD"/>
      </a:accent2>
      <a:accent3>
        <a:srgbClr val="007B8D"/>
      </a:accent3>
      <a:accent4>
        <a:srgbClr val="AB1F3F"/>
      </a:accent4>
      <a:accent5>
        <a:srgbClr val="70AC46"/>
      </a:accent5>
      <a:accent6>
        <a:srgbClr val="FF8232"/>
      </a:accent6>
      <a:hlink>
        <a:srgbClr val="DE1F37"/>
      </a:hlink>
      <a:folHlink>
        <a:srgbClr val="AB1F3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2019-10-28T12:29:04Z</dcterms:created>
  <dc:creator>Katie Nash</dc:creator>
</cp:coreProperties>
</file>