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Open Sans" panose="020B0604020202020204" charset="0"/>
      <p:regular r:id="rId48"/>
      <p:bold r:id="rId49"/>
      <p:italic r:id="rId50"/>
      <p:boldItalic r:id="rId51"/>
    </p:embeddedFont>
    <p:embeddedFont>
      <p:font typeface="Trebuchet MS" panose="020B0603020202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penwa.org/attrib-build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ccc-oeri.org/2020/03/30/webinar-oer-licensing-and-attributions-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sccc-oeri.org/2019/10/24/creative-commons-copyright-and-fair-use-why-do-we-need-oe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a0a751e2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700">
              <a:solidFill>
                <a:srgbClr val="FF0000"/>
              </a:solidFill>
            </a:endParaRPr>
          </a:p>
        </p:txBody>
      </p:sp>
      <p:sp>
        <p:nvSpPr>
          <p:cNvPr id="114" name="Google Shape;114;g11a0a751e2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a0a751e28_0_2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https://www.openwa.org/attrib-builder/</a:t>
            </a:r>
            <a:r>
              <a:rPr lang="en-US"/>
              <a:t> </a:t>
            </a:r>
            <a:endParaRPr/>
          </a:p>
        </p:txBody>
      </p:sp>
      <p:sp>
        <p:nvSpPr>
          <p:cNvPr id="190" name="Google Shape;190;g11a0a751e28_0_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a0a751e28_0_3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11a0a751e28_0_3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11a0a751e28_0_3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a0a751e28_0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11a0a751e28_0_4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a0a751e28_0_5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11a0a751e28_0_5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a0a751e28_0_6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11a0a751e28_0_6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1a0a751e28_0_6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11a0a751e28_0_6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a0a751e28_0_7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11a0a751e28_0_7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a0a751e28_0_8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11a0a751e28_0_882:notes"/>
          <p:cNvSpPr txBox="1">
            <a:spLocks noGrp="1"/>
          </p:cNvSpPr>
          <p:nvPr>
            <p:ph type="body" idx="1"/>
          </p:nvPr>
        </p:nvSpPr>
        <p:spPr>
          <a:xfrm>
            <a:off x="685800" y="4400551"/>
            <a:ext cx="54864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11a0a751e28_0_882: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a0a751e28_0_9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11a0a751e28_0_9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Is a referatory, which means it links to materials from different authors and publishers instead of housing those materials on its platform.  </a:t>
            </a:r>
            <a:endParaRPr>
              <a:highlight>
                <a:srgbClr val="FFFFFF"/>
              </a:highlight>
              <a:latin typeface="Calibri"/>
              <a:ea typeface="Calibri"/>
              <a:cs typeface="Calibri"/>
              <a:sym typeface="Calibri"/>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Supported by the Open Education Network (lots of OER studies) and contains over 900 open textbooks - 60% of books in the Open Textbook Library have been reviewed by faculty. If you look at those reviews, they look at things like obviously the accuracy and comprehensiveness, organization/flow of the work, readability, cultural relevance and sensitivity. Book is given an overall rating averaging out separate reviews. </a:t>
            </a:r>
            <a:endParaRPr>
              <a:highlight>
                <a:srgbClr val="FFFFFF"/>
              </a:highlight>
              <a:latin typeface="Calibri"/>
              <a:ea typeface="Calibri"/>
              <a:cs typeface="Calibri"/>
              <a:sym typeface="Calibri"/>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Business, Computer science, engineering, biology, math, law, social sciences, natural sciences, medicine, etc. </a:t>
            </a:r>
            <a:endParaRPr/>
          </a:p>
        </p:txBody>
      </p:sp>
      <p:sp>
        <p:nvSpPr>
          <p:cNvPr id="243" name="Google Shape;243;g11a0a751e28_0_9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1a0a751e28_0_10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1a0a751e28_0_10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251" name="Google Shape;251;g11a0a751e28_0_10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a0a751e28_0_11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11a0a751e28_0_1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highlight>
                <a:srgbClr val="FFFF00"/>
              </a:highlight>
              <a:latin typeface="Calibri"/>
              <a:ea typeface="Calibri"/>
              <a:cs typeface="Calibri"/>
              <a:sym typeface="Calibri"/>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Project of Rice University </a:t>
            </a:r>
            <a:endParaRPr>
              <a:highlight>
                <a:srgbClr val="FFFFFF"/>
              </a:highlight>
              <a:latin typeface="Calibri"/>
              <a:ea typeface="Calibri"/>
              <a:cs typeface="Calibri"/>
              <a:sym typeface="Calibri"/>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Titles are peer-reviewed by educators to ensure readability, accuracy, meet requirements for courses they're written for. </a:t>
            </a:r>
            <a:endParaRPr>
              <a:highlight>
                <a:srgbClr val="FFFFFF"/>
              </a:highlight>
              <a:latin typeface="Calibri"/>
              <a:ea typeface="Calibri"/>
              <a:cs typeface="Calibri"/>
              <a:sym typeface="Calibri"/>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40 titles ranging in topics from Astronomy to Economics and Psychology. </a:t>
            </a:r>
            <a:endParaRPr>
              <a:highlight>
                <a:srgbClr val="FFFFFF"/>
              </a:highlight>
              <a:latin typeface="Calibri"/>
              <a:ea typeface="Calibri"/>
              <a:cs typeface="Calibri"/>
              <a:sym typeface="Calibri"/>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Anyone can adopt titles in OpenStax. You can just link to the page for students. OpenStax partners with OER Commons so that you can find materials created to align with specific OpenStax content.</a:t>
            </a:r>
            <a:endParaRPr>
              <a:highlight>
                <a:srgbClr val="FFFFFF"/>
              </a:highlight>
              <a:latin typeface="Calibri"/>
              <a:ea typeface="Calibri"/>
              <a:cs typeface="Calibri"/>
              <a:sym typeface="Calibri"/>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Some of the titles come with instructor and students resources. There is a cartridge that allows you to embed the book into Canvas. Some books have ancillaries. </a:t>
            </a:r>
            <a:endParaRPr/>
          </a:p>
        </p:txBody>
      </p:sp>
      <p:sp>
        <p:nvSpPr>
          <p:cNvPr id="258" name="Google Shape;258;g11a0a751e28_0_1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1a0a751e28_0_12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265" name="Google Shape;265;g11a0a751e28_0_12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a0a751e28_0_1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272" name="Google Shape;272;g11a0a751e28_0_13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1a0a751e28_0_14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rgbClr val="FFFF00"/>
              </a:highlight>
            </a:endParaRPr>
          </a:p>
          <a:p>
            <a:pPr marL="457200" lvl="0" indent="-317500" algn="l" rtl="0">
              <a:lnSpc>
                <a:spcPct val="100000"/>
              </a:lnSpc>
              <a:spcBef>
                <a:spcPts val="0"/>
              </a:spcBef>
              <a:spcAft>
                <a:spcPts val="0"/>
              </a:spcAft>
              <a:buSzPts val="1400"/>
              <a:buChar char="●"/>
            </a:pPr>
            <a:r>
              <a:rPr lang="en-US"/>
              <a:t>Covers a large range of subjects but only about 1-4 titles in each subject</a:t>
            </a:r>
            <a:endParaRPr/>
          </a:p>
          <a:p>
            <a:pPr marL="457200" lvl="0" indent="-317500" algn="l" rtl="0">
              <a:lnSpc>
                <a:spcPct val="100000"/>
              </a:lnSpc>
              <a:spcBef>
                <a:spcPts val="0"/>
              </a:spcBef>
              <a:spcAft>
                <a:spcPts val="0"/>
              </a:spcAft>
              <a:buSzPts val="1400"/>
              <a:buChar char="●"/>
            </a:pPr>
            <a:r>
              <a:rPr lang="en-US"/>
              <a:t>What’s interesting about SUNY Textbooks is that the titles in here are either original work, or a significant adaptation of another open work, so it is somewhat “exclusive” content</a:t>
            </a:r>
            <a:endParaRPr/>
          </a:p>
        </p:txBody>
      </p:sp>
      <p:sp>
        <p:nvSpPr>
          <p:cNvPr id="278" name="Google Shape;278;g11a0a751e28_0_14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1a0a751e28_0_1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285" name="Google Shape;285;g11a0a751e28_0_15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a0a751e28_0_16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291" name="Google Shape;291;g11a0a751e28_0_16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1a0a751e28_0_17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298" name="Google Shape;298;g11a0a751e28_0_17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a0a751e28_0_18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11a0a751e28_0_1801:notes"/>
          <p:cNvSpPr txBox="1">
            <a:spLocks noGrp="1"/>
          </p:cNvSpPr>
          <p:nvPr>
            <p:ph type="body" idx="1"/>
          </p:nvPr>
        </p:nvSpPr>
        <p:spPr>
          <a:xfrm>
            <a:off x="685800" y="4400551"/>
            <a:ext cx="5486400" cy="36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306" name="Google Shape;306;g11a0a751e28_0_1801: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a0a751e28_0_18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11a0a751e28_0_18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1a0a751e28_0_19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11a0a751e28_0_19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1a0a751e28_0_20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highlight>
                <a:srgbClr val="FFFF00"/>
              </a:highlight>
            </a:endParaRPr>
          </a:p>
          <a:p>
            <a:pPr marL="457200" lvl="0" indent="-317500" algn="l" rtl="0">
              <a:spcBef>
                <a:spcPts val="0"/>
              </a:spcBef>
              <a:spcAft>
                <a:spcPts val="0"/>
              </a:spcAft>
              <a:buSzPts val="1400"/>
              <a:buChar char="●"/>
            </a:pPr>
            <a:r>
              <a:rPr lang="en-US"/>
              <a:t>Larger repository/referatory that has books, but also modules, assignments, full courses, and ancillaries.</a:t>
            </a:r>
            <a:endParaRPr/>
          </a:p>
          <a:p>
            <a:pPr marL="457200" lvl="0" indent="-317500" algn="l" rtl="0">
              <a:spcBef>
                <a:spcPts val="0"/>
              </a:spcBef>
              <a:spcAft>
                <a:spcPts val="0"/>
              </a:spcAft>
              <a:buSzPts val="1400"/>
              <a:buChar char="●"/>
            </a:pPr>
            <a:r>
              <a:rPr lang="en-US"/>
              <a:t>Sort of an extension of MERLOT. </a:t>
            </a:r>
            <a:endParaRPr/>
          </a:p>
          <a:p>
            <a:pPr marL="457200" lvl="0" indent="-317500" algn="l" rtl="0">
              <a:spcBef>
                <a:spcPts val="0"/>
              </a:spcBef>
              <a:spcAft>
                <a:spcPts val="0"/>
              </a:spcAft>
              <a:buSzPts val="1400"/>
              <a:buChar char="●"/>
            </a:pPr>
            <a:r>
              <a:rPr lang="en-US"/>
              <a:t>Created by the California Open Education Resource Council and hosted by the CSU system. You can search by course ID. </a:t>
            </a:r>
            <a:endParaRPr/>
          </a:p>
        </p:txBody>
      </p:sp>
      <p:sp>
        <p:nvSpPr>
          <p:cNvPr id="326" name="Google Shape;326;g11a0a751e28_0_20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a0a751e28_0_2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rgbClr val="FFFF00"/>
              </a:highlight>
            </a:endParaRPr>
          </a:p>
          <a:p>
            <a:pPr marL="457200" lvl="0" indent="-317500" algn="l" rtl="0">
              <a:spcBef>
                <a:spcPts val="0"/>
              </a:spcBef>
              <a:spcAft>
                <a:spcPts val="0"/>
              </a:spcAft>
              <a:buClr>
                <a:schemeClr val="dk1"/>
              </a:buClr>
              <a:buSzPts val="1400"/>
              <a:buChar char="●"/>
            </a:pPr>
            <a:r>
              <a:rPr lang="en-US"/>
              <a:t>Faculty showcase where faculty describe their process, challenges during development, differences in student learning, student feedback, about the course it's used in. </a:t>
            </a:r>
            <a:endParaRPr/>
          </a:p>
          <a:p>
            <a:pPr marL="457200" lvl="0" indent="-317500" algn="l" rtl="0">
              <a:spcBef>
                <a:spcPts val="0"/>
              </a:spcBef>
              <a:spcAft>
                <a:spcPts val="0"/>
              </a:spcAft>
              <a:buClr>
                <a:schemeClr val="dk1"/>
              </a:buClr>
              <a:buSzPts val="1400"/>
              <a:buChar char="●"/>
            </a:pPr>
            <a:r>
              <a:rPr lang="en-US"/>
              <a:t>Materials showcase provides ratings by faculty from the CCC, CSU, and UC. Ratings are based on a standard rubric. </a:t>
            </a:r>
            <a:endParaRPr/>
          </a:p>
          <a:p>
            <a:pPr marL="0" lvl="0" indent="0" algn="l" rtl="0">
              <a:lnSpc>
                <a:spcPct val="100000"/>
              </a:lnSpc>
              <a:spcBef>
                <a:spcPts val="0"/>
              </a:spcBef>
              <a:spcAft>
                <a:spcPts val="0"/>
              </a:spcAft>
              <a:buSzPts val="1400"/>
              <a:buNone/>
            </a:pPr>
            <a:endParaRPr/>
          </a:p>
        </p:txBody>
      </p:sp>
      <p:sp>
        <p:nvSpPr>
          <p:cNvPr id="333" name="Google Shape;333;g11a0a751e28_0_21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1a0a751e28_0_22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rgbClr val="FFFF00"/>
              </a:highlight>
            </a:endParaRPr>
          </a:p>
        </p:txBody>
      </p:sp>
      <p:sp>
        <p:nvSpPr>
          <p:cNvPr id="340" name="Google Shape;340;g11a0a751e28_0_22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1a0a751e28_0_2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highlight>
                <a:srgbClr val="FFFF00"/>
              </a:highlight>
            </a:endParaRPr>
          </a:p>
          <a:p>
            <a:pPr marL="457200" lvl="0" indent="-317500" algn="l" rtl="0">
              <a:spcBef>
                <a:spcPts val="0"/>
              </a:spcBef>
              <a:spcAft>
                <a:spcPts val="0"/>
              </a:spcAft>
              <a:buSzPts val="1400"/>
              <a:buChar char="●"/>
            </a:pPr>
            <a:r>
              <a:rPr lang="en-US"/>
              <a:t>I encourage you that if the material says “available via library access” to check with our library</a:t>
            </a:r>
            <a:endParaRPr/>
          </a:p>
        </p:txBody>
      </p:sp>
      <p:sp>
        <p:nvSpPr>
          <p:cNvPr id="347" name="Google Shape;347;g11a0a751e28_0_23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a0a751e28_0_24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354" name="Google Shape;354;g11a0a751e28_0_24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a0a751e28_0_25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highlight>
                <a:srgbClr val="FFFF00"/>
              </a:highlight>
            </a:endParaRPr>
          </a:p>
          <a:p>
            <a:pPr marL="457200" lvl="0" indent="-317500" algn="l" rtl="0">
              <a:spcBef>
                <a:spcPts val="0"/>
              </a:spcBef>
              <a:spcAft>
                <a:spcPts val="0"/>
              </a:spcAft>
              <a:buSzPts val="1400"/>
              <a:buChar char="●"/>
            </a:pPr>
            <a:r>
              <a:rPr lang="en-US"/>
              <a:t>Filter by subject, education level and whether the material aligns with some kind of state standard</a:t>
            </a:r>
            <a:endParaRPr/>
          </a:p>
          <a:p>
            <a:pPr marL="457200" lvl="0" indent="-317500" algn="l" rtl="0">
              <a:spcBef>
                <a:spcPts val="0"/>
              </a:spcBef>
              <a:spcAft>
                <a:spcPts val="0"/>
              </a:spcAft>
              <a:buSzPts val="1400"/>
              <a:buChar char="●"/>
            </a:pPr>
            <a:r>
              <a:rPr lang="en-US"/>
              <a:t>I usually just filter by subject and education level, but you can just do a general search and filter as you go just as you would in a library database</a:t>
            </a:r>
            <a:endParaRPr/>
          </a:p>
        </p:txBody>
      </p:sp>
      <p:sp>
        <p:nvSpPr>
          <p:cNvPr id="361" name="Google Shape;361;g11a0a751e28_0_25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a0a751e28_0_26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highlight>
                <a:srgbClr val="FFFF00"/>
              </a:highlight>
            </a:endParaRPr>
          </a:p>
          <a:p>
            <a:pPr marL="457200" lvl="0" indent="-317500" algn="l" rtl="0">
              <a:spcBef>
                <a:spcPts val="0"/>
              </a:spcBef>
              <a:spcAft>
                <a:spcPts val="0"/>
              </a:spcAft>
              <a:buSzPts val="1400"/>
              <a:buChar char="●"/>
            </a:pPr>
            <a:r>
              <a:rPr lang="en-US"/>
              <a:t>Broad search for anything related to Ethics, then filtered to materials in the subject area of business and communication as well as the education level to lower division or community college</a:t>
            </a:r>
            <a:endParaRPr/>
          </a:p>
          <a:p>
            <a:pPr marL="457200" lvl="0" indent="-317500" algn="l" rtl="0">
              <a:spcBef>
                <a:spcPts val="0"/>
              </a:spcBef>
              <a:spcAft>
                <a:spcPts val="0"/>
              </a:spcAft>
              <a:buSzPts val="1400"/>
              <a:buChar char="●"/>
            </a:pPr>
            <a:r>
              <a:rPr lang="en-US"/>
              <a:t>You can also limit by license type, media format, and material type. It is a huge repository which is why it has so many limiters</a:t>
            </a:r>
            <a:endParaRPr/>
          </a:p>
        </p:txBody>
      </p:sp>
      <p:sp>
        <p:nvSpPr>
          <p:cNvPr id="367" name="Google Shape;367;g11a0a751e28_0_26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a0a751e28_0_27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rgbClr val="FFFF00"/>
              </a:highlight>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Started by faculty at UC Davis and expanded under a Dept of Education grant. </a:t>
            </a:r>
            <a:endParaRPr>
              <a:highlight>
                <a:srgbClr val="FFFFFF"/>
              </a:highlight>
              <a:latin typeface="Calibri"/>
              <a:ea typeface="Calibri"/>
              <a:cs typeface="Calibri"/>
              <a:sym typeface="Calibri"/>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A repository for OER, but what I think makes LibreText different from the other two is it allows for advanced customization and creation of OER (e.g. interactive elements) all within LibreText studio. Or you can just use what you find in there, as is. </a:t>
            </a:r>
            <a:endParaRPr>
              <a:highlight>
                <a:srgbClr val="FFFFFF"/>
              </a:highlight>
              <a:latin typeface="Calibri"/>
              <a:ea typeface="Calibri"/>
              <a:cs typeface="Calibri"/>
              <a:sym typeface="Calibri"/>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Nearly 400 textbooks/materials and they are all in different libraries or sections of the platform. </a:t>
            </a:r>
            <a:endParaRPr>
              <a:highlight>
                <a:srgbClr val="FFFFFF"/>
              </a:highlight>
              <a:latin typeface="Calibri"/>
              <a:ea typeface="Calibri"/>
              <a:cs typeface="Calibri"/>
              <a:sym typeface="Calibri"/>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Subjects include, biology, chemistry, engineering, humanities, math, workforce development, foreign language, etc. </a:t>
            </a:r>
            <a:endParaRPr>
              <a:highlight>
                <a:srgbClr val="FFFFFF"/>
              </a:highlight>
              <a:latin typeface="Calibri"/>
              <a:ea typeface="Calibri"/>
              <a:cs typeface="Calibri"/>
              <a:sym typeface="Calibri"/>
            </a:endParaRPr>
          </a:p>
          <a:p>
            <a:pPr marL="6858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A note about LibreText. It has a pretty good level of support, I think, and there is the opportunity of having on-site training for using the studio. </a:t>
            </a:r>
            <a:endParaRPr/>
          </a:p>
        </p:txBody>
      </p:sp>
      <p:sp>
        <p:nvSpPr>
          <p:cNvPr id="374" name="Google Shape;374;g11a0a751e28_0_27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a0a751e28_0_28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rgbClr val="FFFF00"/>
              </a:highlight>
            </a:endParaRPr>
          </a:p>
          <a:p>
            <a:pPr marL="457200" lvl="0" indent="-317500" algn="l" rtl="0">
              <a:lnSpc>
                <a:spcPct val="100000"/>
              </a:lnSpc>
              <a:spcBef>
                <a:spcPts val="0"/>
              </a:spcBef>
              <a:spcAft>
                <a:spcPts val="0"/>
              </a:spcAft>
              <a:buSzPts val="1400"/>
              <a:buChar char="●"/>
            </a:pPr>
            <a:r>
              <a:rPr lang="en-US"/>
              <a:t>Sources mean that it is pulling from other repositories - many universities, open publishing houses, content like TED Talks, and repositories like BCCampus and LibreTexts</a:t>
            </a:r>
            <a:endParaRPr/>
          </a:p>
        </p:txBody>
      </p:sp>
      <p:sp>
        <p:nvSpPr>
          <p:cNvPr id="381" name="Google Shape;381;g11a0a751e28_0_28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1a0a751e28_0_29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1a0a751e28_0_29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highlight>
                  <a:srgbClr val="FFFF00"/>
                </a:highlight>
              </a:rPr>
              <a:t>Linda</a:t>
            </a:r>
            <a:endParaRPr/>
          </a:p>
        </p:txBody>
      </p:sp>
      <p:sp>
        <p:nvSpPr>
          <p:cNvPr id="389" name="Google Shape;389;g11a0a751e28_0_29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a0a751e28_0_1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a0a751e28_0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11a0a751e28_0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a0a751e28_0_29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rgbClr val="FFFF00"/>
              </a:highlight>
            </a:endParaRPr>
          </a:p>
        </p:txBody>
      </p:sp>
      <p:sp>
        <p:nvSpPr>
          <p:cNvPr id="396" name="Google Shape;396;g11a0a751e28_0_29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a0a751e28_0_33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11a0a751e28_0_33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11a0a751e28_0_33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a0a751e28_0_34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ASCCC OERI archived webinars: </a:t>
            </a:r>
            <a:endParaRPr/>
          </a:p>
          <a:p>
            <a:pPr marL="0" lvl="0" indent="0" algn="l" rtl="0">
              <a:spcBef>
                <a:spcPts val="0"/>
              </a:spcBef>
              <a:spcAft>
                <a:spcPts val="0"/>
              </a:spcAft>
              <a:buNone/>
            </a:pPr>
            <a:r>
              <a:rPr lang="en-US"/>
              <a:t>OER Licensing and Attributions: </a:t>
            </a:r>
            <a:r>
              <a:rPr lang="en-US" u="sng">
                <a:solidFill>
                  <a:schemeClr val="hlink"/>
                </a:solidFill>
                <a:hlinkClick r:id="rId3"/>
              </a:rPr>
              <a:t>https://asccc-oeri.org/2020/03/30/webinar-oer-licensing-and-attributions-2/</a:t>
            </a:r>
            <a:r>
              <a:rPr lang="en-US"/>
              <a:t> </a:t>
            </a:r>
            <a:endParaRPr/>
          </a:p>
          <a:p>
            <a:pPr marL="0" lvl="0" indent="0" algn="l" rtl="0">
              <a:spcBef>
                <a:spcPts val="0"/>
              </a:spcBef>
              <a:spcAft>
                <a:spcPts val="0"/>
              </a:spcAft>
              <a:buNone/>
            </a:pPr>
            <a:r>
              <a:rPr lang="en-US"/>
              <a:t>Creative Commons, Copyright, and Fair Use: Why Do We Need OER?: </a:t>
            </a:r>
            <a:r>
              <a:rPr lang="en-US" u="sng">
                <a:solidFill>
                  <a:schemeClr val="hlink"/>
                </a:solidFill>
                <a:hlinkClick r:id="rId4"/>
              </a:rPr>
              <a:t>https://asccc-oeri.org/2019/10/24/creative-commons-copyright-and-fair-use-why-do-we-need-oer/</a:t>
            </a:r>
            <a:endParaRPr/>
          </a:p>
          <a:p>
            <a:pPr marL="0" lvl="0" indent="0" algn="l" rtl="0">
              <a:spcBef>
                <a:spcPts val="0"/>
              </a:spcBef>
              <a:spcAft>
                <a:spcPts val="0"/>
              </a:spcAft>
              <a:buNone/>
            </a:pPr>
            <a:endParaRPr/>
          </a:p>
        </p:txBody>
      </p:sp>
      <p:sp>
        <p:nvSpPr>
          <p:cNvPr id="149" name="Google Shape;149;g11a0a751e28_0_34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a0a751e28_0_35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g11a0a751e28_0_35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11a0a751e28_0_3554:notes"/>
          <p:cNvSpPr txBox="1"/>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a0a751e28_0_36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a0a751e28_0_36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11a0a751e28_0_36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a0a751e28_0_32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a0a751e28_0_32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11a0a751e28_0_32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 name="Google Shape;16;p2"/>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2"/>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2"/>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79"/>
        <p:cNvGrpSpPr/>
        <p:nvPr/>
      </p:nvGrpSpPr>
      <p:grpSpPr>
        <a:xfrm>
          <a:off x="0" y="0"/>
          <a:ext cx="0" cy="0"/>
          <a:chOff x="0" y="0"/>
          <a:chExt cx="0" cy="0"/>
        </a:xfrm>
      </p:grpSpPr>
      <p:sp>
        <p:nvSpPr>
          <p:cNvPr id="80" name="Google Shape;80;p11"/>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81" name="Google Shape;81;p11"/>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2" name="Google Shape;82;p11"/>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4" name="Google Shape;84;p11"/>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5" name="Google Shape;85;p1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6" name="Google Shape;86;p1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87"/>
        <p:cNvGrpSpPr/>
        <p:nvPr/>
      </p:nvGrpSpPr>
      <p:grpSpPr>
        <a:xfrm>
          <a:off x="0" y="0"/>
          <a:ext cx="0" cy="0"/>
          <a:chOff x="0" y="0"/>
          <a:chExt cx="0" cy="0"/>
        </a:xfrm>
      </p:grpSpPr>
      <p:sp>
        <p:nvSpPr>
          <p:cNvPr id="88" name="Google Shape;88;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0"/>
        <p:cNvGrpSpPr/>
        <p:nvPr/>
      </p:nvGrpSpPr>
      <p:grpSpPr>
        <a:xfrm>
          <a:off x="0" y="0"/>
          <a:ext cx="0" cy="0"/>
          <a:chOff x="0" y="0"/>
          <a:chExt cx="0" cy="0"/>
        </a:xfrm>
      </p:grpSpPr>
      <p:cxnSp>
        <p:nvCxnSpPr>
          <p:cNvPr id="91" name="Google Shape;91;p13"/>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2" name="Google Shape;92;p13"/>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3" name="Google Shape;93;p13"/>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1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13"/>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7"/>
        <p:cNvGrpSpPr/>
        <p:nvPr/>
      </p:nvGrpSpPr>
      <p:grpSpPr>
        <a:xfrm>
          <a:off x="0" y="0"/>
          <a:ext cx="0" cy="0"/>
          <a:chOff x="0" y="0"/>
          <a:chExt cx="0" cy="0"/>
        </a:xfrm>
      </p:grpSpPr>
      <p:cxnSp>
        <p:nvCxnSpPr>
          <p:cNvPr id="98" name="Google Shape;98;p14"/>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99" name="Google Shape;99;p14"/>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0" name="Google Shape;100;p14"/>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1" name="Google Shape;101;p14"/>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2" name="Google Shape;102;p14"/>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1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p1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1088686" y="228068"/>
            <a:ext cx="7202400" cy="898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1088686" y="2015732"/>
            <a:ext cx="7202400" cy="40395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9" name="Google Shape;109;p15"/>
          <p:cNvSpPr txBox="1">
            <a:spLocks noGrp="1"/>
          </p:cNvSpPr>
          <p:nvPr>
            <p:ph type="dt" idx="10"/>
          </p:nvPr>
        </p:nvSpPr>
        <p:spPr>
          <a:xfrm>
            <a:off x="7490462" y="6213010"/>
            <a:ext cx="800700" cy="308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5"/>
          <p:cNvSpPr txBox="1">
            <a:spLocks noGrp="1"/>
          </p:cNvSpPr>
          <p:nvPr>
            <p:ph type="sldNum" idx="12"/>
          </p:nvPr>
        </p:nvSpPr>
        <p:spPr>
          <a:xfrm>
            <a:off x="1088686" y="6211951"/>
            <a:ext cx="511200" cy="309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11" name="Google Shape;111;p15"/>
          <p:cNvCxnSpPr/>
          <p:nvPr/>
        </p:nvCxnSpPr>
        <p:spPr>
          <a:xfrm>
            <a:off x="1088686" y="1439923"/>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20"/>
        <p:cNvGrpSpPr/>
        <p:nvPr/>
      </p:nvGrpSpPr>
      <p:grpSpPr>
        <a:xfrm>
          <a:off x="0" y="0"/>
          <a:ext cx="0" cy="0"/>
          <a:chOff x="0" y="0"/>
          <a:chExt cx="0" cy="0"/>
        </a:xfrm>
      </p:grpSpPr>
      <p:sp>
        <p:nvSpPr>
          <p:cNvPr id="21" name="Google Shape;21;p3"/>
          <p:cNvSpPr/>
          <p:nvPr/>
        </p:nvSpPr>
        <p:spPr>
          <a:xfrm>
            <a:off x="0" y="1521693"/>
            <a:ext cx="9144000" cy="3661454"/>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2" name="Google Shape;22;p3"/>
          <p:cNvSpPr>
            <a:spLocks noGrp="1"/>
          </p:cNvSpPr>
          <p:nvPr>
            <p:ph type="pic" idx="2"/>
          </p:nvPr>
        </p:nvSpPr>
        <p:spPr>
          <a:xfrm>
            <a:off x="0" y="1521693"/>
            <a:ext cx="9144000" cy="3660775"/>
          </a:xfrm>
          <a:prstGeom prst="rect">
            <a:avLst/>
          </a:prstGeom>
          <a:noFill/>
          <a:ln>
            <a:noFill/>
          </a:ln>
        </p:spPr>
        <p:txBody>
          <a:bodyPr spcFirstLastPara="1" wrap="square" lIns="91425" tIns="45700" rIns="91425" bIns="45700" anchor="ctr" anchorCtr="0">
            <a:noAutofit/>
          </a:bodyPr>
          <a:lstStyle>
            <a:lvl1pPr marR="0" lvl="0" algn="ctr" rtl="0">
              <a:lnSpc>
                <a:spcPct val="120000"/>
              </a:lnSpc>
              <a:spcBef>
                <a:spcPts val="750"/>
              </a:spcBef>
              <a:spcAft>
                <a:spcPts val="0"/>
              </a:spcAft>
              <a:buClr>
                <a:schemeClr val="accent1"/>
              </a:buClr>
              <a:buSzPts val="1600"/>
              <a:buFont typeface="Arial"/>
              <a:buNone/>
              <a:defRPr sz="16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25" name="Google Shape;25;p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26" name="Google Shape;26;p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0" name="Google Shape;30;p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2" name="Google Shape;32;p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35" name="Google Shape;35;p5"/>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36" name="Google Shape;36;p5"/>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38" name="Google Shape;38;p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with content">
  <p:cSld name="Section Header with content">
    <p:spTree>
      <p:nvGrpSpPr>
        <p:cNvPr id="1" name="Shape 40"/>
        <p:cNvGrpSpPr/>
        <p:nvPr/>
      </p:nvGrpSpPr>
      <p:grpSpPr>
        <a:xfrm>
          <a:off x="0" y="0"/>
          <a:ext cx="0" cy="0"/>
          <a:chOff x="0" y="0"/>
          <a:chExt cx="0" cy="0"/>
        </a:xfrm>
      </p:grpSpPr>
      <p:sp>
        <p:nvSpPr>
          <p:cNvPr id="41" name="Google Shape;41;p6"/>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42" name="Google Shape;42;p6"/>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43" name="Google Shape;43;p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5" name="Google Shape;45;p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47"/>
        <p:cNvGrpSpPr/>
        <p:nvPr/>
      </p:nvGrpSpPr>
      <p:grpSpPr>
        <a:xfrm>
          <a:off x="0" y="0"/>
          <a:ext cx="0" cy="0"/>
          <a:chOff x="0" y="0"/>
          <a:chExt cx="0" cy="0"/>
        </a:xfrm>
      </p:grpSpPr>
      <p:sp>
        <p:nvSpPr>
          <p:cNvPr id="48" name="Google Shape;48;p7"/>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49" name="Google Shape;49;p7"/>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0" name="Google Shape;50;p7"/>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2" name="Google Shape;52;p7"/>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3" name="Google Shape;53;p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55"/>
        <p:cNvGrpSpPr/>
        <p:nvPr/>
      </p:nvGrpSpPr>
      <p:grpSpPr>
        <a:xfrm>
          <a:off x="0" y="0"/>
          <a:ext cx="0" cy="0"/>
          <a:chOff x="0" y="0"/>
          <a:chExt cx="0" cy="0"/>
        </a:xfrm>
      </p:grpSpPr>
      <p:sp>
        <p:nvSpPr>
          <p:cNvPr id="56" name="Google Shape;56;p8"/>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57" name="Google Shape;57;p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8" name="Google Shape;58;p8"/>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0" name="Google Shape;60;p8"/>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1" name="Google Shape;61;p8"/>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2" name="Google Shape;62;p8"/>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65"/>
        <p:cNvGrpSpPr/>
        <p:nvPr/>
      </p:nvGrpSpPr>
      <p:grpSpPr>
        <a:xfrm>
          <a:off x="0" y="0"/>
          <a:ext cx="0" cy="0"/>
          <a:chOff x="0" y="0"/>
          <a:chExt cx="0" cy="0"/>
        </a:xfrm>
      </p:grpSpPr>
      <p:sp>
        <p:nvSpPr>
          <p:cNvPr id="66" name="Google Shape;66;p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67" name="Google Shape;67;p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9"/>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1"/>
        <p:cNvGrpSpPr/>
        <p:nvPr/>
      </p:nvGrpSpPr>
      <p:grpSpPr>
        <a:xfrm>
          <a:off x="0" y="0"/>
          <a:ext cx="0" cy="0"/>
          <a:chOff x="0" y="0"/>
          <a:chExt cx="0" cy="0"/>
        </a:xfrm>
      </p:grpSpPr>
      <p:sp>
        <p:nvSpPr>
          <p:cNvPr id="72" name="Google Shape;72;p10"/>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73" name="Google Shape;73;p10"/>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4" name="Google Shape;74;p10"/>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6" name="Google Shape;76;p10"/>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7" name="Google Shape;77;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creativecommons.org/licenses/by/4.0" TargetMode="External"/><Relationship Id="rId5" Type="http://schemas.openxmlformats.org/officeDocument/2006/relationships/hyperlink" Target="http://openwa.org/" TargetMode="External"/><Relationship Id="rId4" Type="http://schemas.openxmlformats.org/officeDocument/2006/relationships/hyperlink" Target="http://www.openwa.org/open-attrib-builde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tinyurl.com/ASCCC-OpenEd"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pen.umn.edu/opentextbook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sally.potter@fresnocitycollege.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textbooks.opensuny.org/browse-oer/"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commons.suny.edu/iit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open.bccampus.ca/browse-our-collection/find-open-textbook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skillscommons.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cool4ed.or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hyperlink" Target="http://openoregon.org/resourc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oercommons.org/"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libretexts.org/"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hyperlink" Target="https://oasis.geneseo.edu/"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flickr.com/photos/yuccayellow/"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39.jpg"/><Relationship Id="rId5" Type="http://schemas.openxmlformats.org/officeDocument/2006/relationships/hyperlink" Target="https://www.flickr.com/" TargetMode="External"/><Relationship Id="rId4" Type="http://schemas.openxmlformats.org/officeDocument/2006/relationships/hyperlink" Target="https://creativecommons.org/licenses/by-nc/2.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5.png"/><Relationship Id="rId7" Type="http://schemas.openxmlformats.org/officeDocument/2006/relationships/hyperlink" Target="http://creativecommons.org/licenses/by/3.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ygraph.com/chart/2306" TargetMode="External"/><Relationship Id="rId5" Type="http://schemas.openxmlformats.org/officeDocument/2006/relationships/hyperlink" Target="http://creativecommons.org/licenses/by/4.0/" TargetMode="External"/><Relationship Id="rId4" Type="http://schemas.openxmlformats.org/officeDocument/2006/relationships/hyperlink" Target="http://libguides.consortiumlibrary.org/OER/isi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en/wizard-magic-magician-mystery-1454385/" TargetMode="External"/><Relationship Id="rId3" Type="http://schemas.openxmlformats.org/officeDocument/2006/relationships/image" Target="../media/image7.png"/><Relationship Id="rId7" Type="http://schemas.openxmlformats.org/officeDocument/2006/relationships/hyperlink" Target="https://pixabay.com/en/users/GraphicMama-team-264104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designersforlearning.org/" TargetMode="External"/><Relationship Id="rId4" Type="http://schemas.openxmlformats.org/officeDocument/2006/relationships/image" Target="../media/image8.png"/><Relationship Id="rId9" Type="http://schemas.openxmlformats.org/officeDocument/2006/relationships/hyperlink" Target="https://creativecommons.org/publicdomain/zero/1.0/deed.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1088686" y="810377"/>
            <a:ext cx="7202400" cy="947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320"/>
              <a:buFont typeface="Arial"/>
              <a:buNone/>
            </a:pPr>
            <a:r>
              <a:rPr lang="en-US" sz="3420">
                <a:latin typeface="Arial"/>
                <a:ea typeface="Arial"/>
                <a:cs typeface="Arial"/>
                <a:sym typeface="Arial"/>
              </a:rPr>
              <a:t>Welcome</a:t>
            </a:r>
            <a:r>
              <a:rPr lang="en-US" sz="3420"/>
              <a:t> to </a:t>
            </a:r>
            <a:r>
              <a:rPr lang="en-US" sz="3300"/>
              <a:t>How to OER: A Guide for Showing Discipline Faculty How to Map Their Courses and Find OER</a:t>
            </a:r>
            <a:endParaRPr sz="3920">
              <a:latin typeface="Arial"/>
              <a:ea typeface="Arial"/>
              <a:cs typeface="Arial"/>
              <a:sym typeface="Arial"/>
            </a:endParaRPr>
          </a:p>
        </p:txBody>
      </p:sp>
      <p:sp>
        <p:nvSpPr>
          <p:cNvPr id="117" name="Google Shape;117;p16"/>
          <p:cNvSpPr txBox="1">
            <a:spLocks noGrp="1"/>
          </p:cNvSpPr>
          <p:nvPr>
            <p:ph type="body" idx="4294967295"/>
          </p:nvPr>
        </p:nvSpPr>
        <p:spPr>
          <a:xfrm>
            <a:off x="1088675" y="2042167"/>
            <a:ext cx="7202400" cy="3802500"/>
          </a:xfrm>
          <a:prstGeom prst="rect">
            <a:avLst/>
          </a:prstGeom>
          <a:noFill/>
          <a:ln>
            <a:noFill/>
          </a:ln>
        </p:spPr>
        <p:txBody>
          <a:bodyPr spcFirstLastPara="1" wrap="square" lIns="91425" tIns="45700" rIns="91425" bIns="45700" anchor="t" anchorCtr="0">
            <a:normAutofit fontScale="92500" lnSpcReduction="20000"/>
          </a:bodyPr>
          <a:lstStyle/>
          <a:p>
            <a:pPr marL="171446" lvl="0" indent="-160016" algn="l" rtl="0">
              <a:lnSpc>
                <a:spcPct val="120000"/>
              </a:lnSpc>
              <a:spcBef>
                <a:spcPts val="0"/>
              </a:spcBef>
              <a:spcAft>
                <a:spcPts val="0"/>
              </a:spcAft>
              <a:buSzPct val="100000"/>
              <a:buChar char="•"/>
            </a:pPr>
            <a:r>
              <a:rPr lang="en-US" sz="2400"/>
              <a:t>On behalf of the ASCCC OERI, we are pleased to have you here for one of our weekly webinars.</a:t>
            </a:r>
            <a:endParaRPr sz="2400">
              <a:latin typeface="arial"/>
              <a:ea typeface="arial"/>
              <a:cs typeface="arial"/>
              <a:sym typeface="arial"/>
            </a:endParaRPr>
          </a:p>
          <a:p>
            <a:pPr marL="171446" lvl="0" indent="-160016" algn="l" rtl="0">
              <a:lnSpc>
                <a:spcPct val="120000"/>
              </a:lnSpc>
              <a:spcBef>
                <a:spcPts val="750"/>
              </a:spcBef>
              <a:spcAft>
                <a:spcPts val="0"/>
              </a:spcAft>
              <a:buSzPct val="100000"/>
              <a:buChar char="•"/>
            </a:pPr>
            <a:r>
              <a:rPr lang="en-US" sz="2400"/>
              <a:t>If you are not already muted, please mute yourself upon arrival. As this is set up as a meeting, we will be able to have an actual discussion – but we need all those who are not speaking to be muted.</a:t>
            </a:r>
            <a:endParaRPr/>
          </a:p>
          <a:p>
            <a:pPr marL="171446" lvl="0" indent="-160016" algn="l" rtl="0">
              <a:lnSpc>
                <a:spcPct val="120000"/>
              </a:lnSpc>
              <a:spcBef>
                <a:spcPts val="750"/>
              </a:spcBef>
              <a:spcAft>
                <a:spcPts val="0"/>
              </a:spcAft>
              <a:buSzPct val="100000"/>
              <a:buChar char="•"/>
            </a:pPr>
            <a:r>
              <a:rPr lang="en-US" sz="2400"/>
              <a:t>You are also encouraged to use the “chat” feature. Feel free to introduce yourself in the chat while we wait to get started.</a:t>
            </a:r>
            <a:endParaRPr sz="2400"/>
          </a:p>
          <a:p>
            <a:pPr marL="171446" lvl="0" indent="-160016" algn="l" rtl="0">
              <a:lnSpc>
                <a:spcPct val="120000"/>
              </a:lnSpc>
              <a:spcBef>
                <a:spcPts val="750"/>
              </a:spcBef>
              <a:spcAft>
                <a:spcPts val="0"/>
              </a:spcAft>
              <a:buSzPct val="100000"/>
              <a:buChar char="•"/>
            </a:pPr>
            <a:r>
              <a:rPr lang="en-US" sz="2400"/>
              <a:t>This webinar will be recorded.</a:t>
            </a:r>
            <a:endParaRPr/>
          </a:p>
        </p:txBody>
      </p:sp>
      <p:pic>
        <p:nvPicPr>
          <p:cNvPr id="118" name="Google Shape;118;p16" descr="Screen Shot 2019-09-05 at 12.50.19 PM.png"/>
          <p:cNvPicPr preferRelativeResize="0"/>
          <p:nvPr/>
        </p:nvPicPr>
        <p:blipFill rotWithShape="1">
          <a:blip r:embed="rId3">
            <a:alphaModFix/>
          </a:blip>
          <a:srcRect/>
          <a:stretch/>
        </p:blipFill>
        <p:spPr>
          <a:xfrm>
            <a:off x="5897501" y="5924625"/>
            <a:ext cx="1962150" cy="666750"/>
          </a:xfrm>
          <a:prstGeom prst="rect">
            <a:avLst/>
          </a:prstGeom>
          <a:noFill/>
          <a:ln>
            <a:noFill/>
          </a:ln>
        </p:spPr>
      </p:pic>
      <p:pic>
        <p:nvPicPr>
          <p:cNvPr id="119" name="Google Shape;119;p16" descr="Screen Shot 2019-09-05 at 12.49.55 PM.png"/>
          <p:cNvPicPr preferRelativeResize="0"/>
          <p:nvPr/>
        </p:nvPicPr>
        <p:blipFill rotWithShape="1">
          <a:blip r:embed="rId4">
            <a:alphaModFix/>
          </a:blip>
          <a:srcRect/>
          <a:stretch/>
        </p:blipFill>
        <p:spPr>
          <a:xfrm>
            <a:off x="1088686" y="6045285"/>
            <a:ext cx="2066925" cy="485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088686" y="201848"/>
            <a:ext cx="7202400" cy="1240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Great Resource for Attributions – Open Attribution Builder</a:t>
            </a:r>
            <a:endParaRPr/>
          </a:p>
        </p:txBody>
      </p:sp>
      <p:pic>
        <p:nvPicPr>
          <p:cNvPr id="193" name="Google Shape;193;p25" descr="Open Attribution Builder"/>
          <p:cNvPicPr preferRelativeResize="0"/>
          <p:nvPr/>
        </p:nvPicPr>
        <p:blipFill rotWithShape="1">
          <a:blip r:embed="rId3">
            <a:alphaModFix/>
          </a:blip>
          <a:srcRect/>
          <a:stretch/>
        </p:blipFill>
        <p:spPr>
          <a:xfrm>
            <a:off x="1088675" y="1546250"/>
            <a:ext cx="7073890" cy="4370500"/>
          </a:xfrm>
          <a:prstGeom prst="rect">
            <a:avLst/>
          </a:prstGeom>
          <a:noFill/>
          <a:ln>
            <a:noFill/>
          </a:ln>
        </p:spPr>
      </p:pic>
      <p:sp>
        <p:nvSpPr>
          <p:cNvPr id="194" name="Google Shape;194;p25"/>
          <p:cNvSpPr/>
          <p:nvPr/>
        </p:nvSpPr>
        <p:spPr>
          <a:xfrm>
            <a:off x="2246670" y="6020647"/>
            <a:ext cx="4572000" cy="34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100" b="0" i="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"Open Attribution Builder"</a:t>
            </a:r>
            <a:r>
              <a:rPr lang="en-US" sz="1100" b="0" i="0" u="none" strike="noStrike" cap="none">
                <a:solidFill>
                  <a:srgbClr val="000000"/>
                </a:solidFill>
                <a:latin typeface="Calibri"/>
                <a:ea typeface="Calibri"/>
                <a:cs typeface="Calibri"/>
                <a:sym typeface="Calibri"/>
              </a:rPr>
              <a:t> by </a:t>
            </a:r>
            <a:r>
              <a:rPr lang="en-US" sz="1100" b="0"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Open Washington</a:t>
            </a:r>
            <a:r>
              <a:rPr lang="en-US" sz="1100" b="0" i="0" u="none" strike="noStrike" cap="none">
                <a:solidFill>
                  <a:srgbClr val="000000"/>
                </a:solidFill>
                <a:latin typeface="Calibri"/>
                <a:ea typeface="Calibri"/>
                <a:cs typeface="Calibri"/>
                <a:sym typeface="Calibri"/>
              </a:rPr>
              <a:t> is licensed under </a:t>
            </a:r>
            <a:r>
              <a:rPr lang="en-US" sz="1100" b="0" i="0" u="sng" strike="noStrike" cap="none">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CC BY 4.0</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ctrTitle"/>
          </p:nvPr>
        </p:nvSpPr>
        <p:spPr>
          <a:xfrm>
            <a:off x="759800" y="2437300"/>
            <a:ext cx="7755000" cy="18255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800"/>
              <a:buNone/>
            </a:pPr>
            <a:r>
              <a:rPr lang="en-US" sz="5600"/>
              <a:t>Finding OER: Where to Look for High Quality OER</a:t>
            </a:r>
            <a:endParaRPr sz="5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body" idx="1"/>
          </p:nvPr>
        </p:nvSpPr>
        <p:spPr>
          <a:xfrm>
            <a:off x="1088675" y="2015729"/>
            <a:ext cx="7202400" cy="16452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750"/>
              </a:spcBef>
              <a:spcAft>
                <a:spcPts val="0"/>
              </a:spcAft>
              <a:buSzPts val="2400"/>
              <a:buFont typeface="Open Sans"/>
              <a:buChar char="•"/>
            </a:pPr>
            <a:r>
              <a:rPr lang="en-US">
                <a:latin typeface="Open Sans"/>
                <a:ea typeface="Open Sans"/>
                <a:cs typeface="Open Sans"/>
                <a:sym typeface="Open Sans"/>
              </a:rPr>
              <a:t>asccc-oeri.org  </a:t>
            </a:r>
            <a:endParaRPr>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a:latin typeface="Open Sans"/>
                <a:ea typeface="Open Sans"/>
                <a:cs typeface="Open Sans"/>
                <a:sym typeface="Open Sans"/>
              </a:rPr>
              <a:t>Webinars &amp; Events tab → Archived Webinars</a:t>
            </a:r>
            <a:endParaRPr>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a:latin typeface="Open Sans"/>
                <a:ea typeface="Open Sans"/>
                <a:cs typeface="Open Sans"/>
                <a:sym typeface="Open Sans"/>
              </a:rPr>
              <a:t>Resources tab → OER by Discipline</a:t>
            </a:r>
            <a:endParaRPr>
              <a:latin typeface="Open Sans"/>
              <a:ea typeface="Open Sans"/>
              <a:cs typeface="Open Sans"/>
              <a:sym typeface="Open Sans"/>
            </a:endParaRPr>
          </a:p>
        </p:txBody>
      </p:sp>
      <p:sp>
        <p:nvSpPr>
          <p:cNvPr id="206" name="Google Shape;206;p27"/>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OERI Website</a:t>
            </a:r>
            <a:endParaRPr sz="4800"/>
          </a:p>
        </p:txBody>
      </p:sp>
      <p:pic>
        <p:nvPicPr>
          <p:cNvPr id="207" name="Google Shape;207;p27"/>
          <p:cNvPicPr preferRelativeResize="0"/>
          <p:nvPr/>
        </p:nvPicPr>
        <p:blipFill rotWithShape="1">
          <a:blip r:embed="rId3">
            <a:alphaModFix/>
          </a:blip>
          <a:srcRect/>
          <a:stretch/>
        </p:blipFill>
        <p:spPr>
          <a:xfrm>
            <a:off x="2114355" y="3836309"/>
            <a:ext cx="4560765" cy="27626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200"/>
              <a:t>Looking at the OERI Website</a:t>
            </a:r>
            <a:endParaRPr sz="4200"/>
          </a:p>
        </p:txBody>
      </p:sp>
      <p:pic>
        <p:nvPicPr>
          <p:cNvPr id="213" name="Google Shape;213;p28"/>
          <p:cNvPicPr preferRelativeResize="0"/>
          <p:nvPr/>
        </p:nvPicPr>
        <p:blipFill rotWithShape="1">
          <a:blip r:embed="rId3">
            <a:alphaModFix/>
          </a:blip>
          <a:srcRect/>
          <a:stretch/>
        </p:blipFill>
        <p:spPr>
          <a:xfrm>
            <a:off x="304800" y="2259572"/>
            <a:ext cx="5105399" cy="2527935"/>
          </a:xfrm>
          <a:prstGeom prst="rect">
            <a:avLst/>
          </a:prstGeom>
          <a:noFill/>
          <a:ln>
            <a:noFill/>
          </a:ln>
        </p:spPr>
      </p:pic>
      <p:pic>
        <p:nvPicPr>
          <p:cNvPr id="214" name="Google Shape;214;p28"/>
          <p:cNvPicPr preferRelativeResize="0"/>
          <p:nvPr/>
        </p:nvPicPr>
        <p:blipFill rotWithShape="1">
          <a:blip r:embed="rId4">
            <a:alphaModFix/>
          </a:blip>
          <a:srcRect/>
          <a:stretch/>
        </p:blipFill>
        <p:spPr>
          <a:xfrm>
            <a:off x="4017059" y="3088247"/>
            <a:ext cx="4274083" cy="31546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750"/>
              </a:spcBef>
              <a:spcAft>
                <a:spcPts val="0"/>
              </a:spcAft>
              <a:buSzPts val="2400"/>
              <a:buFont typeface="Open Sans"/>
              <a:buChar char="•"/>
            </a:pPr>
            <a:r>
              <a:rPr lang="en-US" u="sng">
                <a:solidFill>
                  <a:schemeClr val="hlink"/>
                </a:solidFill>
                <a:latin typeface="Open Sans"/>
                <a:ea typeface="Open Sans"/>
                <a:cs typeface="Open Sans"/>
                <a:sym typeface="Open Sans"/>
                <a:hlinkClick r:id="rId3"/>
              </a:rPr>
              <a:t>http://tinyurl.com/ASCCC-OpenEd</a:t>
            </a:r>
            <a:r>
              <a:rPr lang="en-US">
                <a:latin typeface="Open Sans"/>
                <a:ea typeface="Open Sans"/>
                <a:cs typeface="Open Sans"/>
                <a:sym typeface="Open Sans"/>
              </a:rPr>
              <a:t>  </a:t>
            </a:r>
            <a:endParaRPr>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a:latin typeface="Open Sans"/>
                <a:ea typeface="Open Sans"/>
                <a:cs typeface="Open Sans"/>
                <a:sym typeface="Open Sans"/>
              </a:rPr>
              <a:t>Collections provided by</a:t>
            </a:r>
            <a:endParaRPr>
              <a:latin typeface="Open Sans"/>
              <a:ea typeface="Open Sans"/>
              <a:cs typeface="Open Sans"/>
              <a:sym typeface="Open Sans"/>
            </a:endParaRPr>
          </a:p>
          <a:p>
            <a:pPr marL="914400" lvl="1" indent="-381000" algn="l" rtl="0">
              <a:lnSpc>
                <a:spcPct val="120000"/>
              </a:lnSpc>
              <a:spcBef>
                <a:spcPts val="375"/>
              </a:spcBef>
              <a:spcAft>
                <a:spcPts val="0"/>
              </a:spcAft>
              <a:buSzPts val="2400"/>
              <a:buFont typeface="Open Sans"/>
              <a:buChar char="•"/>
            </a:pPr>
            <a:r>
              <a:rPr lang="en-US" sz="2800">
                <a:latin typeface="Open Sans"/>
                <a:ea typeface="Open Sans"/>
                <a:cs typeface="Open Sans"/>
                <a:sym typeface="Open Sans"/>
              </a:rPr>
              <a:t>By CSU GE &amp; TMC</a:t>
            </a:r>
            <a:endParaRPr sz="2800">
              <a:latin typeface="Open Sans"/>
              <a:ea typeface="Open Sans"/>
              <a:cs typeface="Open Sans"/>
              <a:sym typeface="Open Sans"/>
            </a:endParaRPr>
          </a:p>
          <a:p>
            <a:pPr marL="914400" lvl="1" indent="-381000" algn="l" rtl="0">
              <a:lnSpc>
                <a:spcPct val="120000"/>
              </a:lnSpc>
              <a:spcBef>
                <a:spcPts val="375"/>
              </a:spcBef>
              <a:spcAft>
                <a:spcPts val="0"/>
              </a:spcAft>
              <a:buSzPts val="2400"/>
              <a:buFont typeface="Open Sans"/>
              <a:buChar char="•"/>
            </a:pPr>
            <a:r>
              <a:rPr lang="en-US" sz="2800">
                <a:latin typeface="Open Sans"/>
                <a:ea typeface="Open Sans"/>
                <a:cs typeface="Open Sans"/>
                <a:sym typeface="Open Sans"/>
              </a:rPr>
              <a:t>By Discipline</a:t>
            </a:r>
            <a:endParaRPr>
              <a:latin typeface="Open Sans"/>
              <a:ea typeface="Open Sans"/>
              <a:cs typeface="Open Sans"/>
              <a:sym typeface="Open Sans"/>
            </a:endParaRPr>
          </a:p>
          <a:p>
            <a:pPr marL="457200" lvl="0" indent="-228600" algn="l" rtl="0">
              <a:lnSpc>
                <a:spcPct val="120000"/>
              </a:lnSpc>
              <a:spcBef>
                <a:spcPts val="750"/>
              </a:spcBef>
              <a:spcAft>
                <a:spcPts val="0"/>
              </a:spcAft>
              <a:buSzPts val="2400"/>
              <a:buNone/>
            </a:pPr>
            <a:endParaRPr/>
          </a:p>
        </p:txBody>
      </p:sp>
      <p:sp>
        <p:nvSpPr>
          <p:cNvPr id="220" name="Google Shape;220;p29"/>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OERI Canvas Site</a:t>
            </a:r>
            <a:endParaRPr sz="4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627899" y="804525"/>
            <a:ext cx="76632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3800"/>
              <a:t>Looking at the OERI Canvas Shell</a:t>
            </a:r>
            <a:endParaRPr sz="3800"/>
          </a:p>
        </p:txBody>
      </p:sp>
      <p:sp>
        <p:nvSpPr>
          <p:cNvPr id="226" name="Google Shape;226;p30"/>
          <p:cNvSpPr txBox="1"/>
          <p:nvPr/>
        </p:nvSpPr>
        <p:spPr>
          <a:xfrm>
            <a:off x="1687050" y="2012225"/>
            <a:ext cx="6422700" cy="124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t>→Discipline Specific Resources</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US" sz="2300"/>
              <a:t>Find your discipline on the Discipline Page</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body" idx="1"/>
          </p:nvPr>
        </p:nvSpPr>
        <p:spPr>
          <a:xfrm>
            <a:off x="1088675" y="2015727"/>
            <a:ext cx="7202400" cy="591300"/>
          </a:xfrm>
          <a:prstGeom prst="rect">
            <a:avLst/>
          </a:prstGeom>
          <a:noFill/>
          <a:ln>
            <a:noFill/>
          </a:ln>
        </p:spPr>
        <p:txBody>
          <a:bodyPr spcFirstLastPara="1" wrap="square" lIns="91425" tIns="45700" rIns="91425" bIns="45700" anchor="t" anchorCtr="0">
            <a:normAutofit/>
          </a:bodyPr>
          <a:lstStyle/>
          <a:p>
            <a:pPr marL="171446" lvl="0" indent="0" algn="l" rtl="0">
              <a:lnSpc>
                <a:spcPct val="120000"/>
              </a:lnSpc>
              <a:spcBef>
                <a:spcPts val="750"/>
              </a:spcBef>
              <a:spcAft>
                <a:spcPts val="0"/>
              </a:spcAft>
              <a:buNone/>
            </a:pPr>
            <a:r>
              <a:rPr lang="en-US">
                <a:latin typeface="Open Sans"/>
                <a:ea typeface="Open Sans"/>
                <a:cs typeface="Open Sans"/>
                <a:sym typeface="Open Sans"/>
              </a:rPr>
              <a:t>Resources are shared on Canvas Commons</a:t>
            </a:r>
            <a:endParaRPr>
              <a:latin typeface="Open Sans"/>
              <a:ea typeface="Open Sans"/>
              <a:cs typeface="Open Sans"/>
              <a:sym typeface="Open Sans"/>
            </a:endParaRPr>
          </a:p>
        </p:txBody>
      </p:sp>
      <p:sp>
        <p:nvSpPr>
          <p:cNvPr id="232" name="Google Shape;232;p31"/>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400"/>
              <a:t>OERI on Canvas Commons</a:t>
            </a:r>
            <a:endParaRPr sz="4400"/>
          </a:p>
        </p:txBody>
      </p:sp>
      <p:pic>
        <p:nvPicPr>
          <p:cNvPr id="233" name="Google Shape;233;p31"/>
          <p:cNvPicPr preferRelativeResize="0"/>
          <p:nvPr/>
        </p:nvPicPr>
        <p:blipFill rotWithShape="1">
          <a:blip r:embed="rId3">
            <a:alphaModFix/>
          </a:blip>
          <a:srcRect/>
          <a:stretch/>
        </p:blipFill>
        <p:spPr>
          <a:xfrm>
            <a:off x="1612848" y="3255088"/>
            <a:ext cx="5918307" cy="334490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ctrTitle"/>
          </p:nvPr>
        </p:nvSpPr>
        <p:spPr>
          <a:xfrm>
            <a:off x="552575" y="2948150"/>
            <a:ext cx="8111100" cy="1123500"/>
          </a:xfrm>
          <a:prstGeom prst="rect">
            <a:avLst/>
          </a:prstGeom>
          <a:noFill/>
          <a:ln>
            <a:noFill/>
          </a:ln>
        </p:spPr>
        <p:txBody>
          <a:bodyPr spcFirstLastPara="1" wrap="square" lIns="91425" tIns="45700" rIns="91425" bIns="0" anchor="b" anchorCtr="0">
            <a:noAutofit/>
          </a:bodyPr>
          <a:lstStyle/>
          <a:p>
            <a:pPr marL="0" lvl="0" indent="0" algn="ctr" rtl="0">
              <a:lnSpc>
                <a:spcPct val="100000"/>
              </a:lnSpc>
              <a:spcBef>
                <a:spcPts val="0"/>
              </a:spcBef>
              <a:spcAft>
                <a:spcPts val="0"/>
              </a:spcAft>
              <a:buSzPts val="3300"/>
              <a:buNone/>
            </a:pPr>
            <a:r>
              <a:rPr lang="en-US" sz="5400"/>
              <a:t>Complete Textbook Repositories</a:t>
            </a:r>
            <a:endParaRPr sz="54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a:buNone/>
            </a:pPr>
            <a:r>
              <a:rPr lang="en-US" sz="4800"/>
              <a:t>Open Textbook Library</a:t>
            </a:r>
            <a:endParaRPr sz="4800"/>
          </a:p>
        </p:txBody>
      </p:sp>
      <p:sp>
        <p:nvSpPr>
          <p:cNvPr id="246" name="Google Shape;246;p33"/>
          <p:cNvSpPr txBox="1">
            <a:spLocks noGrp="1"/>
          </p:cNvSpPr>
          <p:nvPr>
            <p:ph type="body" idx="1"/>
          </p:nvPr>
        </p:nvSpPr>
        <p:spPr>
          <a:xfrm>
            <a:off x="1088686" y="2015732"/>
            <a:ext cx="7202400" cy="4537500"/>
          </a:xfrm>
          <a:prstGeom prst="rect">
            <a:avLst/>
          </a:prstGeom>
          <a:noFill/>
          <a:ln>
            <a:noFill/>
          </a:ln>
        </p:spPr>
        <p:txBody>
          <a:bodyPr spcFirstLastPara="1" wrap="square" lIns="91425" tIns="45700" rIns="91425" bIns="45700" anchor="t" anchorCtr="0">
            <a:normAutofit lnSpcReduction="20000"/>
          </a:bodyPr>
          <a:lstStyle/>
          <a:p>
            <a:pPr marL="457200" lvl="0" indent="-381000" algn="l" rtl="0">
              <a:lnSpc>
                <a:spcPct val="120000"/>
              </a:lnSpc>
              <a:spcBef>
                <a:spcPts val="750"/>
              </a:spcBef>
              <a:spcAft>
                <a:spcPts val="0"/>
              </a:spcAft>
              <a:buSzPts val="2400"/>
              <a:buFont typeface="Open Sans"/>
              <a:buChar char="•"/>
            </a:pPr>
            <a:r>
              <a:rPr lang="en-US" sz="2800" u="sng">
                <a:solidFill>
                  <a:schemeClr val="hlink"/>
                </a:solidFill>
                <a:latin typeface="Open Sans"/>
                <a:ea typeface="Open Sans"/>
                <a:cs typeface="Open Sans"/>
                <a:sym typeface="Open Sans"/>
                <a:hlinkClick r:id="rId3"/>
              </a:rPr>
              <a:t>https://open.umn.edu/opentextbooks</a:t>
            </a:r>
            <a:r>
              <a:rPr lang="en-US" sz="2800">
                <a:latin typeface="Open Sans"/>
                <a:ea typeface="Open Sans"/>
                <a:cs typeface="Open Sans"/>
                <a:sym typeface="Open Sans"/>
              </a:rPr>
              <a:t> </a:t>
            </a:r>
            <a:endParaRPr>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sz="2800">
                <a:latin typeface="Open Sans"/>
                <a:ea typeface="Open Sans"/>
                <a:cs typeface="Open Sans"/>
                <a:sym typeface="Open Sans"/>
              </a:rPr>
              <a:t>A peer-reviewed collection of hundreds of open textbooks spanning multiple subjects</a:t>
            </a:r>
            <a:endParaRPr sz="2800">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sz="2800">
                <a:latin typeface="Open Sans"/>
                <a:ea typeface="Open Sans"/>
                <a:cs typeface="Open Sans"/>
                <a:sym typeface="Open Sans"/>
              </a:rPr>
              <a:t>All textbooks are quality reviewed by faculty from a variety of institutions</a:t>
            </a:r>
            <a:endParaRPr>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sz="2800">
                <a:latin typeface="Open Sans"/>
                <a:ea typeface="Open Sans"/>
                <a:cs typeface="Open Sans"/>
                <a:sym typeface="Open Sans"/>
              </a:rPr>
              <a:t>Suggestion: Browse by subject or search subject</a:t>
            </a:r>
            <a:endParaRPr>
              <a:latin typeface="Open Sans"/>
              <a:ea typeface="Open Sans"/>
              <a:cs typeface="Open Sans"/>
              <a:sym typeface="Open Sans"/>
            </a:endParaRPr>
          </a:p>
          <a:p>
            <a:pPr marL="457200" lvl="0" indent="-228600" algn="l" rtl="0">
              <a:lnSpc>
                <a:spcPct val="120000"/>
              </a:lnSpc>
              <a:spcBef>
                <a:spcPts val="750"/>
              </a:spcBef>
              <a:spcAft>
                <a:spcPts val="0"/>
              </a:spcAft>
              <a:buSzPts val="2400"/>
              <a:buNone/>
            </a:pPr>
            <a:endParaRPr sz="2800">
              <a:latin typeface="Arial"/>
              <a:ea typeface="Arial"/>
              <a:cs typeface="Arial"/>
              <a:sym typeface="Arial"/>
            </a:endParaRPr>
          </a:p>
        </p:txBody>
      </p:sp>
      <p:pic>
        <p:nvPicPr>
          <p:cNvPr id="247" name="Google Shape;247;p33"/>
          <p:cNvPicPr preferRelativeResize="0"/>
          <p:nvPr/>
        </p:nvPicPr>
        <p:blipFill rotWithShape="1">
          <a:blip r:embed="rId4">
            <a:alphaModFix/>
          </a:blip>
          <a:srcRect/>
          <a:stretch/>
        </p:blipFill>
        <p:spPr>
          <a:xfrm>
            <a:off x="2838550" y="86888"/>
            <a:ext cx="3204375" cy="7176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1088686" y="682600"/>
            <a:ext cx="7202400" cy="898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20"/>
              <a:t>Looking at Open Textbook Library</a:t>
            </a:r>
            <a:endParaRPr sz="3620"/>
          </a:p>
        </p:txBody>
      </p:sp>
      <p:pic>
        <p:nvPicPr>
          <p:cNvPr id="254" name="Google Shape;254;p34"/>
          <p:cNvPicPr preferRelativeResize="0"/>
          <p:nvPr/>
        </p:nvPicPr>
        <p:blipFill rotWithShape="1">
          <a:blip r:embed="rId3">
            <a:alphaModFix/>
          </a:blip>
          <a:srcRect/>
          <a:stretch/>
        </p:blipFill>
        <p:spPr>
          <a:xfrm>
            <a:off x="368750" y="2143625"/>
            <a:ext cx="8355225" cy="3934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ctrTitle"/>
          </p:nvPr>
        </p:nvSpPr>
        <p:spPr>
          <a:xfrm>
            <a:off x="514425" y="1781250"/>
            <a:ext cx="7776900" cy="32214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lt1"/>
              </a:buClr>
              <a:buSzPts val="3600"/>
              <a:buFont typeface="Arial"/>
              <a:buNone/>
            </a:pPr>
            <a:r>
              <a:rPr lang="en-US" sz="4100"/>
              <a:t>How to OER: A Guide for Showing Discipline Faculty How to Map Their Courses and Find OER</a:t>
            </a:r>
            <a:endParaRPr sz="4100"/>
          </a:p>
          <a:p>
            <a:pPr marL="0" lvl="0" indent="0" algn="ctr" rtl="0">
              <a:lnSpc>
                <a:spcPct val="90000"/>
              </a:lnSpc>
              <a:spcBef>
                <a:spcPts val="0"/>
              </a:spcBef>
              <a:spcAft>
                <a:spcPts val="0"/>
              </a:spcAft>
              <a:buClr>
                <a:schemeClr val="lt1"/>
              </a:buClr>
              <a:buSzPts val="3600"/>
              <a:buFont typeface="Arial"/>
              <a:buNone/>
            </a:pPr>
            <a:endParaRPr/>
          </a:p>
        </p:txBody>
      </p:sp>
      <p:sp>
        <p:nvSpPr>
          <p:cNvPr id="125" name="Google Shape;125;p17"/>
          <p:cNvSpPr txBox="1">
            <a:spLocks noGrp="1"/>
          </p:cNvSpPr>
          <p:nvPr>
            <p:ph type="subTitle" idx="1"/>
          </p:nvPr>
        </p:nvSpPr>
        <p:spPr>
          <a:xfrm>
            <a:off x="985250" y="5190325"/>
            <a:ext cx="7826400" cy="9777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1600"/>
              <a:buNone/>
            </a:pPr>
            <a:r>
              <a:rPr lang="en-US" sz="1800"/>
              <a:t>Sally Potter </a:t>
            </a:r>
            <a:endParaRPr sz="1800"/>
          </a:p>
          <a:p>
            <a:pPr marL="0" lvl="0" indent="0" algn="l" rtl="0">
              <a:lnSpc>
                <a:spcPct val="120000"/>
              </a:lnSpc>
              <a:spcBef>
                <a:spcPts val="0"/>
              </a:spcBef>
              <a:spcAft>
                <a:spcPts val="0"/>
              </a:spcAft>
              <a:buSzPts val="1600"/>
              <a:buNone/>
            </a:pPr>
            <a:r>
              <a:rPr lang="en-US" sz="1800"/>
              <a:t>Fresno City College, Dept of EMLS/Linguistics, OER Faculty Coordinator</a:t>
            </a:r>
            <a:endParaRPr sz="1800"/>
          </a:p>
          <a:p>
            <a:pPr marL="0" lvl="0" indent="0" algn="l" rtl="0">
              <a:lnSpc>
                <a:spcPct val="120000"/>
              </a:lnSpc>
              <a:spcBef>
                <a:spcPts val="0"/>
              </a:spcBef>
              <a:spcAft>
                <a:spcPts val="0"/>
              </a:spcAft>
              <a:buSzPts val="1600"/>
              <a:buNone/>
            </a:pPr>
            <a:r>
              <a:rPr lang="en-US" sz="1800"/>
              <a:t>OERI Area A Regional Lead </a:t>
            </a:r>
            <a:endParaRPr sz="1800"/>
          </a:p>
          <a:p>
            <a:pPr marL="0" lvl="0" indent="0" algn="l" rtl="0">
              <a:lnSpc>
                <a:spcPct val="120000"/>
              </a:lnSpc>
              <a:spcBef>
                <a:spcPts val="0"/>
              </a:spcBef>
              <a:spcAft>
                <a:spcPts val="0"/>
              </a:spcAft>
              <a:buSzPts val="1600"/>
              <a:buNone/>
            </a:pPr>
            <a:r>
              <a:rPr lang="en-US" sz="1800" u="sng">
                <a:solidFill>
                  <a:schemeClr val="hlink"/>
                </a:solidFill>
                <a:hlinkClick r:id="rId3"/>
              </a:rPr>
              <a:t>sally.potter@fresnocitycollege.edu</a:t>
            </a:r>
            <a:r>
              <a:rPr lang="en-US" sz="1800"/>
              <a:t>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000"/>
              <a:buFont typeface="Arial"/>
              <a:buNone/>
            </a:pPr>
            <a:r>
              <a:rPr lang="en-US" sz="4800"/>
              <a:t>OpenStax</a:t>
            </a:r>
            <a:endParaRPr sz="4800"/>
          </a:p>
        </p:txBody>
      </p:sp>
      <p:sp>
        <p:nvSpPr>
          <p:cNvPr id="261" name="Google Shape;261;p35"/>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685800" lvl="0" indent="-508000" algn="l" rtl="0">
              <a:lnSpc>
                <a:spcPct val="120000"/>
              </a:lnSpc>
              <a:spcBef>
                <a:spcPts val="750"/>
              </a:spcBef>
              <a:spcAft>
                <a:spcPts val="0"/>
              </a:spcAft>
              <a:buSzPts val="3200"/>
              <a:buFont typeface="Open Sans"/>
              <a:buChar char="•"/>
            </a:pPr>
            <a:r>
              <a:rPr lang="en-US" sz="2600" u="sng">
                <a:solidFill>
                  <a:schemeClr val="hlink"/>
                </a:solidFill>
                <a:latin typeface="Open Sans"/>
                <a:ea typeface="Open Sans"/>
                <a:cs typeface="Open Sans"/>
                <a:sym typeface="Open Sans"/>
                <a:hlinkClick r:id="rId3"/>
              </a:rPr>
              <a:t>https://openstax.org/</a:t>
            </a:r>
            <a:r>
              <a:rPr lang="en-US" sz="2600">
                <a:latin typeface="Open Sans"/>
                <a:ea typeface="Open Sans"/>
                <a:cs typeface="Open Sans"/>
                <a:sym typeface="Open Sans"/>
              </a:rPr>
              <a:t> </a:t>
            </a:r>
            <a:endParaRPr sz="2600">
              <a:latin typeface="Open Sans"/>
              <a:ea typeface="Open Sans"/>
              <a:cs typeface="Open Sans"/>
              <a:sym typeface="Open Sans"/>
            </a:endParaRPr>
          </a:p>
          <a:p>
            <a:pPr marL="685800" lvl="0" indent="-508000" algn="l" rtl="0">
              <a:lnSpc>
                <a:spcPct val="120000"/>
              </a:lnSpc>
              <a:spcBef>
                <a:spcPts val="750"/>
              </a:spcBef>
              <a:spcAft>
                <a:spcPts val="0"/>
              </a:spcAft>
              <a:buSzPts val="3200"/>
              <a:buFont typeface="Open Sans"/>
              <a:buChar char="•"/>
            </a:pPr>
            <a:r>
              <a:rPr lang="en-US" sz="2600">
                <a:latin typeface="Open Sans"/>
                <a:ea typeface="Open Sans"/>
                <a:cs typeface="Open Sans"/>
                <a:sym typeface="Open Sans"/>
              </a:rPr>
              <a:t>Professionally written and peer reviewed</a:t>
            </a:r>
            <a:endParaRPr sz="2600">
              <a:latin typeface="Open Sans"/>
              <a:ea typeface="Open Sans"/>
              <a:cs typeface="Open Sans"/>
              <a:sym typeface="Open Sans"/>
            </a:endParaRPr>
          </a:p>
          <a:p>
            <a:pPr marL="685800" lvl="0" indent="-508000" algn="l" rtl="0">
              <a:lnSpc>
                <a:spcPct val="120000"/>
              </a:lnSpc>
              <a:spcBef>
                <a:spcPts val="750"/>
              </a:spcBef>
              <a:spcAft>
                <a:spcPts val="0"/>
              </a:spcAft>
              <a:buSzPts val="3200"/>
              <a:buFont typeface="Open Sans"/>
              <a:buChar char="•"/>
            </a:pPr>
            <a:r>
              <a:rPr lang="en-US" sz="2600">
                <a:latin typeface="Open Sans"/>
                <a:ea typeface="Open Sans"/>
                <a:cs typeface="Open Sans"/>
                <a:sym typeface="Open Sans"/>
              </a:rPr>
              <a:t>Has ancillaries</a:t>
            </a:r>
            <a:endParaRPr sz="2600">
              <a:latin typeface="Open Sans"/>
              <a:ea typeface="Open Sans"/>
              <a:cs typeface="Open Sans"/>
              <a:sym typeface="Open Sans"/>
            </a:endParaRPr>
          </a:p>
          <a:p>
            <a:pPr marL="685800" lvl="0" indent="-508000" algn="l" rtl="0">
              <a:lnSpc>
                <a:spcPct val="120000"/>
              </a:lnSpc>
              <a:spcBef>
                <a:spcPts val="750"/>
              </a:spcBef>
              <a:spcAft>
                <a:spcPts val="0"/>
              </a:spcAft>
              <a:buSzPts val="3200"/>
              <a:buFont typeface="Open Sans"/>
              <a:buChar char="•"/>
            </a:pPr>
            <a:r>
              <a:rPr lang="en-US" sz="2600">
                <a:latin typeface="Open Sans"/>
                <a:ea typeface="Open Sans"/>
                <a:cs typeface="Open Sans"/>
                <a:sym typeface="Open Sans"/>
              </a:rPr>
              <a:t>Has LTIs from partners that are not “free” </a:t>
            </a:r>
            <a:endParaRPr sz="2600">
              <a:latin typeface="Open Sans"/>
              <a:ea typeface="Open Sans"/>
              <a:cs typeface="Open Sans"/>
              <a:sym typeface="Open Sans"/>
            </a:endParaRPr>
          </a:p>
          <a:p>
            <a:pPr marL="228600" lvl="0" indent="0" algn="l" rtl="0">
              <a:lnSpc>
                <a:spcPct val="120000"/>
              </a:lnSpc>
              <a:spcBef>
                <a:spcPts val="750"/>
              </a:spcBef>
              <a:spcAft>
                <a:spcPts val="0"/>
              </a:spcAft>
              <a:buSzPts val="2400"/>
              <a:buNone/>
            </a:pPr>
            <a:endParaRPr>
              <a:latin typeface="Open Sans"/>
              <a:ea typeface="Open Sans"/>
              <a:cs typeface="Open Sans"/>
              <a:sym typeface="Open Sans"/>
            </a:endParaRPr>
          </a:p>
        </p:txBody>
      </p:sp>
      <p:pic>
        <p:nvPicPr>
          <p:cNvPr id="262" name="Google Shape;262;p35"/>
          <p:cNvPicPr preferRelativeResize="0"/>
          <p:nvPr/>
        </p:nvPicPr>
        <p:blipFill rotWithShape="1">
          <a:blip r:embed="rId4">
            <a:alphaModFix/>
          </a:blip>
          <a:srcRect/>
          <a:stretch/>
        </p:blipFill>
        <p:spPr>
          <a:xfrm>
            <a:off x="4651300" y="685125"/>
            <a:ext cx="2587875" cy="5921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1088686" y="883920"/>
            <a:ext cx="7202400" cy="81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Looking at OpenStax</a:t>
            </a:r>
            <a:endParaRPr sz="4800"/>
          </a:p>
        </p:txBody>
      </p:sp>
      <p:pic>
        <p:nvPicPr>
          <p:cNvPr id="268" name="Google Shape;268;p36"/>
          <p:cNvPicPr preferRelativeResize="0"/>
          <p:nvPr/>
        </p:nvPicPr>
        <p:blipFill rotWithShape="1">
          <a:blip r:embed="rId3">
            <a:alphaModFix/>
          </a:blip>
          <a:srcRect/>
          <a:stretch/>
        </p:blipFill>
        <p:spPr>
          <a:xfrm>
            <a:off x="325883" y="2072549"/>
            <a:ext cx="7558195" cy="2696523"/>
          </a:xfrm>
          <a:prstGeom prst="rect">
            <a:avLst/>
          </a:prstGeom>
          <a:noFill/>
          <a:ln>
            <a:noFill/>
          </a:ln>
        </p:spPr>
      </p:pic>
      <p:pic>
        <p:nvPicPr>
          <p:cNvPr id="269" name="Google Shape;269;p36"/>
          <p:cNvPicPr preferRelativeResize="0"/>
          <p:nvPr/>
        </p:nvPicPr>
        <p:blipFill rotWithShape="1">
          <a:blip r:embed="rId4">
            <a:alphaModFix/>
          </a:blip>
          <a:srcRect/>
          <a:stretch/>
        </p:blipFill>
        <p:spPr>
          <a:xfrm>
            <a:off x="3927160" y="3995301"/>
            <a:ext cx="4592000" cy="28626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7"/>
          <p:cNvPicPr preferRelativeResize="0"/>
          <p:nvPr/>
        </p:nvPicPr>
        <p:blipFill rotWithShape="1">
          <a:blip r:embed="rId3">
            <a:alphaModFix/>
          </a:blip>
          <a:srcRect/>
          <a:stretch/>
        </p:blipFill>
        <p:spPr>
          <a:xfrm>
            <a:off x="560013" y="1956356"/>
            <a:ext cx="8259801" cy="4681952"/>
          </a:xfrm>
          <a:prstGeom prst="rect">
            <a:avLst/>
          </a:prstGeom>
          <a:noFill/>
          <a:ln w="9525" cap="flat" cmpd="sng">
            <a:solidFill>
              <a:schemeClr val="dk2"/>
            </a:solidFill>
            <a:prstDash val="solid"/>
            <a:round/>
            <a:headEnd type="none" w="sm" len="sm"/>
            <a:tailEnd type="none" w="sm" len="sm"/>
          </a:ln>
        </p:spPr>
      </p:pic>
      <p:sp>
        <p:nvSpPr>
          <p:cNvPr id="275" name="Google Shape;275;p37"/>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3100"/>
              <a:t>OpenStax is Now in Canvas Commons</a:t>
            </a:r>
            <a:endParaRPr sz="3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8"/>
          <p:cNvSpPr txBox="1">
            <a:spLocks noGrp="1"/>
          </p:cNvSpPr>
          <p:nvPr>
            <p:ph type="body" idx="1"/>
          </p:nvPr>
        </p:nvSpPr>
        <p:spPr>
          <a:xfrm>
            <a:off x="1088686" y="2015732"/>
            <a:ext cx="7202400" cy="4430700"/>
          </a:xfrm>
          <a:prstGeom prst="rect">
            <a:avLst/>
          </a:prstGeom>
          <a:noFill/>
          <a:ln>
            <a:noFill/>
          </a:ln>
        </p:spPr>
        <p:txBody>
          <a:bodyPr spcFirstLastPara="1" wrap="square" lIns="91425" tIns="45700" rIns="91425" bIns="45700" anchor="t" anchorCtr="0">
            <a:normAutofit/>
          </a:bodyPr>
          <a:lstStyle/>
          <a:p>
            <a:pPr marL="457200" lvl="0" indent="-400050" algn="l" rtl="0">
              <a:lnSpc>
                <a:spcPct val="120000"/>
              </a:lnSpc>
              <a:spcBef>
                <a:spcPts val="750"/>
              </a:spcBef>
              <a:spcAft>
                <a:spcPts val="0"/>
              </a:spcAft>
              <a:buSzPts val="2700"/>
              <a:buFont typeface="Open Sans"/>
              <a:buChar char="•"/>
            </a:pPr>
            <a:r>
              <a:rPr lang="en-US" sz="2100" u="sng">
                <a:solidFill>
                  <a:schemeClr val="hlink"/>
                </a:solidFill>
                <a:latin typeface="Open Sans"/>
                <a:ea typeface="Open Sans"/>
                <a:cs typeface="Open Sans"/>
                <a:sym typeface="Open Sans"/>
                <a:hlinkClick r:id="rId3"/>
              </a:rPr>
              <a:t>https://textbooks.opensuny.org/browse-oer/</a:t>
            </a:r>
            <a:r>
              <a:rPr lang="en-US" sz="2100">
                <a:latin typeface="Open Sans"/>
                <a:ea typeface="Open Sans"/>
                <a:cs typeface="Open Sans"/>
                <a:sym typeface="Open Sans"/>
              </a:rPr>
              <a:t> </a:t>
            </a:r>
            <a:endParaRPr sz="2100">
              <a:latin typeface="Open Sans"/>
              <a:ea typeface="Open Sans"/>
              <a:cs typeface="Open Sans"/>
              <a:sym typeface="Open Sans"/>
            </a:endParaRPr>
          </a:p>
          <a:p>
            <a:pPr marL="457200" lvl="0" indent="-400050" algn="l" rtl="0">
              <a:lnSpc>
                <a:spcPct val="120000"/>
              </a:lnSpc>
              <a:spcBef>
                <a:spcPts val="750"/>
              </a:spcBef>
              <a:spcAft>
                <a:spcPts val="0"/>
              </a:spcAft>
              <a:buSzPts val="2700"/>
              <a:buFont typeface="Open Sans"/>
              <a:buChar char="•"/>
            </a:pPr>
            <a:r>
              <a:rPr lang="en-US" sz="2100">
                <a:latin typeface="Open Sans"/>
                <a:ea typeface="Open Sans"/>
                <a:cs typeface="Open Sans"/>
                <a:sym typeface="Open Sans"/>
              </a:rPr>
              <a:t>Smaller repository</a:t>
            </a:r>
            <a:endParaRPr sz="2100">
              <a:latin typeface="Open Sans"/>
              <a:ea typeface="Open Sans"/>
              <a:cs typeface="Open Sans"/>
              <a:sym typeface="Open Sans"/>
            </a:endParaRPr>
          </a:p>
          <a:p>
            <a:pPr marL="457200" lvl="0" indent="-419100" algn="l" rtl="0">
              <a:lnSpc>
                <a:spcPct val="120000"/>
              </a:lnSpc>
              <a:spcBef>
                <a:spcPts val="750"/>
              </a:spcBef>
              <a:spcAft>
                <a:spcPts val="0"/>
              </a:spcAft>
              <a:buSzPts val="3000"/>
              <a:buFont typeface="Open Sans"/>
              <a:buChar char="•"/>
            </a:pPr>
            <a:r>
              <a:rPr lang="en-US" sz="2100">
                <a:latin typeface="Open Sans"/>
                <a:ea typeface="Open Sans"/>
                <a:cs typeface="Open Sans"/>
                <a:sym typeface="Open Sans"/>
              </a:rPr>
              <a:t>Textbooks are authored and peer-reviewed by SUNY faculty and staff</a:t>
            </a:r>
            <a:endParaRPr sz="2700">
              <a:latin typeface="Open Sans"/>
              <a:ea typeface="Open Sans"/>
              <a:cs typeface="Open Sans"/>
              <a:sym typeface="Open Sans"/>
            </a:endParaRPr>
          </a:p>
          <a:p>
            <a:pPr marL="457200" lvl="0" indent="-400050" algn="l" rtl="0">
              <a:lnSpc>
                <a:spcPct val="120000"/>
              </a:lnSpc>
              <a:spcBef>
                <a:spcPts val="750"/>
              </a:spcBef>
              <a:spcAft>
                <a:spcPts val="0"/>
              </a:spcAft>
              <a:buSzPts val="2700"/>
              <a:buFont typeface="Open Sans"/>
              <a:buChar char="•"/>
            </a:pPr>
            <a:r>
              <a:rPr lang="en-US" sz="2100">
                <a:latin typeface="Open Sans"/>
                <a:ea typeface="Open Sans"/>
                <a:cs typeface="Open Sans"/>
                <a:sym typeface="Open Sans"/>
              </a:rPr>
              <a:t>Textbook tab → Browse by Subject</a:t>
            </a:r>
            <a:endParaRPr sz="2100">
              <a:latin typeface="Open Sans"/>
              <a:ea typeface="Open Sans"/>
              <a:cs typeface="Open Sans"/>
              <a:sym typeface="Open Sans"/>
            </a:endParaRPr>
          </a:p>
          <a:p>
            <a:pPr marL="457200" lvl="0" indent="-400050" algn="l" rtl="0">
              <a:lnSpc>
                <a:spcPct val="120000"/>
              </a:lnSpc>
              <a:spcBef>
                <a:spcPts val="750"/>
              </a:spcBef>
              <a:spcAft>
                <a:spcPts val="0"/>
              </a:spcAft>
              <a:buSzPts val="2700"/>
              <a:buFont typeface="Open Sans"/>
              <a:buChar char="•"/>
            </a:pPr>
            <a:r>
              <a:rPr lang="en-US" sz="2100">
                <a:latin typeface="Open Sans"/>
                <a:ea typeface="Open Sans"/>
                <a:cs typeface="Open Sans"/>
                <a:sym typeface="Open Sans"/>
              </a:rPr>
              <a:t>Publishing initiative established by State University of New York libraries and supported by </a:t>
            </a:r>
            <a:r>
              <a:rPr lang="en-US" sz="2100" u="sng">
                <a:solidFill>
                  <a:srgbClr val="DE1F3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SUNY Innovative Instruction Technology Grants</a:t>
            </a:r>
            <a:endParaRPr sz="2100">
              <a:latin typeface="Open Sans"/>
              <a:ea typeface="Open Sans"/>
              <a:cs typeface="Open Sans"/>
              <a:sym typeface="Open Sans"/>
            </a:endParaRPr>
          </a:p>
        </p:txBody>
      </p:sp>
      <p:sp>
        <p:nvSpPr>
          <p:cNvPr id="281" name="Google Shape;281;p38"/>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200"/>
              <a:t>Open SUNY Textbooks</a:t>
            </a:r>
            <a:endParaRPr sz="4200"/>
          </a:p>
        </p:txBody>
      </p:sp>
      <p:pic>
        <p:nvPicPr>
          <p:cNvPr id="282" name="Google Shape;282;p38"/>
          <p:cNvPicPr preferRelativeResize="0"/>
          <p:nvPr/>
        </p:nvPicPr>
        <p:blipFill rotWithShape="1">
          <a:blip r:embed="rId5">
            <a:alphaModFix/>
          </a:blip>
          <a:srcRect/>
          <a:stretch/>
        </p:blipFill>
        <p:spPr>
          <a:xfrm>
            <a:off x="6911460" y="507544"/>
            <a:ext cx="1987688" cy="104094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Looking At Open SUNY</a:t>
            </a:r>
            <a:endParaRPr sz="4800"/>
          </a:p>
        </p:txBody>
      </p:sp>
      <p:pic>
        <p:nvPicPr>
          <p:cNvPr id="288" name="Google Shape;288;p39"/>
          <p:cNvPicPr preferRelativeResize="0"/>
          <p:nvPr/>
        </p:nvPicPr>
        <p:blipFill rotWithShape="1">
          <a:blip r:embed="rId3">
            <a:alphaModFix/>
          </a:blip>
          <a:srcRect/>
          <a:stretch/>
        </p:blipFill>
        <p:spPr>
          <a:xfrm>
            <a:off x="682820" y="1928130"/>
            <a:ext cx="8014188" cy="4807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0"/>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457200" lvl="0" indent="-406400" algn="l" rtl="0">
              <a:lnSpc>
                <a:spcPct val="120000"/>
              </a:lnSpc>
              <a:spcBef>
                <a:spcPts val="750"/>
              </a:spcBef>
              <a:spcAft>
                <a:spcPts val="0"/>
              </a:spcAft>
              <a:buSzPts val="2800"/>
              <a:buFont typeface="Open Sans"/>
              <a:buChar char="•"/>
            </a:pPr>
            <a:r>
              <a:rPr lang="en-US" sz="2200" u="sng">
                <a:solidFill>
                  <a:schemeClr val="hlink"/>
                </a:solidFill>
                <a:latin typeface="Open Sans"/>
                <a:ea typeface="Open Sans"/>
                <a:cs typeface="Open Sans"/>
                <a:sym typeface="Open Sans"/>
                <a:hlinkClick r:id="rId3"/>
              </a:rPr>
              <a:t>https://open.bccampus.ca/browse-our-collection/find-open-textbooks/</a:t>
            </a:r>
            <a:r>
              <a:rPr lang="en-US" sz="2200">
                <a:latin typeface="Open Sans"/>
                <a:ea typeface="Open Sans"/>
                <a:cs typeface="Open Sans"/>
                <a:sym typeface="Open Sans"/>
              </a:rPr>
              <a:t> </a:t>
            </a:r>
            <a:endParaRPr sz="2200">
              <a:latin typeface="Open Sans"/>
              <a:ea typeface="Open Sans"/>
              <a:cs typeface="Open Sans"/>
              <a:sym typeface="Open Sans"/>
            </a:endParaRPr>
          </a:p>
          <a:p>
            <a:pPr marL="457200" lvl="0" indent="-406400" algn="l" rtl="0">
              <a:lnSpc>
                <a:spcPct val="120000"/>
              </a:lnSpc>
              <a:spcBef>
                <a:spcPts val="750"/>
              </a:spcBef>
              <a:spcAft>
                <a:spcPts val="0"/>
              </a:spcAft>
              <a:buSzPts val="2800"/>
              <a:buFont typeface="Open Sans"/>
              <a:buChar char="•"/>
            </a:pPr>
            <a:r>
              <a:rPr lang="en-US" sz="2200">
                <a:latin typeface="Open Sans"/>
                <a:ea typeface="Open Sans"/>
                <a:cs typeface="Open Sans"/>
                <a:sym typeface="Open Sans"/>
              </a:rPr>
              <a:t>Reviewed by faculty</a:t>
            </a:r>
            <a:endParaRPr sz="2200">
              <a:latin typeface="Open Sans"/>
              <a:ea typeface="Open Sans"/>
              <a:cs typeface="Open Sans"/>
              <a:sym typeface="Open Sans"/>
            </a:endParaRPr>
          </a:p>
          <a:p>
            <a:pPr marL="457200" lvl="0" indent="-406400" algn="l" rtl="0">
              <a:lnSpc>
                <a:spcPct val="120000"/>
              </a:lnSpc>
              <a:spcBef>
                <a:spcPts val="750"/>
              </a:spcBef>
              <a:spcAft>
                <a:spcPts val="0"/>
              </a:spcAft>
              <a:buSzPts val="2800"/>
              <a:buFont typeface="Open Sans"/>
              <a:buChar char="•"/>
            </a:pPr>
            <a:r>
              <a:rPr lang="en-US" sz="2200">
                <a:latin typeface="Open Sans"/>
                <a:ea typeface="Open Sans"/>
                <a:cs typeface="Open Sans"/>
                <a:sym typeface="Open Sans"/>
              </a:rPr>
              <a:t>Meets BC Campus accessibility requirements</a:t>
            </a:r>
            <a:endParaRPr sz="2200">
              <a:latin typeface="Open Sans"/>
              <a:ea typeface="Open Sans"/>
              <a:cs typeface="Open Sans"/>
              <a:sym typeface="Open Sans"/>
            </a:endParaRPr>
          </a:p>
          <a:p>
            <a:pPr marL="457200" lvl="0" indent="-228600" algn="l" rtl="0">
              <a:lnSpc>
                <a:spcPct val="120000"/>
              </a:lnSpc>
              <a:spcBef>
                <a:spcPts val="750"/>
              </a:spcBef>
              <a:spcAft>
                <a:spcPts val="0"/>
              </a:spcAft>
              <a:buSzPts val="2400"/>
              <a:buNone/>
            </a:pPr>
            <a:endParaRPr>
              <a:latin typeface="Open Sans"/>
              <a:ea typeface="Open Sans"/>
              <a:cs typeface="Open Sans"/>
              <a:sym typeface="Open Sans"/>
            </a:endParaRPr>
          </a:p>
        </p:txBody>
      </p:sp>
      <p:sp>
        <p:nvSpPr>
          <p:cNvPr id="294" name="Google Shape;294;p40"/>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BC Campus Open Ed</a:t>
            </a:r>
            <a:endParaRPr sz="4800"/>
          </a:p>
        </p:txBody>
      </p:sp>
      <p:pic>
        <p:nvPicPr>
          <p:cNvPr id="295" name="Google Shape;295;p40"/>
          <p:cNvPicPr preferRelativeResize="0"/>
          <p:nvPr/>
        </p:nvPicPr>
        <p:blipFill rotWithShape="1">
          <a:blip r:embed="rId4">
            <a:alphaModFix/>
          </a:blip>
          <a:srcRect/>
          <a:stretch/>
        </p:blipFill>
        <p:spPr>
          <a:xfrm>
            <a:off x="3060114" y="219206"/>
            <a:ext cx="3259600" cy="55359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2400"/>
              <a:buNone/>
            </a:pPr>
            <a:endParaRPr/>
          </a:p>
        </p:txBody>
      </p:sp>
      <p:sp>
        <p:nvSpPr>
          <p:cNvPr id="301" name="Google Shape;301;p41"/>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3800"/>
              <a:t>Looking at BC Campus Open Ed</a:t>
            </a:r>
            <a:endParaRPr sz="3800"/>
          </a:p>
        </p:txBody>
      </p:sp>
      <p:pic>
        <p:nvPicPr>
          <p:cNvPr id="302" name="Google Shape;302;p41"/>
          <p:cNvPicPr preferRelativeResize="0"/>
          <p:nvPr/>
        </p:nvPicPr>
        <p:blipFill rotWithShape="1">
          <a:blip r:embed="rId3">
            <a:alphaModFix/>
          </a:blip>
          <a:srcRect/>
          <a:stretch/>
        </p:blipFill>
        <p:spPr>
          <a:xfrm>
            <a:off x="257110" y="2015732"/>
            <a:ext cx="8566850" cy="42631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p:cNvSpPr txBox="1">
            <a:spLocks noGrp="1"/>
          </p:cNvSpPr>
          <p:nvPr>
            <p:ph type="ctrTitle"/>
          </p:nvPr>
        </p:nvSpPr>
        <p:spPr>
          <a:xfrm>
            <a:off x="1421425" y="3206977"/>
            <a:ext cx="6477900" cy="812400"/>
          </a:xfrm>
          <a:prstGeom prst="rect">
            <a:avLst/>
          </a:prstGeom>
          <a:noFill/>
          <a:ln>
            <a:noFill/>
          </a:ln>
        </p:spPr>
        <p:txBody>
          <a:bodyPr spcFirstLastPara="1" wrap="square" lIns="91425" tIns="45700" rIns="91425" bIns="0" anchor="b" anchorCtr="0">
            <a:noAutofit/>
          </a:bodyPr>
          <a:lstStyle/>
          <a:p>
            <a:pPr marL="0" lvl="0" indent="0" algn="ctr" rtl="0">
              <a:lnSpc>
                <a:spcPct val="100000"/>
              </a:lnSpc>
              <a:spcBef>
                <a:spcPts val="0"/>
              </a:spcBef>
              <a:spcAft>
                <a:spcPts val="0"/>
              </a:spcAft>
              <a:buSzPts val="3300"/>
              <a:buNone/>
            </a:pPr>
            <a:r>
              <a:rPr lang="en-US" sz="5400"/>
              <a:t>Aggregated Repositories</a:t>
            </a:r>
            <a:endParaRPr sz="72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750"/>
              </a:spcBef>
              <a:spcAft>
                <a:spcPts val="0"/>
              </a:spcAft>
              <a:buSzPts val="2400"/>
              <a:buFont typeface="Open Sans"/>
              <a:buChar char="•"/>
            </a:pPr>
            <a:r>
              <a:rPr lang="en-US" u="sng">
                <a:solidFill>
                  <a:schemeClr val="hlink"/>
                </a:solidFill>
                <a:latin typeface="Open Sans"/>
                <a:ea typeface="Open Sans"/>
                <a:cs typeface="Open Sans"/>
                <a:sym typeface="Open Sans"/>
                <a:hlinkClick r:id="rId3"/>
              </a:rPr>
              <a:t>https://www.skillscommons.org/</a:t>
            </a:r>
            <a:endParaRPr>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a:latin typeface="Open Sans"/>
                <a:ea typeface="Open Sans"/>
                <a:cs typeface="Open Sans"/>
                <a:sym typeface="Open Sans"/>
              </a:rPr>
              <a:t>Workforce Training Materials</a:t>
            </a:r>
            <a:endParaRPr>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a:latin typeface="Open Sans"/>
                <a:ea typeface="Open Sans"/>
                <a:cs typeface="Open Sans"/>
                <a:sym typeface="Open Sans"/>
              </a:rPr>
              <a:t>Expansion through Trade Adjustment Assistance for Community Colleges and Career Training (TAACCCT) grant</a:t>
            </a:r>
            <a:endParaRPr>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a:latin typeface="Open Sans"/>
                <a:ea typeface="Open Sans"/>
                <a:cs typeface="Open Sans"/>
                <a:sym typeface="Open Sans"/>
              </a:rPr>
              <a:t>Browse by industry or search a topic</a:t>
            </a:r>
            <a:endParaRPr>
              <a:latin typeface="Open Sans"/>
              <a:ea typeface="Open Sans"/>
              <a:cs typeface="Open Sans"/>
              <a:sym typeface="Open Sans"/>
            </a:endParaRPr>
          </a:p>
          <a:p>
            <a:pPr marL="457200" lvl="0" indent="-228600" algn="l" rtl="0">
              <a:lnSpc>
                <a:spcPct val="120000"/>
              </a:lnSpc>
              <a:spcBef>
                <a:spcPts val="750"/>
              </a:spcBef>
              <a:spcAft>
                <a:spcPts val="0"/>
              </a:spcAft>
              <a:buSzPts val="2400"/>
              <a:buNone/>
            </a:pPr>
            <a:endParaRPr/>
          </a:p>
        </p:txBody>
      </p:sp>
      <p:sp>
        <p:nvSpPr>
          <p:cNvPr id="314" name="Google Shape;314;p43"/>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Skills Common</a:t>
            </a:r>
            <a:endParaRPr sz="4800"/>
          </a:p>
        </p:txBody>
      </p:sp>
      <p:pic>
        <p:nvPicPr>
          <p:cNvPr id="315" name="Google Shape;315;p43"/>
          <p:cNvPicPr preferRelativeResize="0"/>
          <p:nvPr/>
        </p:nvPicPr>
        <p:blipFill rotWithShape="1">
          <a:blip r:embed="rId4">
            <a:alphaModFix/>
          </a:blip>
          <a:srcRect/>
          <a:stretch/>
        </p:blipFill>
        <p:spPr>
          <a:xfrm>
            <a:off x="5463153" y="652834"/>
            <a:ext cx="2550319" cy="10072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4"/>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400"/>
              <a:t>Looking at Skills Commons</a:t>
            </a:r>
            <a:endParaRPr sz="4400"/>
          </a:p>
        </p:txBody>
      </p:sp>
      <p:grpSp>
        <p:nvGrpSpPr>
          <p:cNvPr id="321" name="Google Shape;321;p44"/>
          <p:cNvGrpSpPr/>
          <p:nvPr/>
        </p:nvGrpSpPr>
        <p:grpSpPr>
          <a:xfrm>
            <a:off x="457199" y="2073618"/>
            <a:ext cx="7935089" cy="4205262"/>
            <a:chOff x="457199" y="2073618"/>
            <a:chExt cx="7935089" cy="4205262"/>
          </a:xfrm>
        </p:grpSpPr>
        <p:pic>
          <p:nvPicPr>
            <p:cNvPr id="322" name="Google Shape;322;p44"/>
            <p:cNvPicPr preferRelativeResize="0"/>
            <p:nvPr/>
          </p:nvPicPr>
          <p:blipFill rotWithShape="1">
            <a:blip r:embed="rId3">
              <a:alphaModFix/>
            </a:blip>
            <a:srcRect/>
            <a:stretch/>
          </p:blipFill>
          <p:spPr>
            <a:xfrm>
              <a:off x="457199" y="2073618"/>
              <a:ext cx="7935089" cy="4205262"/>
            </a:xfrm>
            <a:prstGeom prst="rect">
              <a:avLst/>
            </a:prstGeom>
            <a:noFill/>
            <a:ln>
              <a:noFill/>
            </a:ln>
          </p:spPr>
        </p:pic>
        <p:cxnSp>
          <p:nvCxnSpPr>
            <p:cNvPr id="323" name="Google Shape;323;p44"/>
            <p:cNvCxnSpPr/>
            <p:nvPr/>
          </p:nvCxnSpPr>
          <p:spPr>
            <a:xfrm>
              <a:off x="6141720" y="3398520"/>
              <a:ext cx="350400" cy="320100"/>
            </a:xfrm>
            <a:prstGeom prst="straightConnector1">
              <a:avLst/>
            </a:prstGeom>
            <a:noFill/>
            <a:ln w="38100" cap="flat" cmpd="sng">
              <a:solidFill>
                <a:srgbClr val="DC1931"/>
              </a:solidFill>
              <a:prstDash val="solid"/>
              <a:round/>
              <a:headEnd type="none" w="sm" len="sm"/>
              <a:tailEnd type="triangle" w="med" len="med"/>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sz="3700"/>
              <a:t>Agenda</a:t>
            </a:r>
            <a:endParaRPr sz="3700"/>
          </a:p>
          <a:p>
            <a:pPr marL="0" lvl="0" indent="0" algn="l" rtl="0">
              <a:lnSpc>
                <a:spcPct val="90000"/>
              </a:lnSpc>
              <a:spcBef>
                <a:spcPts val="0"/>
              </a:spcBef>
              <a:spcAft>
                <a:spcPts val="0"/>
              </a:spcAft>
              <a:buClr>
                <a:schemeClr val="lt1"/>
              </a:buClr>
              <a:buSzPts val="3600"/>
              <a:buFont typeface="Arial"/>
              <a:buNone/>
            </a:pPr>
            <a:endParaRPr/>
          </a:p>
        </p:txBody>
      </p:sp>
      <p:sp>
        <p:nvSpPr>
          <p:cNvPr id="131" name="Google Shape;131;p18"/>
          <p:cNvSpPr txBox="1">
            <a:spLocks noGrp="1"/>
          </p:cNvSpPr>
          <p:nvPr>
            <p:ph type="body" idx="1"/>
          </p:nvPr>
        </p:nvSpPr>
        <p:spPr>
          <a:xfrm>
            <a:off x="1088686" y="2015732"/>
            <a:ext cx="7202400" cy="4039800"/>
          </a:xfrm>
          <a:prstGeom prst="rect">
            <a:avLst/>
          </a:prstGeom>
          <a:noFill/>
          <a:ln>
            <a:noFill/>
          </a:ln>
        </p:spPr>
        <p:txBody>
          <a:bodyPr spcFirstLastPara="1" wrap="square" lIns="91425" tIns="91425" rIns="91425" bIns="91425" anchor="t" anchorCtr="0">
            <a:noAutofit/>
          </a:bodyPr>
          <a:lstStyle/>
          <a:p>
            <a:pPr marL="457200" lvl="0" indent="-393700" algn="l" rtl="0">
              <a:lnSpc>
                <a:spcPct val="120000"/>
              </a:lnSpc>
              <a:spcBef>
                <a:spcPts val="0"/>
              </a:spcBef>
              <a:spcAft>
                <a:spcPts val="0"/>
              </a:spcAft>
              <a:buSzPts val="2600"/>
              <a:buChar char="●"/>
            </a:pPr>
            <a:r>
              <a:rPr lang="en-US" sz="2600"/>
              <a:t>Quick introductions</a:t>
            </a:r>
            <a:endParaRPr sz="2600"/>
          </a:p>
          <a:p>
            <a:pPr marL="457200" lvl="0" indent="-393700" algn="l" rtl="0">
              <a:lnSpc>
                <a:spcPct val="120000"/>
              </a:lnSpc>
              <a:spcBef>
                <a:spcPts val="0"/>
              </a:spcBef>
              <a:spcAft>
                <a:spcPts val="0"/>
              </a:spcAft>
              <a:buSzPts val="2600"/>
              <a:buChar char="●"/>
            </a:pPr>
            <a:r>
              <a:rPr lang="en-US" sz="2600"/>
              <a:t>Course mapping “tools”</a:t>
            </a:r>
            <a:endParaRPr sz="2600"/>
          </a:p>
          <a:p>
            <a:pPr marL="457200" lvl="0" indent="-393700" algn="l" rtl="0">
              <a:lnSpc>
                <a:spcPct val="120000"/>
              </a:lnSpc>
              <a:spcBef>
                <a:spcPts val="0"/>
              </a:spcBef>
              <a:spcAft>
                <a:spcPts val="0"/>
              </a:spcAft>
              <a:buSzPts val="2600"/>
              <a:buChar char="●"/>
            </a:pPr>
            <a:r>
              <a:rPr lang="en-US" sz="2600"/>
              <a:t>Crash course on licensing &amp; attribution</a:t>
            </a:r>
            <a:endParaRPr sz="2600"/>
          </a:p>
          <a:p>
            <a:pPr marL="457200" lvl="0" indent="-393700" algn="l" rtl="0">
              <a:lnSpc>
                <a:spcPct val="120000"/>
              </a:lnSpc>
              <a:spcBef>
                <a:spcPts val="0"/>
              </a:spcBef>
              <a:spcAft>
                <a:spcPts val="0"/>
              </a:spcAft>
              <a:buSzPts val="2600"/>
              <a:buChar char="●"/>
            </a:pPr>
            <a:r>
              <a:rPr lang="en-US" sz="2600"/>
              <a:t>All the places to look for OER</a:t>
            </a:r>
            <a:endParaRPr sz="2600"/>
          </a:p>
          <a:p>
            <a:pPr marL="457200" lvl="0" indent="-393700" algn="l" rtl="0">
              <a:lnSpc>
                <a:spcPct val="120000"/>
              </a:lnSpc>
              <a:spcBef>
                <a:spcPts val="0"/>
              </a:spcBef>
              <a:spcAft>
                <a:spcPts val="0"/>
              </a:spcAft>
              <a:buSzPts val="2600"/>
              <a:buChar char="●"/>
            </a:pPr>
            <a:r>
              <a:rPr lang="en-US" sz="2600"/>
              <a:t>Discussion &amp; questions</a:t>
            </a:r>
            <a:endParaRPr sz="2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5"/>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750"/>
              </a:spcBef>
              <a:spcAft>
                <a:spcPts val="0"/>
              </a:spcAft>
              <a:buSzPts val="2400"/>
              <a:buFont typeface="Open Sans"/>
              <a:buChar char="•"/>
            </a:pPr>
            <a:r>
              <a:rPr lang="en-US" u="sng">
                <a:solidFill>
                  <a:schemeClr val="hlink"/>
                </a:solidFill>
                <a:latin typeface="Open Sans"/>
                <a:ea typeface="Open Sans"/>
                <a:cs typeface="Open Sans"/>
                <a:sym typeface="Open Sans"/>
                <a:hlinkClick r:id="rId3"/>
              </a:rPr>
              <a:t>http://www.cool4ed.org/</a:t>
            </a:r>
            <a:r>
              <a:rPr lang="en-US">
                <a:latin typeface="Open Sans"/>
                <a:ea typeface="Open Sans"/>
                <a:cs typeface="Open Sans"/>
                <a:sym typeface="Open Sans"/>
              </a:rPr>
              <a:t> </a:t>
            </a:r>
            <a:endParaRPr>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a:latin typeface="Open Sans"/>
                <a:ea typeface="Open Sans"/>
                <a:cs typeface="Open Sans"/>
                <a:sym typeface="Open Sans"/>
              </a:rPr>
              <a:t>California Open Online Library for Education aggregates searches across several collections</a:t>
            </a:r>
            <a:endParaRPr>
              <a:latin typeface="Open Sans"/>
              <a:ea typeface="Open Sans"/>
              <a:cs typeface="Open Sans"/>
              <a:sym typeface="Open Sans"/>
            </a:endParaRPr>
          </a:p>
          <a:p>
            <a:pPr marL="171446" lvl="0" indent="0" algn="l" rtl="0">
              <a:lnSpc>
                <a:spcPct val="120000"/>
              </a:lnSpc>
              <a:spcBef>
                <a:spcPts val="750"/>
              </a:spcBef>
              <a:spcAft>
                <a:spcPts val="0"/>
              </a:spcAft>
              <a:buNone/>
            </a:pPr>
            <a:r>
              <a:rPr lang="en-US">
                <a:latin typeface="Open Sans"/>
                <a:ea typeface="Open Sans"/>
                <a:cs typeface="Open Sans"/>
                <a:sym typeface="Open Sans"/>
              </a:rPr>
              <a:t>→ Course Materials Showcase (toolbar across top)</a:t>
            </a:r>
            <a:endParaRPr>
              <a:latin typeface="Open Sans"/>
              <a:ea typeface="Open Sans"/>
              <a:cs typeface="Open Sans"/>
              <a:sym typeface="Open Sans"/>
            </a:endParaRPr>
          </a:p>
          <a:p>
            <a:pPr marL="171446" lvl="0" indent="0" algn="l" rtl="0">
              <a:lnSpc>
                <a:spcPct val="120000"/>
              </a:lnSpc>
              <a:spcBef>
                <a:spcPts val="750"/>
              </a:spcBef>
              <a:spcAft>
                <a:spcPts val="0"/>
              </a:spcAft>
              <a:buNone/>
            </a:pPr>
            <a:r>
              <a:rPr lang="en-US">
                <a:latin typeface="Open Sans"/>
                <a:ea typeface="Open Sans"/>
                <a:cs typeface="Open Sans"/>
                <a:sym typeface="Open Sans"/>
              </a:rPr>
              <a:t>→ Select Discipline</a:t>
            </a:r>
            <a:endParaRPr>
              <a:latin typeface="Open Sans"/>
              <a:ea typeface="Open Sans"/>
              <a:cs typeface="Open Sans"/>
              <a:sym typeface="Open Sans"/>
            </a:endParaRPr>
          </a:p>
          <a:p>
            <a:pPr marL="171446" lvl="0" indent="0" algn="l" rtl="0">
              <a:lnSpc>
                <a:spcPct val="120000"/>
              </a:lnSpc>
              <a:spcBef>
                <a:spcPts val="750"/>
              </a:spcBef>
              <a:spcAft>
                <a:spcPts val="0"/>
              </a:spcAft>
              <a:buNone/>
            </a:pPr>
            <a:r>
              <a:rPr lang="en-US">
                <a:latin typeface="Open Sans"/>
                <a:ea typeface="Open Sans"/>
                <a:cs typeface="Open Sans"/>
                <a:sym typeface="Open Sans"/>
              </a:rPr>
              <a:t>→ Select CID or Course</a:t>
            </a:r>
            <a:endParaRPr>
              <a:latin typeface="Open Sans"/>
              <a:ea typeface="Open Sans"/>
              <a:cs typeface="Open Sans"/>
              <a:sym typeface="Open Sans"/>
            </a:endParaRPr>
          </a:p>
          <a:p>
            <a:pPr marL="457200" lvl="0" indent="-228600" algn="l" rtl="0">
              <a:lnSpc>
                <a:spcPct val="120000"/>
              </a:lnSpc>
              <a:spcBef>
                <a:spcPts val="750"/>
              </a:spcBef>
              <a:spcAft>
                <a:spcPts val="0"/>
              </a:spcAft>
              <a:buSzPts val="2400"/>
              <a:buNone/>
            </a:pPr>
            <a:endParaRPr>
              <a:latin typeface="Open Sans"/>
              <a:ea typeface="Open Sans"/>
              <a:cs typeface="Open Sans"/>
              <a:sym typeface="Open Sans"/>
            </a:endParaRPr>
          </a:p>
        </p:txBody>
      </p:sp>
      <p:sp>
        <p:nvSpPr>
          <p:cNvPr id="329" name="Google Shape;329;p45"/>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cool4ed</a:t>
            </a:r>
            <a:endParaRPr sz="4800"/>
          </a:p>
        </p:txBody>
      </p:sp>
      <p:pic>
        <p:nvPicPr>
          <p:cNvPr id="330" name="Google Shape;330;p45"/>
          <p:cNvPicPr preferRelativeResize="0"/>
          <p:nvPr/>
        </p:nvPicPr>
        <p:blipFill rotWithShape="1">
          <a:blip r:embed="rId4">
            <a:alphaModFix/>
          </a:blip>
          <a:srcRect/>
          <a:stretch/>
        </p:blipFill>
        <p:spPr>
          <a:xfrm>
            <a:off x="4432050" y="869801"/>
            <a:ext cx="2130713" cy="615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Looking at cool4ed</a:t>
            </a:r>
            <a:endParaRPr sz="4800"/>
          </a:p>
        </p:txBody>
      </p:sp>
      <p:pic>
        <p:nvPicPr>
          <p:cNvPr id="336" name="Google Shape;336;p46"/>
          <p:cNvPicPr preferRelativeResize="0"/>
          <p:nvPr/>
        </p:nvPicPr>
        <p:blipFill rotWithShape="1">
          <a:blip r:embed="rId3">
            <a:alphaModFix/>
          </a:blip>
          <a:srcRect/>
          <a:stretch/>
        </p:blipFill>
        <p:spPr>
          <a:xfrm>
            <a:off x="244039" y="2015732"/>
            <a:ext cx="5699560" cy="3333508"/>
          </a:xfrm>
          <a:prstGeom prst="rect">
            <a:avLst/>
          </a:prstGeom>
          <a:noFill/>
          <a:ln>
            <a:noFill/>
          </a:ln>
        </p:spPr>
      </p:pic>
      <p:pic>
        <p:nvPicPr>
          <p:cNvPr id="337" name="Google Shape;337;p46"/>
          <p:cNvPicPr preferRelativeResize="0"/>
          <p:nvPr/>
        </p:nvPicPr>
        <p:blipFill rotWithShape="1">
          <a:blip r:embed="rId4">
            <a:alphaModFix/>
          </a:blip>
          <a:srcRect/>
          <a:stretch/>
        </p:blipFill>
        <p:spPr>
          <a:xfrm>
            <a:off x="2905584" y="4499145"/>
            <a:ext cx="6076029" cy="232751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7"/>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457200" lvl="0" indent="-400050" algn="l" rtl="0">
              <a:lnSpc>
                <a:spcPct val="120000"/>
              </a:lnSpc>
              <a:spcBef>
                <a:spcPts val="750"/>
              </a:spcBef>
              <a:spcAft>
                <a:spcPts val="0"/>
              </a:spcAft>
              <a:buSzPts val="2700"/>
              <a:buFont typeface="Open Sans"/>
              <a:buChar char="•"/>
            </a:pPr>
            <a:r>
              <a:rPr lang="en-US" sz="2100" u="sng">
                <a:solidFill>
                  <a:schemeClr val="hlink"/>
                </a:solidFill>
                <a:latin typeface="Open Sans"/>
                <a:ea typeface="Open Sans"/>
                <a:cs typeface="Open Sans"/>
                <a:sym typeface="Open Sans"/>
                <a:hlinkClick r:id="rId3"/>
              </a:rPr>
              <a:t>http://openoregon.org/resources/</a:t>
            </a:r>
            <a:r>
              <a:rPr lang="en-US" sz="2100">
                <a:latin typeface="Open Sans"/>
                <a:ea typeface="Open Sans"/>
                <a:cs typeface="Open Sans"/>
                <a:sym typeface="Open Sans"/>
              </a:rPr>
              <a:t> </a:t>
            </a:r>
            <a:endParaRPr sz="2100">
              <a:latin typeface="Open Sans"/>
              <a:ea typeface="Open Sans"/>
              <a:cs typeface="Open Sans"/>
              <a:sym typeface="Open Sans"/>
            </a:endParaRPr>
          </a:p>
          <a:p>
            <a:pPr marL="457200" lvl="0" indent="-400050" algn="l" rtl="0">
              <a:lnSpc>
                <a:spcPct val="120000"/>
              </a:lnSpc>
              <a:spcBef>
                <a:spcPts val="750"/>
              </a:spcBef>
              <a:spcAft>
                <a:spcPts val="0"/>
              </a:spcAft>
              <a:buSzPts val="2700"/>
              <a:buFont typeface="Open Sans"/>
              <a:buChar char="•"/>
            </a:pPr>
            <a:r>
              <a:rPr lang="en-US" sz="2100">
                <a:latin typeface="Open Sans"/>
                <a:ea typeface="Open Sans"/>
                <a:cs typeface="Open Sans"/>
                <a:sym typeface="Open Sans"/>
              </a:rPr>
              <a:t>Aggregates library and openly licensed materials by:</a:t>
            </a:r>
            <a:endParaRPr sz="2100">
              <a:latin typeface="Open Sans"/>
              <a:ea typeface="Open Sans"/>
              <a:cs typeface="Open Sans"/>
              <a:sym typeface="Open Sans"/>
            </a:endParaRPr>
          </a:p>
          <a:p>
            <a:pPr marL="914400" lvl="1" indent="-381000" algn="l" rtl="0">
              <a:lnSpc>
                <a:spcPct val="120000"/>
              </a:lnSpc>
              <a:spcBef>
                <a:spcPts val="375"/>
              </a:spcBef>
              <a:spcAft>
                <a:spcPts val="0"/>
              </a:spcAft>
              <a:buSzPts val="2400"/>
              <a:buFont typeface="Open Sans"/>
              <a:buChar char="•"/>
            </a:pPr>
            <a:r>
              <a:rPr lang="en-US" sz="2800">
                <a:latin typeface="Open Sans"/>
                <a:ea typeface="Open Sans"/>
                <a:cs typeface="Open Sans"/>
                <a:sym typeface="Open Sans"/>
              </a:rPr>
              <a:t>Course name</a:t>
            </a:r>
            <a:endParaRPr sz="2800">
              <a:latin typeface="Open Sans"/>
              <a:ea typeface="Open Sans"/>
              <a:cs typeface="Open Sans"/>
              <a:sym typeface="Open Sans"/>
            </a:endParaRPr>
          </a:p>
          <a:p>
            <a:pPr marL="914400" lvl="1" indent="-381000" algn="l" rtl="0">
              <a:lnSpc>
                <a:spcPct val="120000"/>
              </a:lnSpc>
              <a:spcBef>
                <a:spcPts val="375"/>
              </a:spcBef>
              <a:spcAft>
                <a:spcPts val="0"/>
              </a:spcAft>
              <a:buSzPts val="2400"/>
              <a:buFont typeface="Open Sans"/>
              <a:buChar char="•"/>
            </a:pPr>
            <a:r>
              <a:rPr lang="en-US" sz="2800">
                <a:latin typeface="Open Sans"/>
                <a:ea typeface="Open Sans"/>
                <a:cs typeface="Open Sans"/>
                <a:sym typeface="Open Sans"/>
              </a:rPr>
              <a:t>Institution</a:t>
            </a:r>
            <a:endParaRPr>
              <a:latin typeface="Open Sans"/>
              <a:ea typeface="Open Sans"/>
              <a:cs typeface="Open Sans"/>
              <a:sym typeface="Open Sans"/>
            </a:endParaRPr>
          </a:p>
          <a:p>
            <a:pPr marL="914400" lvl="1" indent="-381000" algn="l" rtl="0">
              <a:lnSpc>
                <a:spcPct val="120000"/>
              </a:lnSpc>
              <a:spcBef>
                <a:spcPts val="375"/>
              </a:spcBef>
              <a:spcAft>
                <a:spcPts val="0"/>
              </a:spcAft>
              <a:buSzPts val="2400"/>
              <a:buFont typeface="Open Sans"/>
              <a:buChar char="•"/>
            </a:pPr>
            <a:r>
              <a:rPr lang="en-US" sz="2800">
                <a:latin typeface="Open Sans"/>
                <a:ea typeface="Open Sans"/>
                <a:cs typeface="Open Sans"/>
                <a:sym typeface="Open Sans"/>
              </a:rPr>
              <a:t>Instructor information</a:t>
            </a:r>
            <a:endParaRPr sz="2800">
              <a:latin typeface="Open Sans"/>
              <a:ea typeface="Open Sans"/>
              <a:cs typeface="Open Sans"/>
              <a:sym typeface="Open Sans"/>
            </a:endParaRPr>
          </a:p>
          <a:p>
            <a:pPr marL="457200" lvl="0" indent="-228600" algn="l" rtl="0">
              <a:lnSpc>
                <a:spcPct val="120000"/>
              </a:lnSpc>
              <a:spcBef>
                <a:spcPts val="750"/>
              </a:spcBef>
              <a:spcAft>
                <a:spcPts val="0"/>
              </a:spcAft>
              <a:buSzPts val="2400"/>
              <a:buNone/>
            </a:pPr>
            <a:endParaRPr>
              <a:latin typeface="Open Sans"/>
              <a:ea typeface="Open Sans"/>
              <a:cs typeface="Open Sans"/>
              <a:sym typeface="Open Sans"/>
            </a:endParaRPr>
          </a:p>
        </p:txBody>
      </p:sp>
      <p:sp>
        <p:nvSpPr>
          <p:cNvPr id="343" name="Google Shape;343;p47"/>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Open Oregon</a:t>
            </a:r>
            <a:endParaRPr sz="4800"/>
          </a:p>
        </p:txBody>
      </p:sp>
      <p:pic>
        <p:nvPicPr>
          <p:cNvPr id="344" name="Google Shape;344;p47"/>
          <p:cNvPicPr preferRelativeResize="0"/>
          <p:nvPr/>
        </p:nvPicPr>
        <p:blipFill rotWithShape="1">
          <a:blip r:embed="rId4">
            <a:alphaModFix/>
          </a:blip>
          <a:srcRect/>
          <a:stretch/>
        </p:blipFill>
        <p:spPr>
          <a:xfrm>
            <a:off x="5806111" y="764126"/>
            <a:ext cx="1650990" cy="826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8"/>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2400"/>
              <a:buNone/>
            </a:pPr>
            <a:endParaRPr/>
          </a:p>
        </p:txBody>
      </p:sp>
      <p:sp>
        <p:nvSpPr>
          <p:cNvPr id="350" name="Google Shape;350;p48"/>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Looking at Open Oregon</a:t>
            </a:r>
            <a:endParaRPr sz="4800"/>
          </a:p>
        </p:txBody>
      </p:sp>
      <p:pic>
        <p:nvPicPr>
          <p:cNvPr id="351" name="Google Shape;351;p48"/>
          <p:cNvPicPr preferRelativeResize="0"/>
          <p:nvPr/>
        </p:nvPicPr>
        <p:blipFill rotWithShape="1">
          <a:blip r:embed="rId3">
            <a:alphaModFix/>
          </a:blip>
          <a:srcRect/>
          <a:stretch/>
        </p:blipFill>
        <p:spPr>
          <a:xfrm>
            <a:off x="1088686" y="2015732"/>
            <a:ext cx="7158072" cy="456794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9"/>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457200" lvl="0" indent="-406400" algn="l" rtl="0">
              <a:lnSpc>
                <a:spcPct val="120000"/>
              </a:lnSpc>
              <a:spcBef>
                <a:spcPts val="750"/>
              </a:spcBef>
              <a:spcAft>
                <a:spcPts val="0"/>
              </a:spcAft>
              <a:buSzPts val="2800"/>
              <a:buFont typeface="Open Sans"/>
              <a:buChar char="•"/>
            </a:pPr>
            <a:r>
              <a:rPr lang="en-US" sz="2200" u="sng">
                <a:solidFill>
                  <a:schemeClr val="hlink"/>
                </a:solidFill>
                <a:latin typeface="Open Sans"/>
                <a:ea typeface="Open Sans"/>
                <a:cs typeface="Open Sans"/>
                <a:sym typeface="Open Sans"/>
                <a:hlinkClick r:id="rId3"/>
              </a:rPr>
              <a:t>https://www.oercommons.org/</a:t>
            </a:r>
            <a:r>
              <a:rPr lang="en-US" sz="2200">
                <a:latin typeface="Open Sans"/>
                <a:ea typeface="Open Sans"/>
                <a:cs typeface="Open Sans"/>
                <a:sym typeface="Open Sans"/>
              </a:rPr>
              <a:t> </a:t>
            </a:r>
            <a:endParaRPr sz="2200">
              <a:latin typeface="Open Sans"/>
              <a:ea typeface="Open Sans"/>
              <a:cs typeface="Open Sans"/>
              <a:sym typeface="Open Sans"/>
            </a:endParaRPr>
          </a:p>
          <a:p>
            <a:pPr marL="457200" lvl="0" indent="-406400" algn="l" rtl="0">
              <a:lnSpc>
                <a:spcPct val="120000"/>
              </a:lnSpc>
              <a:spcBef>
                <a:spcPts val="750"/>
              </a:spcBef>
              <a:spcAft>
                <a:spcPts val="0"/>
              </a:spcAft>
              <a:buSzPts val="2800"/>
              <a:buFont typeface="Open Sans"/>
              <a:buChar char="•"/>
            </a:pPr>
            <a:r>
              <a:rPr lang="en-US" sz="2200">
                <a:latin typeface="Open Sans"/>
                <a:ea typeface="Open Sans"/>
                <a:cs typeface="Open Sans"/>
                <a:sym typeface="Open Sans"/>
              </a:rPr>
              <a:t>Suggestion: Use the drop-down menus to filter your search!</a:t>
            </a:r>
            <a:endParaRPr sz="2200">
              <a:latin typeface="Open Sans"/>
              <a:ea typeface="Open Sans"/>
              <a:cs typeface="Open Sans"/>
              <a:sym typeface="Open Sans"/>
            </a:endParaRPr>
          </a:p>
          <a:p>
            <a:pPr marL="457200" lvl="0" indent="-406400" algn="l" rtl="0">
              <a:lnSpc>
                <a:spcPct val="120000"/>
              </a:lnSpc>
              <a:spcBef>
                <a:spcPts val="750"/>
              </a:spcBef>
              <a:spcAft>
                <a:spcPts val="0"/>
              </a:spcAft>
              <a:buSzPts val="2800"/>
              <a:buFont typeface="Open Sans"/>
              <a:buChar char="•"/>
            </a:pPr>
            <a:r>
              <a:rPr lang="en-US" sz="2200">
                <a:latin typeface="Open Sans"/>
                <a:ea typeface="Open Sans"/>
                <a:cs typeface="Open Sans"/>
                <a:sym typeface="Open Sans"/>
              </a:rPr>
              <a:t>Also has a building platform</a:t>
            </a:r>
            <a:endParaRPr sz="2200">
              <a:latin typeface="Open Sans"/>
              <a:ea typeface="Open Sans"/>
              <a:cs typeface="Open Sans"/>
              <a:sym typeface="Open Sans"/>
            </a:endParaRPr>
          </a:p>
          <a:p>
            <a:pPr marL="457200" lvl="0" indent="-228600" algn="l" rtl="0">
              <a:lnSpc>
                <a:spcPct val="120000"/>
              </a:lnSpc>
              <a:spcBef>
                <a:spcPts val="750"/>
              </a:spcBef>
              <a:spcAft>
                <a:spcPts val="0"/>
              </a:spcAft>
              <a:buSzPts val="2400"/>
              <a:buNone/>
            </a:pPr>
            <a:endParaRPr/>
          </a:p>
        </p:txBody>
      </p:sp>
      <p:sp>
        <p:nvSpPr>
          <p:cNvPr id="357" name="Google Shape;357;p49"/>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OER Commons</a:t>
            </a:r>
            <a:endParaRPr sz="4800"/>
          </a:p>
        </p:txBody>
      </p:sp>
      <p:pic>
        <p:nvPicPr>
          <p:cNvPr id="358" name="Google Shape;358;p49"/>
          <p:cNvPicPr preferRelativeResize="0"/>
          <p:nvPr/>
        </p:nvPicPr>
        <p:blipFill rotWithShape="1">
          <a:blip r:embed="rId4">
            <a:alphaModFix/>
          </a:blip>
          <a:srcRect/>
          <a:stretch/>
        </p:blipFill>
        <p:spPr>
          <a:xfrm>
            <a:off x="5964965" y="339171"/>
            <a:ext cx="2023856" cy="10776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0"/>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500"/>
              <a:t>Looking at OER Commons</a:t>
            </a:r>
            <a:endParaRPr sz="4500"/>
          </a:p>
        </p:txBody>
      </p:sp>
      <p:pic>
        <p:nvPicPr>
          <p:cNvPr id="364" name="Google Shape;364;p50"/>
          <p:cNvPicPr preferRelativeResize="0"/>
          <p:nvPr/>
        </p:nvPicPr>
        <p:blipFill rotWithShape="1">
          <a:blip r:embed="rId3">
            <a:alphaModFix/>
          </a:blip>
          <a:srcRect/>
          <a:stretch/>
        </p:blipFill>
        <p:spPr>
          <a:xfrm>
            <a:off x="815525" y="2381950"/>
            <a:ext cx="7475624" cy="2778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2400"/>
              <a:buNone/>
            </a:pPr>
            <a:endParaRPr/>
          </a:p>
        </p:txBody>
      </p:sp>
      <p:sp>
        <p:nvSpPr>
          <p:cNvPr id="370" name="Google Shape;370;p51"/>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3800"/>
              <a:t>Looking at OER Commons </a:t>
            </a:r>
            <a:r>
              <a:rPr lang="en-US" sz="3800" i="1"/>
              <a:t>cont.</a:t>
            </a:r>
            <a:endParaRPr sz="3800" i="1"/>
          </a:p>
        </p:txBody>
      </p:sp>
      <p:pic>
        <p:nvPicPr>
          <p:cNvPr id="371" name="Google Shape;371;p51"/>
          <p:cNvPicPr preferRelativeResize="0"/>
          <p:nvPr/>
        </p:nvPicPr>
        <p:blipFill rotWithShape="1">
          <a:blip r:embed="rId3">
            <a:alphaModFix/>
          </a:blip>
          <a:srcRect/>
          <a:stretch/>
        </p:blipFill>
        <p:spPr>
          <a:xfrm>
            <a:off x="1002885" y="1909052"/>
            <a:ext cx="7374059" cy="484226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2"/>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457200" lvl="0" indent="-419100" algn="l" rtl="0">
              <a:lnSpc>
                <a:spcPct val="120000"/>
              </a:lnSpc>
              <a:spcBef>
                <a:spcPts val="750"/>
              </a:spcBef>
              <a:spcAft>
                <a:spcPts val="0"/>
              </a:spcAft>
              <a:buSzPts val="3000"/>
              <a:buFont typeface="Open Sans"/>
              <a:buChar char="•"/>
            </a:pPr>
            <a:r>
              <a:rPr lang="en-US" sz="2400" u="sng">
                <a:solidFill>
                  <a:schemeClr val="hlink"/>
                </a:solidFill>
                <a:latin typeface="Open Sans"/>
                <a:ea typeface="Open Sans"/>
                <a:cs typeface="Open Sans"/>
                <a:sym typeface="Open Sans"/>
                <a:hlinkClick r:id="rId3"/>
              </a:rPr>
              <a:t>https://libretexts.org/</a:t>
            </a:r>
            <a:r>
              <a:rPr lang="en-US" sz="2400">
                <a:latin typeface="Open Sans"/>
                <a:ea typeface="Open Sans"/>
                <a:cs typeface="Open Sans"/>
                <a:sym typeface="Open Sans"/>
              </a:rPr>
              <a:t> </a:t>
            </a:r>
            <a:endParaRPr sz="2400">
              <a:latin typeface="Open Sans"/>
              <a:ea typeface="Open Sans"/>
              <a:cs typeface="Open Sans"/>
              <a:sym typeface="Open Sans"/>
            </a:endParaRPr>
          </a:p>
          <a:p>
            <a:pPr marL="457200" lvl="0" indent="-419100" algn="l" rtl="0">
              <a:lnSpc>
                <a:spcPct val="120000"/>
              </a:lnSpc>
              <a:spcBef>
                <a:spcPts val="750"/>
              </a:spcBef>
              <a:spcAft>
                <a:spcPts val="0"/>
              </a:spcAft>
              <a:buSzPts val="3000"/>
              <a:buFont typeface="Open Sans"/>
              <a:buChar char="•"/>
            </a:pPr>
            <a:r>
              <a:rPr lang="en-US" sz="2400">
                <a:latin typeface="Open Sans"/>
                <a:ea typeface="Open Sans"/>
                <a:cs typeface="Open Sans"/>
                <a:sym typeface="Open Sans"/>
              </a:rPr>
              <a:t>A repository of OER </a:t>
            </a:r>
            <a:endParaRPr sz="2400">
              <a:latin typeface="Open Sans"/>
              <a:ea typeface="Open Sans"/>
              <a:cs typeface="Open Sans"/>
              <a:sym typeface="Open Sans"/>
            </a:endParaRPr>
          </a:p>
          <a:p>
            <a:pPr marL="457200" lvl="0" indent="-419100" algn="l" rtl="0">
              <a:lnSpc>
                <a:spcPct val="120000"/>
              </a:lnSpc>
              <a:spcBef>
                <a:spcPts val="750"/>
              </a:spcBef>
              <a:spcAft>
                <a:spcPts val="0"/>
              </a:spcAft>
              <a:buSzPts val="3000"/>
              <a:buFont typeface="Open Sans"/>
              <a:buChar char="•"/>
            </a:pPr>
            <a:r>
              <a:rPr lang="en-US" sz="2400">
                <a:latin typeface="Open Sans"/>
                <a:ea typeface="Open Sans"/>
                <a:cs typeface="Open Sans"/>
                <a:sym typeface="Open Sans"/>
              </a:rPr>
              <a:t>Can “easily” remix various books together</a:t>
            </a:r>
            <a:endParaRPr sz="2400">
              <a:latin typeface="Open Sans"/>
              <a:ea typeface="Open Sans"/>
              <a:cs typeface="Open Sans"/>
              <a:sym typeface="Open Sans"/>
            </a:endParaRPr>
          </a:p>
          <a:p>
            <a:pPr marL="457200" lvl="0" indent="-419100" algn="l" rtl="0">
              <a:lnSpc>
                <a:spcPct val="120000"/>
              </a:lnSpc>
              <a:spcBef>
                <a:spcPts val="750"/>
              </a:spcBef>
              <a:spcAft>
                <a:spcPts val="0"/>
              </a:spcAft>
              <a:buSzPts val="3000"/>
              <a:buFont typeface="Open Sans"/>
              <a:buChar char="•"/>
            </a:pPr>
            <a:r>
              <a:rPr lang="en-US" sz="2400">
                <a:latin typeface="Open Sans"/>
                <a:ea typeface="Open Sans"/>
                <a:cs typeface="Open Sans"/>
                <a:sym typeface="Open Sans"/>
              </a:rPr>
              <a:t>Editable and importable</a:t>
            </a:r>
            <a:endParaRPr sz="2400">
              <a:latin typeface="Open Sans"/>
              <a:ea typeface="Open Sans"/>
              <a:cs typeface="Open Sans"/>
              <a:sym typeface="Open Sans"/>
            </a:endParaRPr>
          </a:p>
          <a:p>
            <a:pPr marL="457200" lvl="0" indent="-228600" algn="l" rtl="0">
              <a:lnSpc>
                <a:spcPct val="120000"/>
              </a:lnSpc>
              <a:spcBef>
                <a:spcPts val="750"/>
              </a:spcBef>
              <a:spcAft>
                <a:spcPts val="0"/>
              </a:spcAft>
              <a:buSzPts val="2400"/>
              <a:buNone/>
            </a:pPr>
            <a:endParaRPr/>
          </a:p>
        </p:txBody>
      </p:sp>
      <p:sp>
        <p:nvSpPr>
          <p:cNvPr id="377" name="Google Shape;377;p52"/>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LibreTexts</a:t>
            </a:r>
            <a:endParaRPr sz="4800"/>
          </a:p>
        </p:txBody>
      </p:sp>
      <p:pic>
        <p:nvPicPr>
          <p:cNvPr id="378" name="Google Shape;378;p52"/>
          <p:cNvPicPr preferRelativeResize="0"/>
          <p:nvPr/>
        </p:nvPicPr>
        <p:blipFill rotWithShape="1">
          <a:blip r:embed="rId4">
            <a:alphaModFix/>
          </a:blip>
          <a:srcRect/>
          <a:stretch/>
        </p:blipFill>
        <p:spPr>
          <a:xfrm>
            <a:off x="5224617" y="339171"/>
            <a:ext cx="1124194" cy="112419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3"/>
          <p:cNvSpPr txBox="1">
            <a:spLocks noGrp="1"/>
          </p:cNvSpPr>
          <p:nvPr>
            <p:ph type="body" idx="1"/>
          </p:nvPr>
        </p:nvSpPr>
        <p:spPr>
          <a:xfrm>
            <a:off x="1088686" y="2015732"/>
            <a:ext cx="7202400" cy="4689900"/>
          </a:xfrm>
          <a:prstGeom prst="rect">
            <a:avLst/>
          </a:prstGeom>
          <a:noFill/>
          <a:ln>
            <a:noFill/>
          </a:ln>
        </p:spPr>
        <p:txBody>
          <a:bodyPr spcFirstLastPara="1" wrap="square" lIns="91425" tIns="45700" rIns="91425" bIns="45700" anchor="t" anchorCtr="0">
            <a:normAutofit/>
          </a:bodyPr>
          <a:lstStyle/>
          <a:p>
            <a:pPr marL="457200" lvl="0" indent="-354055" algn="l" rtl="0">
              <a:lnSpc>
                <a:spcPct val="150000"/>
              </a:lnSpc>
              <a:spcBef>
                <a:spcPts val="750"/>
              </a:spcBef>
              <a:spcAft>
                <a:spcPts val="0"/>
              </a:spcAft>
              <a:buSzPts val="1976"/>
              <a:buFont typeface="Open Sans"/>
              <a:buChar char="•"/>
            </a:pPr>
            <a:r>
              <a:rPr lang="en-US" sz="1975" u="sng">
                <a:solidFill>
                  <a:schemeClr val="hlink"/>
                </a:solidFill>
                <a:latin typeface="Open Sans"/>
                <a:ea typeface="Open Sans"/>
                <a:cs typeface="Open Sans"/>
                <a:sym typeface="Open Sans"/>
                <a:hlinkClick r:id="rId3"/>
              </a:rPr>
              <a:t>https://oasis.geneseo.edu/</a:t>
            </a:r>
            <a:r>
              <a:rPr lang="en-US" sz="1975">
                <a:latin typeface="Open Sans"/>
                <a:ea typeface="Open Sans"/>
                <a:cs typeface="Open Sans"/>
                <a:sym typeface="Open Sans"/>
              </a:rPr>
              <a:t> </a:t>
            </a:r>
            <a:endParaRPr sz="1975">
              <a:latin typeface="Open Sans"/>
              <a:ea typeface="Open Sans"/>
              <a:cs typeface="Open Sans"/>
              <a:sym typeface="Open Sans"/>
            </a:endParaRPr>
          </a:p>
          <a:p>
            <a:pPr marL="457200" lvl="0" indent="-354055" algn="l" rtl="0">
              <a:lnSpc>
                <a:spcPct val="150000"/>
              </a:lnSpc>
              <a:spcBef>
                <a:spcPts val="750"/>
              </a:spcBef>
              <a:spcAft>
                <a:spcPts val="0"/>
              </a:spcAft>
              <a:buSzPts val="1976"/>
              <a:buFont typeface="Open Sans"/>
              <a:buChar char="•"/>
            </a:pPr>
            <a:r>
              <a:rPr lang="en-US" sz="1975">
                <a:latin typeface="Open Sans"/>
                <a:ea typeface="Open Sans"/>
                <a:cs typeface="Open Sans"/>
                <a:sym typeface="Open Sans"/>
              </a:rPr>
              <a:t>Search tool that aims to make the discovery of open content easier</a:t>
            </a:r>
            <a:endParaRPr sz="1975">
              <a:latin typeface="Open Sans"/>
              <a:ea typeface="Open Sans"/>
              <a:cs typeface="Open Sans"/>
              <a:sym typeface="Open Sans"/>
            </a:endParaRPr>
          </a:p>
          <a:p>
            <a:pPr marL="457200" lvl="0" indent="-354055" algn="l" rtl="0">
              <a:lnSpc>
                <a:spcPct val="150000"/>
              </a:lnSpc>
              <a:spcBef>
                <a:spcPts val="750"/>
              </a:spcBef>
              <a:spcAft>
                <a:spcPts val="0"/>
              </a:spcAft>
              <a:buSzPts val="1976"/>
              <a:buFont typeface="Open Sans"/>
              <a:buChar char="•"/>
            </a:pPr>
            <a:r>
              <a:rPr lang="en-US" sz="1975">
                <a:latin typeface="Open Sans"/>
                <a:ea typeface="Open Sans"/>
                <a:cs typeface="Open Sans"/>
                <a:sym typeface="Open Sans"/>
              </a:rPr>
              <a:t>Textbooks, videos, and ready to use modules available</a:t>
            </a:r>
            <a:endParaRPr sz="1975">
              <a:latin typeface="Open Sans"/>
              <a:ea typeface="Open Sans"/>
              <a:cs typeface="Open Sans"/>
              <a:sym typeface="Open Sans"/>
            </a:endParaRPr>
          </a:p>
          <a:p>
            <a:pPr marL="457200" lvl="0" indent="-354055" algn="l" rtl="0">
              <a:lnSpc>
                <a:spcPct val="150000"/>
              </a:lnSpc>
              <a:spcBef>
                <a:spcPts val="750"/>
              </a:spcBef>
              <a:spcAft>
                <a:spcPts val="0"/>
              </a:spcAft>
              <a:buSzPts val="1976"/>
              <a:buFont typeface="Open Sans"/>
              <a:buChar char="•"/>
            </a:pPr>
            <a:r>
              <a:rPr lang="en-US" sz="1975">
                <a:latin typeface="Open Sans"/>
                <a:ea typeface="Open Sans"/>
                <a:cs typeface="Open Sans"/>
                <a:sym typeface="Open Sans"/>
              </a:rPr>
              <a:t>Identify keywords related to your course and its learning outcomes and/or objectives </a:t>
            </a:r>
            <a:endParaRPr sz="1975">
              <a:latin typeface="Open Sans"/>
              <a:ea typeface="Open Sans"/>
              <a:cs typeface="Open Sans"/>
              <a:sym typeface="Open Sans"/>
            </a:endParaRPr>
          </a:p>
          <a:p>
            <a:pPr marL="457200" lvl="0" indent="-354055" algn="l" rtl="0">
              <a:lnSpc>
                <a:spcPct val="150000"/>
              </a:lnSpc>
              <a:spcBef>
                <a:spcPts val="750"/>
              </a:spcBef>
              <a:spcAft>
                <a:spcPts val="0"/>
              </a:spcAft>
              <a:buSzPts val="1976"/>
              <a:buFont typeface="Open Sans"/>
              <a:buChar char="•"/>
            </a:pPr>
            <a:r>
              <a:rPr lang="en-US" sz="1975">
                <a:latin typeface="Open Sans"/>
                <a:ea typeface="Open Sans"/>
                <a:cs typeface="Open Sans"/>
                <a:sym typeface="Open Sans"/>
              </a:rPr>
              <a:t>114 Sources</a:t>
            </a:r>
            <a:endParaRPr sz="1975">
              <a:latin typeface="Open Sans"/>
              <a:ea typeface="Open Sans"/>
              <a:cs typeface="Open Sans"/>
              <a:sym typeface="Open Sans"/>
            </a:endParaRPr>
          </a:p>
          <a:p>
            <a:pPr marL="457200" lvl="0" indent="-354055" algn="l" rtl="0">
              <a:lnSpc>
                <a:spcPct val="150000"/>
              </a:lnSpc>
              <a:spcBef>
                <a:spcPts val="750"/>
              </a:spcBef>
              <a:spcAft>
                <a:spcPts val="0"/>
              </a:spcAft>
              <a:buSzPts val="1976"/>
              <a:buFont typeface="Open Sans"/>
              <a:buChar char="•"/>
            </a:pPr>
            <a:r>
              <a:rPr lang="en-US" sz="1975">
                <a:latin typeface="Open Sans"/>
                <a:ea typeface="Open Sans"/>
                <a:cs typeface="Open Sans"/>
                <a:sym typeface="Open Sans"/>
              </a:rPr>
              <a:t>Textbooks, modules, podcasts, video, and more</a:t>
            </a:r>
            <a:endParaRPr sz="1975">
              <a:latin typeface="Open Sans"/>
              <a:ea typeface="Open Sans"/>
              <a:cs typeface="Open Sans"/>
              <a:sym typeface="Open Sans"/>
            </a:endParaRPr>
          </a:p>
          <a:p>
            <a:pPr marL="171446" lvl="0" indent="0" algn="l" rtl="0">
              <a:lnSpc>
                <a:spcPct val="150000"/>
              </a:lnSpc>
              <a:spcBef>
                <a:spcPts val="750"/>
              </a:spcBef>
              <a:spcAft>
                <a:spcPts val="0"/>
              </a:spcAft>
              <a:buNone/>
            </a:pPr>
            <a:endParaRPr sz="1975">
              <a:latin typeface="Open Sans"/>
              <a:ea typeface="Open Sans"/>
              <a:cs typeface="Open Sans"/>
              <a:sym typeface="Open Sans"/>
            </a:endParaRPr>
          </a:p>
        </p:txBody>
      </p:sp>
      <p:sp>
        <p:nvSpPr>
          <p:cNvPr id="384" name="Google Shape;384;p53"/>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OASIS Geneseo</a:t>
            </a:r>
            <a:endParaRPr sz="4800"/>
          </a:p>
        </p:txBody>
      </p:sp>
      <p:pic>
        <p:nvPicPr>
          <p:cNvPr id="385" name="Google Shape;385;p53"/>
          <p:cNvPicPr preferRelativeResize="0"/>
          <p:nvPr/>
        </p:nvPicPr>
        <p:blipFill rotWithShape="1">
          <a:blip r:embed="rId4">
            <a:alphaModFix/>
          </a:blip>
          <a:srcRect/>
          <a:stretch/>
        </p:blipFill>
        <p:spPr>
          <a:xfrm>
            <a:off x="6316740" y="853320"/>
            <a:ext cx="1772944" cy="53216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4"/>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800"/>
              <a:t>Looking at Oasis</a:t>
            </a:r>
            <a:endParaRPr sz="4800"/>
          </a:p>
        </p:txBody>
      </p:sp>
      <p:sp>
        <p:nvSpPr>
          <p:cNvPr id="392" name="Google Shape;392;p54"/>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2000"/>
              <a:t>Limit your search by</a:t>
            </a:r>
            <a:endParaRPr sz="2000"/>
          </a:p>
          <a:p>
            <a:pPr marL="457200" lvl="0" indent="-355600" algn="l" rtl="0">
              <a:spcBef>
                <a:spcPts val="750"/>
              </a:spcBef>
              <a:spcAft>
                <a:spcPts val="0"/>
              </a:spcAft>
              <a:buSzPts val="2000"/>
              <a:buChar char="•"/>
            </a:pPr>
            <a:r>
              <a:rPr lang="en-US" sz="2000"/>
              <a:t>Material type</a:t>
            </a:r>
            <a:endParaRPr sz="2000"/>
          </a:p>
          <a:p>
            <a:pPr marL="457200" lvl="0" indent="-355600" algn="l" rtl="0">
              <a:spcBef>
                <a:spcPts val="0"/>
              </a:spcBef>
              <a:spcAft>
                <a:spcPts val="0"/>
              </a:spcAft>
              <a:buSzPts val="2000"/>
              <a:buChar char="•"/>
            </a:pPr>
            <a:r>
              <a:rPr lang="en-US" sz="2000"/>
              <a:t>License</a:t>
            </a:r>
            <a:endParaRPr sz="2000"/>
          </a:p>
          <a:p>
            <a:pPr marL="457200" lvl="0" indent="-355600" algn="l" rtl="0">
              <a:spcBef>
                <a:spcPts val="0"/>
              </a:spcBef>
              <a:spcAft>
                <a:spcPts val="0"/>
              </a:spcAft>
              <a:buSzPts val="2000"/>
              <a:buChar char="•"/>
            </a:pPr>
            <a:r>
              <a:rPr lang="en-US" sz="2000"/>
              <a:t>Subject</a:t>
            </a:r>
            <a:endParaRPr sz="2000"/>
          </a:p>
          <a:p>
            <a:pPr marL="457200" lvl="0" indent="-355600" algn="l" rtl="0">
              <a:spcBef>
                <a:spcPts val="0"/>
              </a:spcBef>
              <a:spcAft>
                <a:spcPts val="0"/>
              </a:spcAft>
              <a:buSzPts val="2000"/>
              <a:buChar char="•"/>
            </a:pPr>
            <a:r>
              <a:rPr lang="en-US" sz="2000"/>
              <a:t>Source</a:t>
            </a:r>
            <a:endParaRPr sz="2000"/>
          </a:p>
        </p:txBody>
      </p:sp>
      <p:pic>
        <p:nvPicPr>
          <p:cNvPr id="393" name="Google Shape;393;p54"/>
          <p:cNvPicPr preferRelativeResize="0"/>
          <p:nvPr/>
        </p:nvPicPr>
        <p:blipFill>
          <a:blip r:embed="rId3">
            <a:alphaModFix/>
          </a:blip>
          <a:stretch>
            <a:fillRect/>
          </a:stretch>
        </p:blipFill>
        <p:spPr>
          <a:xfrm>
            <a:off x="289688" y="3957925"/>
            <a:ext cx="8480325" cy="270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1088675" y="469275"/>
            <a:ext cx="7202400" cy="1257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Backwards Mapping of SLOs/Objectives &amp; Course Design</a:t>
            </a:r>
            <a:endParaRPr sz="3600"/>
          </a:p>
        </p:txBody>
      </p:sp>
      <p:sp>
        <p:nvSpPr>
          <p:cNvPr id="138" name="Google Shape;138;p19"/>
          <p:cNvSpPr txBox="1">
            <a:spLocks noGrp="1"/>
          </p:cNvSpPr>
          <p:nvPr>
            <p:ph type="body" idx="1"/>
          </p:nvPr>
        </p:nvSpPr>
        <p:spPr>
          <a:xfrm>
            <a:off x="1088675" y="2036250"/>
            <a:ext cx="7202400" cy="4019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900"/>
              <a:t>STEP 1: Start with what you want students to learn.</a:t>
            </a:r>
            <a:endParaRPr sz="1900"/>
          </a:p>
          <a:p>
            <a:pPr marL="0" lvl="0" indent="0" algn="l" rtl="0">
              <a:spcBef>
                <a:spcPts val="750"/>
              </a:spcBef>
              <a:spcAft>
                <a:spcPts val="0"/>
              </a:spcAft>
              <a:buNone/>
            </a:pPr>
            <a:r>
              <a:rPr lang="en-US" sz="1900"/>
              <a:t>STEP 2: Plan your assessments.</a:t>
            </a:r>
            <a:endParaRPr sz="1900"/>
          </a:p>
          <a:p>
            <a:pPr marL="0" lvl="0" indent="0" algn="l" rtl="0">
              <a:spcBef>
                <a:spcPts val="750"/>
              </a:spcBef>
              <a:spcAft>
                <a:spcPts val="0"/>
              </a:spcAft>
              <a:buNone/>
            </a:pPr>
            <a:r>
              <a:rPr lang="en-US" sz="1900"/>
              <a:t>STEP 3: Look for materials that give students the information that will make them succeed on the assessments.</a:t>
            </a:r>
            <a:endParaRPr sz="1900"/>
          </a:p>
          <a:p>
            <a:pPr marL="0" lvl="0" indent="0" algn="l" rtl="0">
              <a:spcBef>
                <a:spcPts val="750"/>
              </a:spcBef>
              <a:spcAft>
                <a:spcPts val="0"/>
              </a:spcAft>
              <a:buNone/>
            </a:pPr>
            <a:r>
              <a:rPr lang="en-US" sz="1900"/>
              <a:t>STEP 4: Prepare the materials and deliver them to your students. </a:t>
            </a:r>
            <a:endParaRPr sz="1900"/>
          </a:p>
          <a:p>
            <a:pPr marL="0" lvl="0" indent="0" algn="l" rtl="0">
              <a:spcBef>
                <a:spcPts val="750"/>
              </a:spcBef>
              <a:spcAft>
                <a:spcPts val="0"/>
              </a:spcAft>
              <a:buNone/>
            </a:pPr>
            <a:endParaRPr sz="1900"/>
          </a:p>
          <a:p>
            <a:pPr marL="0" lvl="0" indent="0" algn="l" rtl="0">
              <a:spcBef>
                <a:spcPts val="75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5"/>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750"/>
              </a:spcBef>
              <a:spcAft>
                <a:spcPts val="0"/>
              </a:spcAft>
              <a:buSzPts val="2400"/>
              <a:buFont typeface="Open Sans"/>
              <a:buChar char="•"/>
            </a:pPr>
            <a:r>
              <a:rPr lang="en-US">
                <a:latin typeface="Open Sans"/>
                <a:ea typeface="Open Sans"/>
                <a:cs typeface="Open Sans"/>
                <a:sym typeface="Open Sans"/>
              </a:rPr>
              <a:t>Advanced option is under “settings” or “tools”</a:t>
            </a:r>
            <a:endParaRPr>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a:latin typeface="Open Sans"/>
                <a:ea typeface="Open Sans"/>
                <a:cs typeface="Open Sans"/>
                <a:sym typeface="Open Sans"/>
              </a:rPr>
              <a:t>Select “usage rights”</a:t>
            </a:r>
            <a:endParaRPr>
              <a:latin typeface="Open Sans"/>
              <a:ea typeface="Open Sans"/>
              <a:cs typeface="Open Sans"/>
              <a:sym typeface="Open Sans"/>
            </a:endParaRPr>
          </a:p>
          <a:p>
            <a:pPr marL="457200" lvl="0" indent="-381000" algn="l" rtl="0">
              <a:lnSpc>
                <a:spcPct val="120000"/>
              </a:lnSpc>
              <a:spcBef>
                <a:spcPts val="750"/>
              </a:spcBef>
              <a:spcAft>
                <a:spcPts val="0"/>
              </a:spcAft>
              <a:buSzPts val="2400"/>
              <a:buFont typeface="Open Sans"/>
              <a:buChar char="•"/>
            </a:pPr>
            <a:r>
              <a:rPr lang="en-US">
                <a:latin typeface="Open Sans"/>
                <a:ea typeface="Open Sans"/>
                <a:cs typeface="Open Sans"/>
                <a:sym typeface="Open Sans"/>
              </a:rPr>
              <a:t>Add lots of limiters</a:t>
            </a:r>
            <a:endParaRPr>
              <a:latin typeface="Open Sans"/>
              <a:ea typeface="Open Sans"/>
              <a:cs typeface="Open Sans"/>
              <a:sym typeface="Open Sans"/>
            </a:endParaRPr>
          </a:p>
          <a:p>
            <a:pPr marL="457200" lvl="0" indent="-228600" algn="l" rtl="0">
              <a:lnSpc>
                <a:spcPct val="120000"/>
              </a:lnSpc>
              <a:spcBef>
                <a:spcPts val="750"/>
              </a:spcBef>
              <a:spcAft>
                <a:spcPts val="0"/>
              </a:spcAft>
              <a:buSzPts val="2400"/>
              <a:buNone/>
            </a:pPr>
            <a:endParaRPr/>
          </a:p>
        </p:txBody>
      </p:sp>
      <p:sp>
        <p:nvSpPr>
          <p:cNvPr id="399" name="Google Shape;399;p55"/>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000"/>
              <a:buNone/>
            </a:pPr>
            <a:r>
              <a:rPr lang="en-US" sz="4800"/>
              <a:t>Google Advanced Search</a:t>
            </a:r>
            <a:endParaRPr sz="4800"/>
          </a:p>
        </p:txBody>
      </p:sp>
      <p:pic>
        <p:nvPicPr>
          <p:cNvPr id="400" name="Google Shape;400;p55"/>
          <p:cNvPicPr preferRelativeResize="0"/>
          <p:nvPr/>
        </p:nvPicPr>
        <p:blipFill rotWithShape="1">
          <a:blip r:embed="rId3">
            <a:alphaModFix/>
          </a:blip>
          <a:srcRect/>
          <a:stretch/>
        </p:blipFill>
        <p:spPr>
          <a:xfrm>
            <a:off x="3019025" y="0"/>
            <a:ext cx="2955050" cy="7696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6"/>
          <p:cNvSpPr txBox="1">
            <a:spLocks noGrp="1"/>
          </p:cNvSpPr>
          <p:nvPr>
            <p:ph type="title"/>
          </p:nvPr>
        </p:nvSpPr>
        <p:spPr>
          <a:xfrm>
            <a:off x="1088675" y="804525"/>
            <a:ext cx="7345200" cy="89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600"/>
              <a:buFont typeface="Arial"/>
              <a:buNone/>
            </a:pPr>
            <a:r>
              <a:rPr lang="en-US" sz="2800"/>
              <a:t>Questions? Any tips or tricks you can share?</a:t>
            </a:r>
            <a:r>
              <a:rPr lang="en-US" sz="2700"/>
              <a:t> </a:t>
            </a:r>
            <a:endParaRPr sz="2700"/>
          </a:p>
        </p:txBody>
      </p:sp>
      <p:sp>
        <p:nvSpPr>
          <p:cNvPr id="406" name="Google Shape;406;p5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l" rtl="0">
              <a:lnSpc>
                <a:spcPct val="120000"/>
              </a:lnSpc>
              <a:spcBef>
                <a:spcPts val="0"/>
              </a:spcBef>
              <a:spcAft>
                <a:spcPts val="0"/>
              </a:spcAft>
              <a:buSzPts val="1600"/>
              <a:buNone/>
            </a:pPr>
            <a:endParaRPr/>
          </a:p>
          <a:p>
            <a:pPr marL="171446" lvl="0" indent="-69846" algn="r" rtl="0">
              <a:lnSpc>
                <a:spcPct val="120000"/>
              </a:lnSpc>
              <a:spcBef>
                <a:spcPts val="0"/>
              </a:spcBef>
              <a:spcAft>
                <a:spcPts val="0"/>
              </a:spcAft>
              <a:buSzPts val="1600"/>
              <a:buNone/>
            </a:pPr>
            <a:r>
              <a:rPr lang="en-US" sz="1400"/>
              <a:t>Photo by </a:t>
            </a:r>
            <a:r>
              <a:rPr lang="en-US" sz="1400" u="sng">
                <a:solidFill>
                  <a:schemeClr val="hlink"/>
                </a:solidFill>
                <a:hlinkClick r:id="rId3"/>
              </a:rPr>
              <a:t>Yellow</a:t>
            </a:r>
            <a:r>
              <a:rPr lang="en-US" sz="1400"/>
              <a:t> </a:t>
            </a:r>
            <a:r>
              <a:rPr lang="en-US" sz="1400" u="sng">
                <a:solidFill>
                  <a:schemeClr val="hlink"/>
                </a:solidFill>
                <a:hlinkClick r:id="rId4"/>
              </a:rPr>
              <a:t>CC BY NC 2.0</a:t>
            </a:r>
            <a:r>
              <a:rPr lang="en-US" sz="1400"/>
              <a:t> on </a:t>
            </a:r>
            <a:r>
              <a:rPr lang="en-US" sz="1400" u="sng">
                <a:solidFill>
                  <a:schemeClr val="hlink"/>
                </a:solidFill>
                <a:hlinkClick r:id="rId5"/>
              </a:rPr>
              <a:t>flickr.com</a:t>
            </a:r>
            <a:r>
              <a:rPr lang="en-US" sz="1400"/>
              <a:t> </a:t>
            </a:r>
            <a:endParaRPr sz="1400"/>
          </a:p>
        </p:txBody>
      </p:sp>
      <p:pic>
        <p:nvPicPr>
          <p:cNvPr id="407" name="Google Shape;407;p56"/>
          <p:cNvPicPr preferRelativeResize="0"/>
          <p:nvPr/>
        </p:nvPicPr>
        <p:blipFill>
          <a:blip r:embed="rId6">
            <a:alphaModFix/>
          </a:blip>
          <a:stretch>
            <a:fillRect/>
          </a:stretch>
        </p:blipFill>
        <p:spPr>
          <a:xfrm>
            <a:off x="2223825" y="2082925"/>
            <a:ext cx="4981498" cy="35891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4200"/>
              <a:buFont typeface="Arial"/>
              <a:buNone/>
            </a:pPr>
            <a:r>
              <a:rPr lang="en-US" sz="4800" u="sng">
                <a:solidFill>
                  <a:srgbClr val="57BB8A"/>
                </a:solidFill>
                <a:hlinkClick r:id="rId3">
                  <a:extLst>
                    <a:ext uri="{A12FA001-AC4F-418D-AE19-62706E023703}">
                      <ahyp:hlinkClr xmlns:ahyp="http://schemas.microsoft.com/office/drawing/2018/hyperlinkcolor" val="tx"/>
                    </a:ext>
                  </a:extLst>
                </a:hlinkClick>
              </a:rPr>
              <a:t>Creative Commons</a:t>
            </a:r>
            <a:endParaRPr sz="4800"/>
          </a:p>
        </p:txBody>
      </p:sp>
      <p:sp>
        <p:nvSpPr>
          <p:cNvPr id="145" name="Google Shape;145;p20"/>
          <p:cNvSpPr txBox="1"/>
          <p:nvPr/>
        </p:nvSpPr>
        <p:spPr>
          <a:xfrm>
            <a:off x="848625" y="2131400"/>
            <a:ext cx="7539000" cy="3224700"/>
          </a:xfrm>
          <a:prstGeom prst="rect">
            <a:avLst/>
          </a:prstGeom>
          <a:noFill/>
          <a:ln>
            <a:noFill/>
          </a:ln>
        </p:spPr>
        <p:txBody>
          <a:bodyPr spcFirstLastPara="1" wrap="square" lIns="91425" tIns="91425" rIns="91425" bIns="91425" anchor="t" anchorCtr="0">
            <a:spAutoFit/>
          </a:bodyPr>
          <a:lstStyle/>
          <a:p>
            <a:pPr marL="457200" lvl="0" indent="-387350" algn="l" rtl="0">
              <a:lnSpc>
                <a:spcPct val="115000"/>
              </a:lnSpc>
              <a:spcBef>
                <a:spcPts val="0"/>
              </a:spcBef>
              <a:spcAft>
                <a:spcPts val="0"/>
              </a:spcAft>
              <a:buSzPts val="2500"/>
              <a:buFont typeface="Open Sans"/>
              <a:buChar char="●"/>
            </a:pPr>
            <a:r>
              <a:rPr lang="en-US" sz="2500">
                <a:latin typeface="Open Sans"/>
                <a:ea typeface="Open Sans"/>
                <a:cs typeface="Open Sans"/>
                <a:sym typeface="Open Sans"/>
              </a:rPr>
              <a:t>Nonprofit “</a:t>
            </a:r>
            <a:r>
              <a:rPr lang="en-US" sz="2500">
                <a:highlight>
                  <a:schemeClr val="lt1"/>
                </a:highlight>
                <a:latin typeface="Open Sans"/>
                <a:ea typeface="Open Sans"/>
                <a:cs typeface="Open Sans"/>
                <a:sym typeface="Open Sans"/>
              </a:rPr>
              <a:t>dedicated to building a globally-accessible public commons of knowledge and culture”</a:t>
            </a:r>
            <a:r>
              <a:rPr lang="en-US" sz="2500">
                <a:latin typeface="Open Sans"/>
                <a:ea typeface="Open Sans"/>
                <a:cs typeface="Open Sans"/>
                <a:sym typeface="Open Sans"/>
              </a:rPr>
              <a:t> </a:t>
            </a:r>
            <a:endParaRPr sz="2500">
              <a:latin typeface="Open Sans"/>
              <a:ea typeface="Open Sans"/>
              <a:cs typeface="Open Sans"/>
              <a:sym typeface="Open Sans"/>
            </a:endParaRPr>
          </a:p>
          <a:p>
            <a:pPr marL="457200" lvl="0" indent="-387350" algn="l" rtl="0">
              <a:lnSpc>
                <a:spcPct val="115000"/>
              </a:lnSpc>
              <a:spcBef>
                <a:spcPts val="0"/>
              </a:spcBef>
              <a:spcAft>
                <a:spcPts val="0"/>
              </a:spcAft>
              <a:buSzPts val="2500"/>
              <a:buFont typeface="Open Sans"/>
              <a:buChar char="●"/>
            </a:pPr>
            <a:r>
              <a:rPr lang="en-US" sz="2500">
                <a:latin typeface="Open Sans"/>
                <a:ea typeface="Open Sans"/>
                <a:cs typeface="Open Sans"/>
                <a:sym typeface="Open Sans"/>
              </a:rPr>
              <a:t>Supplies copyright licenses, including legal framework that allows creators to share work more openly</a:t>
            </a:r>
            <a:endParaRPr sz="2500">
              <a:latin typeface="Open Sans"/>
              <a:ea typeface="Open Sans"/>
              <a:cs typeface="Open Sans"/>
              <a:sym typeface="Open Sans"/>
            </a:endParaRPr>
          </a:p>
          <a:p>
            <a:pPr marL="457200" lvl="0" indent="-387350" algn="l" rtl="0">
              <a:lnSpc>
                <a:spcPct val="115000"/>
              </a:lnSpc>
              <a:spcBef>
                <a:spcPts val="0"/>
              </a:spcBef>
              <a:spcAft>
                <a:spcPts val="0"/>
              </a:spcAft>
              <a:buSzPts val="2500"/>
              <a:buFont typeface="Open Sans"/>
              <a:buChar char="●"/>
            </a:pPr>
            <a:r>
              <a:rPr lang="en-US" sz="2500">
                <a:latin typeface="Open Sans"/>
                <a:ea typeface="Open Sans"/>
                <a:cs typeface="Open Sans"/>
                <a:sym typeface="Open Sans"/>
              </a:rPr>
              <a:t>Licenses work within existing copyright law</a:t>
            </a:r>
            <a:endParaRPr sz="2500">
              <a:latin typeface="Open Sans"/>
              <a:ea typeface="Open Sans"/>
              <a:cs typeface="Open Sans"/>
              <a:sym typeface="Open Sans"/>
            </a:endParaRPr>
          </a:p>
        </p:txBody>
      </p:sp>
      <p:pic>
        <p:nvPicPr>
          <p:cNvPr id="146" name="Google Shape;146;p20"/>
          <p:cNvPicPr preferRelativeResize="0"/>
          <p:nvPr/>
        </p:nvPicPr>
        <p:blipFill rotWithShape="1">
          <a:blip r:embed="rId4">
            <a:alphaModFix/>
          </a:blip>
          <a:srcRect/>
          <a:stretch/>
        </p:blipFill>
        <p:spPr>
          <a:xfrm>
            <a:off x="6625305" y="401156"/>
            <a:ext cx="1301900" cy="130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descr="Image placing Creative Commons licensing on a continuum of more freedom to less freedom (public domain, CC-BY, CC-BY/SA, CC-BY/NC, CC-BY/NC/SA, CC-BY/ND, CC-BY/NC/ND; the latter 2 are not OER)"/>
          <p:cNvSpPr txBox="1"/>
          <p:nvPr/>
        </p:nvSpPr>
        <p:spPr>
          <a:xfrm>
            <a:off x="155575" y="-14393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pic>
        <p:nvPicPr>
          <p:cNvPr id="152" name="Google Shape;152;p21" descr="Image placing Creative Commons licensing on a continuum of more freedom to less freedom (public domain, CC-BY, CC-BY/SA, CC-BY/NC, CC-BY/NC/SA, CC-BY/ND, CC-BY/NC/ND; the latter 2 are not OER)"/>
          <p:cNvPicPr preferRelativeResize="0"/>
          <p:nvPr/>
        </p:nvPicPr>
        <p:blipFill rotWithShape="1">
          <a:blip r:embed="rId3">
            <a:alphaModFix/>
          </a:blip>
          <a:srcRect/>
          <a:stretch/>
        </p:blipFill>
        <p:spPr>
          <a:xfrm>
            <a:off x="0" y="59267"/>
            <a:ext cx="7948613" cy="6294966"/>
          </a:xfrm>
          <a:prstGeom prst="rect">
            <a:avLst/>
          </a:prstGeom>
          <a:noFill/>
          <a:ln>
            <a:noFill/>
          </a:ln>
        </p:spPr>
      </p:pic>
      <p:sp>
        <p:nvSpPr>
          <p:cNvPr id="153" name="Google Shape;153;p21"/>
          <p:cNvSpPr txBox="1"/>
          <p:nvPr/>
        </p:nvSpPr>
        <p:spPr>
          <a:xfrm>
            <a:off x="6062650" y="160880"/>
            <a:ext cx="3081300" cy="123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Arial"/>
              <a:buNone/>
            </a:pPr>
            <a:r>
              <a:rPr lang="en-US" sz="1100" i="0" u="sng">
                <a:solidFill>
                  <a:schemeClr val="hlink"/>
                </a:solidFill>
                <a:latin typeface="Open Sans"/>
                <a:ea typeface="Open Sans"/>
                <a:cs typeface="Open Sans"/>
                <a:sym typeface="Open Sans"/>
                <a:hlinkClick r:id="rId4"/>
              </a:rPr>
              <a:t>Creative Commons Licenses  </a:t>
            </a:r>
            <a:r>
              <a:rPr lang="en-US" sz="1100" i="0" u="none">
                <a:solidFill>
                  <a:srgbClr val="000000"/>
                </a:solidFill>
                <a:latin typeface="Open Sans"/>
                <a:ea typeface="Open Sans"/>
                <a:cs typeface="Open Sans"/>
                <a:sym typeface="Open Sans"/>
              </a:rPr>
              <a:t>by D'Arcy Hutchings is licensed under a </a:t>
            </a:r>
            <a:r>
              <a:rPr lang="en-US" sz="1100" i="0" u="sng">
                <a:solidFill>
                  <a:schemeClr val="hlink"/>
                </a:solidFill>
                <a:latin typeface="Open Sans"/>
                <a:ea typeface="Open Sans"/>
                <a:cs typeface="Open Sans"/>
                <a:sym typeface="Open Sans"/>
                <a:hlinkClick r:id="rId5"/>
              </a:rPr>
              <a:t>Creative Commons Attribution 4.0 International License</a:t>
            </a:r>
            <a:r>
              <a:rPr lang="en-US" sz="1100" i="0" u="none">
                <a:solidFill>
                  <a:srgbClr val="000000"/>
                </a:solidFill>
                <a:latin typeface="Open Sans"/>
                <a:ea typeface="Open Sans"/>
                <a:cs typeface="Open Sans"/>
                <a:sym typeface="Open Sans"/>
              </a:rPr>
              <a:t>.</a:t>
            </a:r>
            <a:endParaRPr sz="1100" i="0" u="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hlink"/>
              </a:buClr>
              <a:buSzPts val="800"/>
              <a:buFont typeface="Arial"/>
              <a:buNone/>
            </a:pPr>
            <a:r>
              <a:rPr lang="en-US" sz="1100" i="0" u="sng">
                <a:solidFill>
                  <a:schemeClr val="hlink"/>
                </a:solidFill>
                <a:latin typeface="Open Sans"/>
                <a:ea typeface="Open Sans"/>
                <a:cs typeface="Open Sans"/>
                <a:sym typeface="Open Sans"/>
                <a:hlinkClick r:id="rId6"/>
              </a:rPr>
              <a:t>All Ygraph.com </a:t>
            </a:r>
            <a:r>
              <a:rPr lang="en-US" sz="1100" i="0" u="none">
                <a:solidFill>
                  <a:srgbClr val="000000"/>
                </a:solidFill>
                <a:latin typeface="Open Sans"/>
                <a:ea typeface="Open Sans"/>
                <a:cs typeface="Open Sans"/>
                <a:sym typeface="Open Sans"/>
              </a:rPr>
              <a:t>content and data are available under the </a:t>
            </a:r>
            <a:r>
              <a:rPr lang="en-US" sz="1100" i="0" u="sng">
                <a:solidFill>
                  <a:schemeClr val="hlink"/>
                </a:solidFill>
                <a:latin typeface="Open Sans"/>
                <a:ea typeface="Open Sans"/>
                <a:cs typeface="Open Sans"/>
                <a:sym typeface="Open Sans"/>
                <a:hlinkClick r:id="rId7"/>
              </a:rPr>
              <a:t>CCA 3.0</a:t>
            </a:r>
            <a:r>
              <a:rPr lang="en-US" sz="1100" i="0" u="none">
                <a:solidFill>
                  <a:srgbClr val="000000"/>
                </a:solidFill>
                <a:latin typeface="Open Sans"/>
                <a:ea typeface="Open Sans"/>
                <a:cs typeface="Open Sans"/>
                <a:sym typeface="Open Sans"/>
              </a:rPr>
              <a:t> license.</a:t>
            </a:r>
            <a:endParaRPr sz="1700">
              <a:latin typeface="Open Sans"/>
              <a:ea typeface="Open Sans"/>
              <a:cs typeface="Open Sans"/>
              <a:sym typeface="Open Sans"/>
            </a:endParaRPr>
          </a:p>
        </p:txBody>
      </p:sp>
      <p:sp>
        <p:nvSpPr>
          <p:cNvPr id="154" name="Google Shape;154;p21" descr="alt"/>
          <p:cNvSpPr txBox="1"/>
          <p:nvPr/>
        </p:nvSpPr>
        <p:spPr>
          <a:xfrm>
            <a:off x="307975" y="846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5" name="Google Shape;155;p21" descr="alt"/>
          <p:cNvSpPr txBox="1"/>
          <p:nvPr/>
        </p:nvSpPr>
        <p:spPr>
          <a:xfrm>
            <a:off x="460375" y="16086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pic>
        <p:nvPicPr>
          <p:cNvPr id="156" name="Google Shape;156;p21"/>
          <p:cNvPicPr preferRelativeResize="0"/>
          <p:nvPr/>
        </p:nvPicPr>
        <p:blipFill rotWithShape="1">
          <a:blip r:embed="rId8">
            <a:alphaModFix/>
          </a:blip>
          <a:srcRect/>
          <a:stretch/>
        </p:blipFill>
        <p:spPr>
          <a:xfrm>
            <a:off x="2906712" y="6151033"/>
            <a:ext cx="2057400" cy="656167"/>
          </a:xfrm>
          <a:prstGeom prst="rect">
            <a:avLst/>
          </a:prstGeom>
          <a:noFill/>
          <a:ln>
            <a:noFill/>
          </a:ln>
        </p:spPr>
      </p:pic>
      <p:sp>
        <p:nvSpPr>
          <p:cNvPr id="157" name="Google Shape;157;p21"/>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58" name="Google Shape;158;p21"/>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295275" y="275175"/>
            <a:ext cx="4511100" cy="11430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SzPts val="2970"/>
              <a:buNone/>
            </a:pPr>
            <a:r>
              <a:rPr lang="en-US" sz="3920" i="0" u="none">
                <a:solidFill>
                  <a:srgbClr val="000000"/>
                </a:solidFill>
              </a:rPr>
              <a:t>More than just free</a:t>
            </a:r>
            <a:endParaRPr sz="3920"/>
          </a:p>
        </p:txBody>
      </p:sp>
      <p:pic>
        <p:nvPicPr>
          <p:cNvPr id="165" name="Google Shape;165;p22"/>
          <p:cNvPicPr preferRelativeResize="0"/>
          <p:nvPr/>
        </p:nvPicPr>
        <p:blipFill rotWithShape="1">
          <a:blip r:embed="rId3">
            <a:alphaModFix/>
          </a:blip>
          <a:srcRect/>
          <a:stretch/>
        </p:blipFill>
        <p:spPr>
          <a:xfrm>
            <a:off x="4900862" y="367524"/>
            <a:ext cx="2228850" cy="822325"/>
          </a:xfrm>
          <a:prstGeom prst="rect">
            <a:avLst/>
          </a:prstGeom>
          <a:noFill/>
          <a:ln>
            <a:noFill/>
          </a:ln>
        </p:spPr>
      </p:pic>
      <p:pic>
        <p:nvPicPr>
          <p:cNvPr id="166" name="Google Shape;166;p22"/>
          <p:cNvPicPr preferRelativeResize="0"/>
          <p:nvPr/>
        </p:nvPicPr>
        <p:blipFill rotWithShape="1">
          <a:blip r:embed="rId4">
            <a:alphaModFix/>
          </a:blip>
          <a:srcRect/>
          <a:stretch/>
        </p:blipFill>
        <p:spPr>
          <a:xfrm>
            <a:off x="3451225" y="1394874"/>
            <a:ext cx="4951401" cy="4074374"/>
          </a:xfrm>
          <a:prstGeom prst="rect">
            <a:avLst/>
          </a:prstGeom>
          <a:noFill/>
          <a:ln>
            <a:noFill/>
          </a:ln>
        </p:spPr>
      </p:pic>
      <p:sp>
        <p:nvSpPr>
          <p:cNvPr id="167" name="Google Shape;167;p22"/>
          <p:cNvSpPr txBox="1"/>
          <p:nvPr/>
        </p:nvSpPr>
        <p:spPr>
          <a:xfrm>
            <a:off x="3749700" y="6012375"/>
            <a:ext cx="5011800" cy="57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Trebuchet MS"/>
              <a:buNone/>
            </a:pPr>
            <a:r>
              <a:rPr lang="en-US" sz="1100" i="0" u="none">
                <a:solidFill>
                  <a:srgbClr val="000000"/>
                </a:solidFill>
                <a:latin typeface="Open Sans"/>
                <a:ea typeface="Open Sans"/>
                <a:cs typeface="Open Sans"/>
                <a:sym typeface="Open Sans"/>
              </a:rPr>
              <a:t>Free v. Open by </a:t>
            </a:r>
            <a:r>
              <a:rPr lang="en-US" sz="1100" i="0" u="sng">
                <a:solidFill>
                  <a:schemeClr val="hlink"/>
                </a:solidFill>
                <a:latin typeface="Open Sans"/>
                <a:ea typeface="Open Sans"/>
                <a:cs typeface="Open Sans"/>
                <a:sym typeface="Open Sans"/>
                <a:hlinkClick r:id="rId5"/>
              </a:rPr>
              <a:t>Designers for Learning</a:t>
            </a:r>
            <a:r>
              <a:rPr lang="en-US" sz="1100" i="0" u="none">
                <a:solidFill>
                  <a:srgbClr val="000000"/>
                </a:solidFill>
                <a:latin typeface="Open Sans"/>
                <a:ea typeface="Open Sans"/>
                <a:cs typeface="Open Sans"/>
                <a:sym typeface="Open Sans"/>
              </a:rPr>
              <a:t>: Gain Experience for Good, Jennifer Maddrell, Director (CC, BY, NC, SA)</a:t>
            </a:r>
            <a:endParaRPr sz="1100">
              <a:latin typeface="Open Sans"/>
              <a:ea typeface="Open Sans"/>
              <a:cs typeface="Open Sans"/>
              <a:sym typeface="Open Sans"/>
            </a:endParaRPr>
          </a:p>
        </p:txBody>
      </p:sp>
      <p:pic>
        <p:nvPicPr>
          <p:cNvPr id="168" name="Google Shape;168;p22"/>
          <p:cNvPicPr preferRelativeResize="0"/>
          <p:nvPr/>
        </p:nvPicPr>
        <p:blipFill rotWithShape="1">
          <a:blip r:embed="rId6">
            <a:alphaModFix/>
          </a:blip>
          <a:srcRect/>
          <a:stretch/>
        </p:blipFill>
        <p:spPr>
          <a:xfrm>
            <a:off x="869950" y="2633133"/>
            <a:ext cx="2500312" cy="2608262"/>
          </a:xfrm>
          <a:prstGeom prst="rect">
            <a:avLst/>
          </a:prstGeom>
          <a:noFill/>
          <a:ln>
            <a:noFill/>
          </a:ln>
        </p:spPr>
      </p:pic>
      <p:grpSp>
        <p:nvGrpSpPr>
          <p:cNvPr id="169" name="Google Shape;169;p22"/>
          <p:cNvGrpSpPr/>
          <p:nvPr/>
        </p:nvGrpSpPr>
        <p:grpSpPr>
          <a:xfrm>
            <a:off x="295257" y="2281751"/>
            <a:ext cx="1085813" cy="715428"/>
            <a:chOff x="515850" y="1527950"/>
            <a:chExt cx="1086900" cy="535500"/>
          </a:xfrm>
        </p:grpSpPr>
        <p:sp>
          <p:nvSpPr>
            <p:cNvPr id="170" name="Google Shape;170;p22"/>
            <p:cNvSpPr/>
            <p:nvPr/>
          </p:nvSpPr>
          <p:spPr>
            <a:xfrm>
              <a:off x="515850" y="1527950"/>
              <a:ext cx="1086900" cy="535500"/>
            </a:xfrm>
            <a:prstGeom prst="roundRect">
              <a:avLst>
                <a:gd name="adj" fmla="val 16667"/>
              </a:avLst>
            </a:prstGeom>
            <a:solidFill>
              <a:srgbClr val="C9DAF8"/>
            </a:solidFill>
            <a:ln w="9525" cap="flat" cmpd="sng">
              <a:solidFill>
                <a:srgbClr val="C9DAF8"/>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71" name="Google Shape;171;p22"/>
            <p:cNvSpPr txBox="1"/>
            <p:nvPr/>
          </p:nvSpPr>
          <p:spPr>
            <a:xfrm>
              <a:off x="515850" y="1579100"/>
              <a:ext cx="1086900" cy="43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Fair Use</a:t>
              </a:r>
              <a:endParaRPr/>
            </a:p>
          </p:txBody>
        </p:sp>
      </p:grpSp>
      <p:sp>
        <p:nvSpPr>
          <p:cNvPr id="172" name="Google Shape;172;p22"/>
          <p:cNvSpPr txBox="1"/>
          <p:nvPr/>
        </p:nvSpPr>
        <p:spPr>
          <a:xfrm>
            <a:off x="394950" y="6012374"/>
            <a:ext cx="2727300" cy="48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Trebuchet MS"/>
              <a:buNone/>
            </a:pPr>
            <a:r>
              <a:rPr lang="en-US" sz="1100" i="0" u="none">
                <a:solidFill>
                  <a:srgbClr val="000000"/>
                </a:solidFill>
                <a:latin typeface="Open Sans"/>
                <a:ea typeface="Open Sans"/>
                <a:cs typeface="Open Sans"/>
                <a:sym typeface="Open Sans"/>
              </a:rPr>
              <a:t>Magician by </a:t>
            </a:r>
            <a:r>
              <a:rPr lang="en-US" sz="1100" i="0" u="sng">
                <a:solidFill>
                  <a:schemeClr val="hlink"/>
                </a:solidFill>
                <a:latin typeface="Open Sans"/>
                <a:ea typeface="Open Sans"/>
                <a:cs typeface="Open Sans"/>
                <a:sym typeface="Open Sans"/>
                <a:hlinkClick r:id="rId7"/>
              </a:rPr>
              <a:t>GraphicMama-team</a:t>
            </a:r>
            <a:r>
              <a:rPr lang="en-US" sz="1100" i="0" u="none">
                <a:solidFill>
                  <a:srgbClr val="000000"/>
                </a:solidFill>
                <a:latin typeface="Open Sans"/>
                <a:ea typeface="Open Sans"/>
                <a:cs typeface="Open Sans"/>
                <a:sym typeface="Open Sans"/>
              </a:rPr>
              <a:t> from </a:t>
            </a:r>
            <a:r>
              <a:rPr lang="en-US" sz="1100" i="0" u="sng">
                <a:solidFill>
                  <a:schemeClr val="hlink"/>
                </a:solidFill>
                <a:latin typeface="Open Sans"/>
                <a:ea typeface="Open Sans"/>
                <a:cs typeface="Open Sans"/>
                <a:sym typeface="Open Sans"/>
                <a:hlinkClick r:id="rId8"/>
              </a:rPr>
              <a:t>Pixabay</a:t>
            </a:r>
            <a:r>
              <a:rPr lang="en-US" sz="1100" i="0" u="none">
                <a:solidFill>
                  <a:srgbClr val="000000"/>
                </a:solidFill>
                <a:latin typeface="Open Sans"/>
                <a:ea typeface="Open Sans"/>
                <a:cs typeface="Open Sans"/>
                <a:sym typeface="Open Sans"/>
              </a:rPr>
              <a:t>,</a:t>
            </a:r>
            <a:r>
              <a:rPr lang="en-US" sz="1100" i="0" u="sng">
                <a:solidFill>
                  <a:schemeClr val="hlink"/>
                </a:solidFill>
                <a:latin typeface="Open Sans"/>
                <a:ea typeface="Open Sans"/>
                <a:cs typeface="Open Sans"/>
                <a:sym typeface="Open Sans"/>
                <a:hlinkClick r:id="rId9"/>
              </a:rPr>
              <a:t> CCO</a:t>
            </a:r>
            <a:endParaRPr sz="1100">
              <a:latin typeface="Open Sans"/>
              <a:ea typeface="Open Sans"/>
              <a:cs typeface="Open Sans"/>
              <a:sym typeface="Open Sans"/>
            </a:endParaRPr>
          </a:p>
        </p:txBody>
      </p:sp>
      <p:sp>
        <p:nvSpPr>
          <p:cNvPr id="173" name="Google Shape;173;p22"/>
          <p:cNvSpPr txBox="1"/>
          <p:nvPr/>
        </p:nvSpPr>
        <p:spPr>
          <a:xfrm>
            <a:off x="4699000" y="2351616"/>
            <a:ext cx="1086000" cy="57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a:solidFill>
                  <a:srgbClr val="000000"/>
                </a:solidFill>
                <a:latin typeface="Arial"/>
                <a:ea typeface="Arial"/>
                <a:cs typeface="Arial"/>
                <a:sym typeface="Arial"/>
              </a:rPr>
              <a:t>ZTC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400">
                <a:solidFill>
                  <a:schemeClr val="dk2"/>
                </a:solidFill>
              </a:rPr>
              <a:t>Zero Textbook Cost (ZTC)</a:t>
            </a:r>
            <a:endParaRPr sz="3400">
              <a:solidFill>
                <a:schemeClr val="dk2"/>
              </a:solidFill>
            </a:endParaRPr>
          </a:p>
        </p:txBody>
      </p:sp>
      <p:sp>
        <p:nvSpPr>
          <p:cNvPr id="180" name="Google Shape;180;p23"/>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Autofit/>
          </a:bodyPr>
          <a:lstStyle/>
          <a:p>
            <a:pPr marL="457200" lvl="0" indent="-381000" algn="l" rtl="0">
              <a:spcBef>
                <a:spcPts val="750"/>
              </a:spcBef>
              <a:spcAft>
                <a:spcPts val="0"/>
              </a:spcAft>
              <a:buSzPts val="2400"/>
              <a:buChar char="•"/>
            </a:pPr>
            <a:r>
              <a:rPr lang="en-US" sz="2400"/>
              <a:t>Library resources: ebooks, journal articles, LibGuides, videos on demand, newspaper articles, etc.</a:t>
            </a:r>
            <a:endParaRPr sz="2400"/>
          </a:p>
          <a:p>
            <a:pPr marL="457200" lvl="0" indent="-381000" algn="l" rtl="0">
              <a:spcBef>
                <a:spcPts val="0"/>
              </a:spcBef>
              <a:spcAft>
                <a:spcPts val="0"/>
              </a:spcAft>
              <a:buSzPts val="2400"/>
              <a:buChar char="•"/>
            </a:pPr>
            <a:r>
              <a:rPr lang="en-US" sz="2400"/>
              <a:t>Websites (be aware of Accessibility issues)</a:t>
            </a:r>
            <a:endParaRPr sz="2400"/>
          </a:p>
          <a:p>
            <a:pPr marL="457200" lvl="0" indent="0" algn="l" rtl="0">
              <a:spcBef>
                <a:spcPts val="750"/>
              </a:spcBef>
              <a:spcAft>
                <a:spcPts val="0"/>
              </a:spcAft>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500"/>
              <a:t>How to Attribute Sources: TASL</a:t>
            </a:r>
            <a:endParaRPr sz="3500"/>
          </a:p>
        </p:txBody>
      </p:sp>
      <p:sp>
        <p:nvSpPr>
          <p:cNvPr id="187" name="Google Shape;187;p24"/>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2600"/>
              <a:t>TITLE - What is the name of the material?</a:t>
            </a:r>
            <a:endParaRPr sz="2600"/>
          </a:p>
          <a:p>
            <a:pPr marL="0" lvl="0" indent="0" algn="l" rtl="0">
              <a:spcBef>
                <a:spcPts val="750"/>
              </a:spcBef>
              <a:spcAft>
                <a:spcPts val="0"/>
              </a:spcAft>
              <a:buNone/>
            </a:pPr>
            <a:r>
              <a:rPr lang="en-US" sz="2600"/>
              <a:t>AUTHOR - Who owns the material?</a:t>
            </a:r>
            <a:endParaRPr sz="2600"/>
          </a:p>
          <a:p>
            <a:pPr marL="0" lvl="0" indent="0" algn="l" rtl="0">
              <a:spcBef>
                <a:spcPts val="750"/>
              </a:spcBef>
              <a:spcAft>
                <a:spcPts val="0"/>
              </a:spcAft>
              <a:buNone/>
            </a:pPr>
            <a:r>
              <a:rPr lang="en-US" sz="2600"/>
              <a:t>SOURCE - Where can I find it? </a:t>
            </a:r>
            <a:endParaRPr sz="2600"/>
          </a:p>
          <a:p>
            <a:pPr marL="0" lvl="0" indent="0" algn="l" rtl="0">
              <a:spcBef>
                <a:spcPts val="750"/>
              </a:spcBef>
              <a:spcAft>
                <a:spcPts val="0"/>
              </a:spcAft>
              <a:buNone/>
            </a:pPr>
            <a:r>
              <a:rPr lang="en-US" sz="2600"/>
              <a:t>LICENSE - How can I use it? </a:t>
            </a:r>
            <a:endParaRPr sz="2600"/>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1716</Words>
  <Application>Microsoft Office PowerPoint</Application>
  <PresentationFormat>On-screen Show (4:3)</PresentationFormat>
  <Paragraphs>202</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Open Sans</vt:lpstr>
      <vt:lpstr>Arial</vt:lpstr>
      <vt:lpstr>Calibri</vt:lpstr>
      <vt:lpstr>Arial</vt:lpstr>
      <vt:lpstr>Trebuchet MS</vt:lpstr>
      <vt:lpstr>Gallery</vt:lpstr>
      <vt:lpstr>Welcome to How to OER: A Guide for Showing Discipline Faculty How to Map Their Courses and Find OER</vt:lpstr>
      <vt:lpstr>How to OER: A Guide for Showing Discipline Faculty How to Map Their Courses and Find OER </vt:lpstr>
      <vt:lpstr>Agenda </vt:lpstr>
      <vt:lpstr>Backwards Mapping of SLOs/Objectives &amp; Course Design</vt:lpstr>
      <vt:lpstr>Creative Commons</vt:lpstr>
      <vt:lpstr>PowerPoint Presentation</vt:lpstr>
      <vt:lpstr>More than just free</vt:lpstr>
      <vt:lpstr>Zero Textbook Cost (ZTC)</vt:lpstr>
      <vt:lpstr>How to Attribute Sources: TASL</vt:lpstr>
      <vt:lpstr>Great Resource for Attributions – Open Attribution Builder</vt:lpstr>
      <vt:lpstr>Finding OER: Where to Look for High Quality OER</vt:lpstr>
      <vt:lpstr>OERI Website</vt:lpstr>
      <vt:lpstr>Looking at the OERI Website</vt:lpstr>
      <vt:lpstr>OERI Canvas Site</vt:lpstr>
      <vt:lpstr>Looking at the OERI Canvas Shell</vt:lpstr>
      <vt:lpstr>OERI on Canvas Commons</vt:lpstr>
      <vt:lpstr>Complete Textbook Repositories</vt:lpstr>
      <vt:lpstr>Open Textbook Library</vt:lpstr>
      <vt:lpstr>Looking at Open Textbook Library</vt:lpstr>
      <vt:lpstr>OpenStax</vt:lpstr>
      <vt:lpstr>Looking at OpenStax</vt:lpstr>
      <vt:lpstr>OpenStax is Now in Canvas Commons</vt:lpstr>
      <vt:lpstr>Open SUNY Textbooks</vt:lpstr>
      <vt:lpstr>Looking At Open SUNY</vt:lpstr>
      <vt:lpstr>BC Campus Open Ed</vt:lpstr>
      <vt:lpstr>Looking at BC Campus Open Ed</vt:lpstr>
      <vt:lpstr>Aggregated Repositories</vt:lpstr>
      <vt:lpstr>Skills Common</vt:lpstr>
      <vt:lpstr>Looking at Skills Commons</vt:lpstr>
      <vt:lpstr>cool4ed</vt:lpstr>
      <vt:lpstr>Looking at cool4ed</vt:lpstr>
      <vt:lpstr>Open Oregon</vt:lpstr>
      <vt:lpstr>Looking at Open Oregon</vt:lpstr>
      <vt:lpstr>OER Commons</vt:lpstr>
      <vt:lpstr>Looking at OER Commons</vt:lpstr>
      <vt:lpstr>Looking at OER Commons cont.</vt:lpstr>
      <vt:lpstr>LibreTexts</vt:lpstr>
      <vt:lpstr>OASIS Geneseo</vt:lpstr>
      <vt:lpstr>Looking at Oasis</vt:lpstr>
      <vt:lpstr>Google Advanced Search</vt:lpstr>
      <vt:lpstr>Questions? Any tips or tricks you can share?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How to OER: A Guide for Showing Discipline Faculty How to Map Their Courses and Find OER</dc:title>
  <dc:creator>Sally Potter</dc:creator>
  <cp:lastModifiedBy>Sally Potter</cp:lastModifiedBy>
  <cp:revision>1</cp:revision>
  <dcterms:modified xsi:type="dcterms:W3CDTF">2022-03-15T19:41:19Z</dcterms:modified>
</cp:coreProperties>
</file>