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sldIdLst>
    <p:sldId id="257" r:id="rId2"/>
    <p:sldId id="315" r:id="rId3"/>
    <p:sldId id="258" r:id="rId4"/>
    <p:sldId id="341" r:id="rId5"/>
    <p:sldId id="342" r:id="rId6"/>
    <p:sldId id="340" r:id="rId7"/>
    <p:sldId id="343" r:id="rId8"/>
    <p:sldId id="344" r:id="rId9"/>
    <p:sldId id="345" r:id="rId10"/>
    <p:sldId id="364" r:id="rId11"/>
    <p:sldId id="365" r:id="rId12"/>
    <p:sldId id="346" r:id="rId13"/>
    <p:sldId id="347" r:id="rId14"/>
    <p:sldId id="348" r:id="rId15"/>
    <p:sldId id="351" r:id="rId16"/>
    <p:sldId id="349" r:id="rId17"/>
    <p:sldId id="350" r:id="rId18"/>
    <p:sldId id="352" r:id="rId19"/>
    <p:sldId id="363" r:id="rId20"/>
    <p:sldId id="354" r:id="rId21"/>
    <p:sldId id="356" r:id="rId22"/>
    <p:sldId id="308" r:id="rId23"/>
    <p:sldId id="357" r:id="rId24"/>
    <p:sldId id="359" r:id="rId25"/>
    <p:sldId id="367" r:id="rId26"/>
    <p:sldId id="361" r:id="rId27"/>
    <p:sldId id="292"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7" roundtripDataSignature="AMtx7miuA1YpgnT+3rHGefWQeoHxrsECv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4455"/>
    <p:restoredTop sz="94708"/>
  </p:normalViewPr>
  <p:slideViewPr>
    <p:cSldViewPr snapToGrid="0">
      <p:cViewPr varScale="1">
        <p:scale>
          <a:sx n="84" d="100"/>
          <a:sy n="84" d="100"/>
        </p:scale>
        <p:origin x="960" y="1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7" Type="http://customschemas.google.com/relationships/presentationmetadata" Target="metadata"/><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0" name="Google Shape;120;p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12</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34631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13</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043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14</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3643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15</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21834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16</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83517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Generally speaking, rental of equipment should be classified as an “optional fee,” and thus</a:t>
            </a:r>
            <a:br>
              <a:rPr lang="en-US" sz="1200" dirty="0" smtClean="0"/>
            </a:br>
            <a:r>
              <a:rPr lang="en-US" sz="1200" dirty="0" smtClean="0"/>
              <a:t>would be authorized within the parameters of the permissive code. Districts should not</a:t>
            </a:r>
            <a:br>
              <a:rPr lang="en-US" sz="1200" dirty="0" smtClean="0"/>
            </a:br>
            <a:r>
              <a:rPr lang="en-US" sz="1200" dirty="0" smtClean="0"/>
              <a:t>subsidize their equipment budgets by renting equipment which students should not be</a:t>
            </a:r>
            <a:br>
              <a:rPr lang="en-US" sz="1200" dirty="0" smtClean="0"/>
            </a:br>
            <a:r>
              <a:rPr lang="en-US" sz="1200" dirty="0" smtClean="0"/>
              <a:t>expected to own. For instance, it would be improper to require students to provide a certain</a:t>
            </a:r>
            <a:br>
              <a:rPr lang="en-US" sz="1200" dirty="0" smtClean="0"/>
            </a:br>
            <a:r>
              <a:rPr lang="en-US" sz="1200" dirty="0" smtClean="0"/>
              <a:t>$5,000 television camera and then offer them the “option” of renting one for use during the</a:t>
            </a:r>
            <a:br>
              <a:rPr lang="en-US" sz="1200" dirty="0" smtClean="0"/>
            </a:br>
            <a:r>
              <a:rPr lang="en-US" sz="1200" dirty="0" smtClean="0"/>
              <a:t>class for $20 per semester.</a:t>
            </a:r>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17</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24498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18</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33009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19</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45757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20</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248996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21</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790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888442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22</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115485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23</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66302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24</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5840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26</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54804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7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smtClean="0"/>
              <a:t>The </a:t>
            </a:r>
            <a:r>
              <a:rPr lang="en-US" dirty="0" err="1" smtClean="0"/>
              <a:t>tinyurl</a:t>
            </a:r>
            <a:r>
              <a:rPr lang="en-US" dirty="0" smtClean="0"/>
              <a:t> has</a:t>
            </a:r>
            <a:r>
              <a:rPr lang="en-US" baseline="0" dirty="0" smtClean="0"/>
              <a:t> everything cited in </a:t>
            </a:r>
            <a:r>
              <a:rPr lang="en-US" baseline="0" smtClean="0"/>
              <a:t>the </a:t>
            </a:r>
            <a:r>
              <a:rPr lang="en-US" baseline="0" smtClean="0"/>
              <a:t>presentation.</a:t>
            </a:r>
            <a:endParaRPr dirty="0"/>
          </a:p>
        </p:txBody>
      </p:sp>
      <p:sp>
        <p:nvSpPr>
          <p:cNvPr id="349" name="Google Shape;349;p7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6" name="Google Shape;126;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4</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23749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5</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3272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6</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23262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7</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6722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8</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70213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9</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1961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with content" type="obj">
  <p:cSld name="OBJECT">
    <p:spTree>
      <p:nvGrpSpPr>
        <p:cNvPr id="1" name="Shape 14"/>
        <p:cNvGrpSpPr/>
        <p:nvPr/>
      </p:nvGrpSpPr>
      <p:grpSpPr>
        <a:xfrm>
          <a:off x="0" y="0"/>
          <a:ext cx="0" cy="0"/>
          <a:chOff x="0" y="0"/>
          <a:chExt cx="0" cy="0"/>
        </a:xfrm>
      </p:grpSpPr>
      <p:sp>
        <p:nvSpPr>
          <p:cNvPr id="15" name="Google Shape;15;p22"/>
          <p:cNvSpPr/>
          <p:nvPr/>
        </p:nvSpPr>
        <p:spPr>
          <a:xfrm>
            <a:off x="892142" y="-21176"/>
            <a:ext cx="7606015" cy="1878714"/>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16" name="Google Shape;16;p22"/>
          <p:cNvCxnSpPr/>
          <p:nvPr/>
        </p:nvCxnSpPr>
        <p:spPr>
          <a:xfrm>
            <a:off x="892142" y="1859611"/>
            <a:ext cx="7606015" cy="0"/>
          </a:xfrm>
          <a:prstGeom prst="straightConnector1">
            <a:avLst/>
          </a:prstGeom>
          <a:noFill/>
          <a:ln w="31750" cap="flat" cmpd="sng">
            <a:solidFill>
              <a:schemeClr val="accent1"/>
            </a:solidFill>
            <a:prstDash val="solid"/>
            <a:round/>
            <a:headEnd type="none" w="sm" len="sm"/>
            <a:tailEnd type="none" w="sm" len="sm"/>
          </a:ln>
        </p:spPr>
      </p:cxnSp>
      <p:sp>
        <p:nvSpPr>
          <p:cNvPr id="17" name="Google Shape;17;p22"/>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2"/>
          <p:cNvSpPr txBox="1">
            <a:spLocks noGrp="1"/>
          </p:cNvSpPr>
          <p:nvPr>
            <p:ph type="body" idx="1"/>
          </p:nvPr>
        </p:nvSpPr>
        <p:spPr>
          <a:xfrm>
            <a:off x="1088686" y="2015735"/>
            <a:ext cx="7202456" cy="4039079"/>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9" name="Google Shape;19;p2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with Comparison">
  <p:cSld name="Title with Comparison">
    <p:spTree>
      <p:nvGrpSpPr>
        <p:cNvPr id="1" name="Shape 94"/>
        <p:cNvGrpSpPr/>
        <p:nvPr/>
      </p:nvGrpSpPr>
      <p:grpSpPr>
        <a:xfrm>
          <a:off x="0" y="0"/>
          <a:ext cx="0" cy="0"/>
          <a:chOff x="0" y="0"/>
          <a:chExt cx="0" cy="0"/>
        </a:xfrm>
      </p:grpSpPr>
      <p:cxnSp>
        <p:nvCxnSpPr>
          <p:cNvPr id="95" name="Google Shape;95;p35"/>
          <p:cNvCxnSpPr/>
          <p:nvPr/>
        </p:nvCxnSpPr>
        <p:spPr>
          <a:xfrm>
            <a:off x="1085395" y="1847088"/>
            <a:ext cx="7205747" cy="0"/>
          </a:xfrm>
          <a:prstGeom prst="straightConnector1">
            <a:avLst/>
          </a:prstGeom>
          <a:noFill/>
          <a:ln w="31750" cap="flat" cmpd="sng">
            <a:solidFill>
              <a:schemeClr val="accent1"/>
            </a:solidFill>
            <a:prstDash val="solid"/>
            <a:round/>
            <a:headEnd type="none" w="sm" len="sm"/>
            <a:tailEnd type="none" w="sm" len="sm"/>
          </a:ln>
        </p:spPr>
      </p:cxnSp>
      <p:sp>
        <p:nvSpPr>
          <p:cNvPr id="96" name="Google Shape;96;p35"/>
          <p:cNvSpPr txBox="1">
            <a:spLocks noGrp="1"/>
          </p:cNvSpPr>
          <p:nvPr>
            <p:ph type="body" idx="1"/>
          </p:nvPr>
        </p:nvSpPr>
        <p:spPr>
          <a:xfrm>
            <a:off x="1085393" y="2019552"/>
            <a:ext cx="3483864"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97" name="Google Shape;97;p35"/>
          <p:cNvSpPr txBox="1">
            <a:spLocks noGrp="1"/>
          </p:cNvSpPr>
          <p:nvPr>
            <p:ph type="body" idx="2"/>
          </p:nvPr>
        </p:nvSpPr>
        <p:spPr>
          <a:xfrm>
            <a:off x="1085393" y="2824272"/>
            <a:ext cx="3483864" cy="3218185"/>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98" name="Google Shape;98;p35"/>
          <p:cNvSpPr txBox="1">
            <a:spLocks noGrp="1"/>
          </p:cNvSpPr>
          <p:nvPr>
            <p:ph type="body" idx="3"/>
          </p:nvPr>
        </p:nvSpPr>
        <p:spPr>
          <a:xfrm>
            <a:off x="4809272" y="2023006"/>
            <a:ext cx="3483864"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99" name="Google Shape;99;p35"/>
          <p:cNvSpPr txBox="1">
            <a:spLocks noGrp="1"/>
          </p:cNvSpPr>
          <p:nvPr>
            <p:ph type="body" idx="4"/>
          </p:nvPr>
        </p:nvSpPr>
        <p:spPr>
          <a:xfrm>
            <a:off x="4809272" y="2821494"/>
            <a:ext cx="3483864" cy="3220963"/>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00" name="Google Shape;100;p35"/>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35"/>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02" name="Google Shape;102;p35"/>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_Title Slide">
  <p:cSld name="2_Title Slide">
    <p:bg>
      <p:bgPr>
        <a:blipFill>
          <a:blip r:embed="rId2">
            <a:alphaModFix/>
          </a:blip>
          <a:stretch>
            <a:fillRect/>
          </a:stretch>
        </a:blipFill>
        <a:effectLst/>
      </p:bgPr>
    </p:bg>
    <p:spTree>
      <p:nvGrpSpPr>
        <p:cNvPr id="1" name="Shape 108"/>
        <p:cNvGrpSpPr/>
        <p:nvPr/>
      </p:nvGrpSpPr>
      <p:grpSpPr>
        <a:xfrm>
          <a:off x="0" y="0"/>
          <a:ext cx="0" cy="0"/>
          <a:chOff x="0" y="0"/>
          <a:chExt cx="0" cy="0"/>
        </a:xfrm>
      </p:grpSpPr>
      <p:sp>
        <p:nvSpPr>
          <p:cNvPr id="109" name="Google Shape;109;p75"/>
          <p:cNvSpPr txBox="1">
            <a:spLocks noGrp="1"/>
          </p:cNvSpPr>
          <p:nvPr>
            <p:ph type="title"/>
          </p:nvPr>
        </p:nvSpPr>
        <p:spPr>
          <a:xfrm>
            <a:off x="719254" y="4683512"/>
            <a:ext cx="7824187" cy="173666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0"/>
              </a:spcBef>
              <a:spcAft>
                <a:spcPts val="0"/>
              </a:spcAft>
              <a:buSzPts val="2800"/>
              <a:buNone/>
              <a:defRPr sz="33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with photo">
  <p:cSld name="Title Slide with photo">
    <p:spTree>
      <p:nvGrpSpPr>
        <p:cNvPr id="1" name="Shape 21"/>
        <p:cNvGrpSpPr/>
        <p:nvPr/>
      </p:nvGrpSpPr>
      <p:grpSpPr>
        <a:xfrm>
          <a:off x="0" y="0"/>
          <a:ext cx="0" cy="0"/>
          <a:chOff x="0" y="0"/>
          <a:chExt cx="0" cy="0"/>
        </a:xfrm>
      </p:grpSpPr>
      <p:pic>
        <p:nvPicPr>
          <p:cNvPr id="22" name="Google Shape;22;p23"/>
          <p:cNvPicPr preferRelativeResize="0"/>
          <p:nvPr/>
        </p:nvPicPr>
        <p:blipFill rotWithShape="1">
          <a:blip r:embed="rId2">
            <a:alphaModFix/>
          </a:blip>
          <a:srcRect/>
          <a:stretch/>
        </p:blipFill>
        <p:spPr>
          <a:xfrm>
            <a:off x="0" y="1532004"/>
            <a:ext cx="9144000" cy="3657600"/>
          </a:xfrm>
          <a:prstGeom prst="rect">
            <a:avLst/>
          </a:prstGeom>
          <a:noFill/>
          <a:ln>
            <a:noFill/>
          </a:ln>
        </p:spPr>
      </p:pic>
      <p:sp>
        <p:nvSpPr>
          <p:cNvPr id="23" name="Google Shape;23;p23"/>
          <p:cNvSpPr txBox="1">
            <a:spLocks noGrp="1"/>
          </p:cNvSpPr>
          <p:nvPr>
            <p:ph type="ctrTitle"/>
          </p:nvPr>
        </p:nvSpPr>
        <p:spPr>
          <a:xfrm>
            <a:off x="1813336" y="3464560"/>
            <a:ext cx="6477803" cy="1538289"/>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lt1"/>
              </a:buClr>
              <a:buSzPts val="3600"/>
              <a:buFont typeface="Arial"/>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3"/>
          <p:cNvSpPr txBox="1">
            <a:spLocks noGrp="1"/>
          </p:cNvSpPr>
          <p:nvPr>
            <p:ph type="subTitle" idx="1"/>
          </p:nvPr>
        </p:nvSpPr>
        <p:spPr>
          <a:xfrm>
            <a:off x="1813335" y="5189604"/>
            <a:ext cx="6477804"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750"/>
              </a:spcBef>
              <a:spcAft>
                <a:spcPts val="0"/>
              </a:spcAft>
              <a:buSzPts val="1600"/>
              <a:buNone/>
              <a:defRPr sz="1600" b="0" cap="none">
                <a:solidFill>
                  <a:schemeClr val="dk2"/>
                </a:solidFill>
              </a:defRPr>
            </a:lvl1pPr>
            <a:lvl2pPr lvl="1" algn="ctr">
              <a:lnSpc>
                <a:spcPct val="120000"/>
              </a:lnSpc>
              <a:spcBef>
                <a:spcPts val="375"/>
              </a:spcBef>
              <a:spcAft>
                <a:spcPts val="0"/>
              </a:spcAft>
              <a:buSzPts val="1350"/>
              <a:buNone/>
              <a:defRPr sz="1350"/>
            </a:lvl2pPr>
            <a:lvl3pPr lvl="2" algn="ctr">
              <a:lnSpc>
                <a:spcPct val="120000"/>
              </a:lnSpc>
              <a:spcBef>
                <a:spcPts val="375"/>
              </a:spcBef>
              <a:spcAft>
                <a:spcPts val="0"/>
              </a:spcAft>
              <a:buSzPts val="1350"/>
              <a:buNone/>
              <a:defRPr sz="1350"/>
            </a:lvl3pPr>
            <a:lvl4pPr lvl="3" algn="ctr">
              <a:lnSpc>
                <a:spcPct val="120000"/>
              </a:lnSpc>
              <a:spcBef>
                <a:spcPts val="375"/>
              </a:spcBef>
              <a:spcAft>
                <a:spcPts val="0"/>
              </a:spcAft>
              <a:buSzPts val="1200"/>
              <a:buNone/>
              <a:defRPr sz="1200"/>
            </a:lvl4pPr>
            <a:lvl5pPr lvl="4" algn="ctr">
              <a:lnSpc>
                <a:spcPct val="120000"/>
              </a:lnSpc>
              <a:spcBef>
                <a:spcPts val="375"/>
              </a:spcBef>
              <a:spcAft>
                <a:spcPts val="0"/>
              </a:spcAft>
              <a:buSzPts val="1200"/>
              <a:buNone/>
              <a:defRPr sz="1200"/>
            </a:lvl5pPr>
            <a:lvl6pPr lvl="5" algn="ctr">
              <a:lnSpc>
                <a:spcPct val="120000"/>
              </a:lnSpc>
              <a:spcBef>
                <a:spcPts val="375"/>
              </a:spcBef>
              <a:spcAft>
                <a:spcPts val="0"/>
              </a:spcAft>
              <a:buSzPts val="1200"/>
              <a:buNone/>
              <a:defRPr sz="1200"/>
            </a:lvl6pPr>
            <a:lvl7pPr lvl="6" algn="ctr">
              <a:lnSpc>
                <a:spcPct val="120000"/>
              </a:lnSpc>
              <a:spcBef>
                <a:spcPts val="375"/>
              </a:spcBef>
              <a:spcAft>
                <a:spcPts val="0"/>
              </a:spcAft>
              <a:buSzPts val="1200"/>
              <a:buNone/>
              <a:defRPr sz="1200"/>
            </a:lvl7pPr>
            <a:lvl8pPr lvl="7" algn="ctr">
              <a:lnSpc>
                <a:spcPct val="120000"/>
              </a:lnSpc>
              <a:spcBef>
                <a:spcPts val="375"/>
              </a:spcBef>
              <a:spcAft>
                <a:spcPts val="0"/>
              </a:spcAft>
              <a:buSzPts val="1200"/>
              <a:buNone/>
              <a:defRPr sz="1200"/>
            </a:lvl8pPr>
            <a:lvl9pPr lvl="8" algn="ctr">
              <a:lnSpc>
                <a:spcPct val="120000"/>
              </a:lnSpc>
              <a:spcBef>
                <a:spcPts val="375"/>
              </a:spcBef>
              <a:spcAft>
                <a:spcPts val="0"/>
              </a:spcAft>
              <a:buSzPts val="1200"/>
              <a:buNone/>
              <a:defRPr sz="1200"/>
            </a:lvl9pPr>
          </a:lstStyle>
          <a:p>
            <a:endParaRPr/>
          </a:p>
        </p:txBody>
      </p:sp>
      <p:cxnSp>
        <p:nvCxnSpPr>
          <p:cNvPr id="25" name="Google Shape;25;p23"/>
          <p:cNvCxnSpPr/>
          <p:nvPr/>
        </p:nvCxnSpPr>
        <p:spPr>
          <a:xfrm>
            <a:off x="0" y="5187659"/>
            <a:ext cx="9144000" cy="0"/>
          </a:xfrm>
          <a:prstGeom prst="straightConnector1">
            <a:avLst/>
          </a:prstGeom>
          <a:noFill/>
          <a:ln w="31750" cap="flat" cmpd="sng">
            <a:solidFill>
              <a:schemeClr val="accent1"/>
            </a:solidFill>
            <a:prstDash val="solid"/>
            <a:round/>
            <a:headEnd type="none" w="sm" len="sm"/>
            <a:tailEnd type="none" w="sm" len="sm"/>
          </a:ln>
        </p:spPr>
      </p:cxnSp>
      <p:pic>
        <p:nvPicPr>
          <p:cNvPr id="26" name="Google Shape;26;p23"/>
          <p:cNvPicPr preferRelativeResize="0"/>
          <p:nvPr/>
        </p:nvPicPr>
        <p:blipFill rotWithShape="1">
          <a:blip r:embed="rId3">
            <a:alphaModFix/>
          </a:blip>
          <a:srcRect/>
          <a:stretch/>
        </p:blipFill>
        <p:spPr>
          <a:xfrm>
            <a:off x="1695177" y="585230"/>
            <a:ext cx="4360183" cy="13502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7"/>
        <p:cNvGrpSpPr/>
        <p:nvPr/>
      </p:nvGrpSpPr>
      <p:grpSpPr>
        <a:xfrm>
          <a:off x="0" y="0"/>
          <a:ext cx="0" cy="0"/>
          <a:chOff x="0" y="0"/>
          <a:chExt cx="0" cy="0"/>
        </a:xfrm>
      </p:grpSpPr>
      <p:sp>
        <p:nvSpPr>
          <p:cNvPr id="28" name="Google Shape;28;p26"/>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6"/>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30" name="Google Shape;30;p26"/>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6"/>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32" name="Google Shape;32;p26"/>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6"/>
        <p:cNvGrpSpPr/>
        <p:nvPr/>
      </p:nvGrpSpPr>
      <p:grpSpPr>
        <a:xfrm>
          <a:off x="0" y="0"/>
          <a:ext cx="0" cy="0"/>
          <a:chOff x="0" y="0"/>
          <a:chExt cx="0" cy="0"/>
        </a:xfrm>
      </p:grpSpPr>
      <p:sp>
        <p:nvSpPr>
          <p:cNvPr id="47" name="Google Shape;47;p28"/>
          <p:cNvSpPr/>
          <p:nvPr/>
        </p:nvSpPr>
        <p:spPr>
          <a:xfrm>
            <a:off x="897905" y="0"/>
            <a:ext cx="6839998" cy="3803776"/>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48" name="Google Shape;48;p28"/>
          <p:cNvCxnSpPr/>
          <p:nvPr/>
        </p:nvCxnSpPr>
        <p:spPr>
          <a:xfrm>
            <a:off x="892142" y="3816299"/>
            <a:ext cx="6845761" cy="0"/>
          </a:xfrm>
          <a:prstGeom prst="straightConnector1">
            <a:avLst/>
          </a:prstGeom>
          <a:noFill/>
          <a:ln w="31750" cap="flat" cmpd="sng">
            <a:solidFill>
              <a:schemeClr val="accent1"/>
            </a:solidFill>
            <a:prstDash val="solid"/>
            <a:round/>
            <a:headEnd type="none" w="sm" len="sm"/>
            <a:tailEnd type="none" w="sm" len="sm"/>
          </a:ln>
        </p:spPr>
      </p:cxnSp>
      <p:sp>
        <p:nvSpPr>
          <p:cNvPr id="49" name="Google Shape;49;p28"/>
          <p:cNvSpPr txBox="1">
            <a:spLocks noGrp="1"/>
          </p:cNvSpPr>
          <p:nvPr>
            <p:ph type="title"/>
          </p:nvPr>
        </p:nvSpPr>
        <p:spPr>
          <a:xfrm>
            <a:off x="1090680" y="2168168"/>
            <a:ext cx="6482366" cy="147591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8"/>
          <p:cNvSpPr txBox="1">
            <a:spLocks noGrp="1"/>
          </p:cNvSpPr>
          <p:nvPr>
            <p:ph type="body" idx="1"/>
          </p:nvPr>
        </p:nvSpPr>
        <p:spPr>
          <a:xfrm>
            <a:off x="1090680" y="3806198"/>
            <a:ext cx="6472835" cy="1012929"/>
          </a:xfrm>
          <a:prstGeom prst="rect">
            <a:avLst/>
          </a:prstGeom>
          <a:noFill/>
          <a:ln>
            <a:noFill/>
          </a:ln>
        </p:spPr>
        <p:txBody>
          <a:bodyPr spcFirstLastPara="1" wrap="square" lIns="91425" tIns="91425"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350"/>
              <a:buNone/>
              <a:defRPr sz="1350">
                <a:solidFill>
                  <a:srgbClr val="8891AA"/>
                </a:solidFill>
              </a:defRPr>
            </a:lvl2pPr>
            <a:lvl3pPr marL="1371600" lvl="2" indent="-228600" algn="l">
              <a:lnSpc>
                <a:spcPct val="120000"/>
              </a:lnSpc>
              <a:spcBef>
                <a:spcPts val="375"/>
              </a:spcBef>
              <a:spcAft>
                <a:spcPts val="0"/>
              </a:spcAft>
              <a:buSzPts val="1350"/>
              <a:buNone/>
              <a:defRPr sz="1350">
                <a:solidFill>
                  <a:srgbClr val="8891AA"/>
                </a:solidFill>
              </a:defRPr>
            </a:lvl3pPr>
            <a:lvl4pPr marL="1828800" lvl="3" indent="-228600" algn="l">
              <a:lnSpc>
                <a:spcPct val="120000"/>
              </a:lnSpc>
              <a:spcBef>
                <a:spcPts val="375"/>
              </a:spcBef>
              <a:spcAft>
                <a:spcPts val="0"/>
              </a:spcAft>
              <a:buSzPts val="1200"/>
              <a:buNone/>
              <a:defRPr sz="1200">
                <a:solidFill>
                  <a:srgbClr val="8891AA"/>
                </a:solidFill>
              </a:defRPr>
            </a:lvl4pPr>
            <a:lvl5pPr marL="2286000" lvl="4" indent="-228600" algn="l">
              <a:lnSpc>
                <a:spcPct val="120000"/>
              </a:lnSpc>
              <a:spcBef>
                <a:spcPts val="375"/>
              </a:spcBef>
              <a:spcAft>
                <a:spcPts val="0"/>
              </a:spcAft>
              <a:buSzPts val="1200"/>
              <a:buNone/>
              <a:defRPr sz="1200">
                <a:solidFill>
                  <a:srgbClr val="8891AA"/>
                </a:solidFill>
              </a:defRPr>
            </a:lvl5pPr>
            <a:lvl6pPr marL="2743200" lvl="5" indent="-228600" algn="l">
              <a:lnSpc>
                <a:spcPct val="120000"/>
              </a:lnSpc>
              <a:spcBef>
                <a:spcPts val="375"/>
              </a:spcBef>
              <a:spcAft>
                <a:spcPts val="0"/>
              </a:spcAft>
              <a:buSzPts val="1200"/>
              <a:buNone/>
              <a:defRPr sz="1200">
                <a:solidFill>
                  <a:srgbClr val="8891AA"/>
                </a:solidFill>
              </a:defRPr>
            </a:lvl6pPr>
            <a:lvl7pPr marL="3200400" lvl="6" indent="-228600" algn="l">
              <a:lnSpc>
                <a:spcPct val="120000"/>
              </a:lnSpc>
              <a:spcBef>
                <a:spcPts val="375"/>
              </a:spcBef>
              <a:spcAft>
                <a:spcPts val="0"/>
              </a:spcAft>
              <a:buSzPts val="1200"/>
              <a:buNone/>
              <a:defRPr sz="1200">
                <a:solidFill>
                  <a:srgbClr val="8891AA"/>
                </a:solidFill>
              </a:defRPr>
            </a:lvl7pPr>
            <a:lvl8pPr marL="3657600" lvl="7" indent="-228600" algn="l">
              <a:lnSpc>
                <a:spcPct val="120000"/>
              </a:lnSpc>
              <a:spcBef>
                <a:spcPts val="375"/>
              </a:spcBef>
              <a:spcAft>
                <a:spcPts val="0"/>
              </a:spcAft>
              <a:buSzPts val="1200"/>
              <a:buNone/>
              <a:defRPr sz="1200">
                <a:solidFill>
                  <a:srgbClr val="8891AA"/>
                </a:solidFill>
              </a:defRPr>
            </a:lvl8pPr>
            <a:lvl9pPr marL="4114800" lvl="8" indent="-228600" algn="l">
              <a:lnSpc>
                <a:spcPct val="120000"/>
              </a:lnSpc>
              <a:spcBef>
                <a:spcPts val="375"/>
              </a:spcBef>
              <a:spcAft>
                <a:spcPts val="0"/>
              </a:spcAft>
              <a:buSzPts val="1200"/>
              <a:buNone/>
              <a:defRPr sz="1200">
                <a:solidFill>
                  <a:srgbClr val="8891AA"/>
                </a:solidFill>
              </a:defRPr>
            </a:lvl9pPr>
          </a:lstStyle>
          <a:p>
            <a:endParaRPr/>
          </a:p>
        </p:txBody>
      </p:sp>
      <p:sp>
        <p:nvSpPr>
          <p:cNvPr id="51" name="Google Shape;51;p28"/>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8"/>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with 2 columns" type="twoObj">
  <p:cSld name="TWO_OBJECTS">
    <p:spTree>
      <p:nvGrpSpPr>
        <p:cNvPr id="1" name="Shape 53"/>
        <p:cNvGrpSpPr/>
        <p:nvPr/>
      </p:nvGrpSpPr>
      <p:grpSpPr>
        <a:xfrm>
          <a:off x="0" y="0"/>
          <a:ext cx="0" cy="0"/>
          <a:chOff x="0" y="0"/>
          <a:chExt cx="0" cy="0"/>
        </a:xfrm>
      </p:grpSpPr>
      <p:sp>
        <p:nvSpPr>
          <p:cNvPr id="54" name="Google Shape;54;p29"/>
          <p:cNvSpPr/>
          <p:nvPr/>
        </p:nvSpPr>
        <p:spPr>
          <a:xfrm>
            <a:off x="897905" y="0"/>
            <a:ext cx="7557940" cy="184708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55" name="Google Shape;55;p29"/>
          <p:cNvCxnSpPr/>
          <p:nvPr/>
        </p:nvCxnSpPr>
        <p:spPr>
          <a:xfrm rot="10800000" flipH="1">
            <a:off x="892142" y="1847089"/>
            <a:ext cx="7563703" cy="12523"/>
          </a:xfrm>
          <a:prstGeom prst="straightConnector1">
            <a:avLst/>
          </a:prstGeom>
          <a:noFill/>
          <a:ln w="31750" cap="flat" cmpd="sng">
            <a:solidFill>
              <a:schemeClr val="accent1"/>
            </a:solidFill>
            <a:prstDash val="solid"/>
            <a:round/>
            <a:headEnd type="none" w="sm" len="sm"/>
            <a:tailEnd type="none" w="sm" len="sm"/>
          </a:ln>
        </p:spPr>
      </p:cxnSp>
      <p:sp>
        <p:nvSpPr>
          <p:cNvPr id="56" name="Google Shape;56;p29"/>
          <p:cNvSpPr txBox="1">
            <a:spLocks noGrp="1"/>
          </p:cNvSpPr>
          <p:nvPr>
            <p:ph type="title"/>
          </p:nvPr>
        </p:nvSpPr>
        <p:spPr>
          <a:xfrm>
            <a:off x="1086913" y="804890"/>
            <a:ext cx="7204226" cy="90345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9"/>
          <p:cNvSpPr txBox="1">
            <a:spLocks noGrp="1"/>
          </p:cNvSpPr>
          <p:nvPr>
            <p:ph type="body" idx="1"/>
          </p:nvPr>
        </p:nvSpPr>
        <p:spPr>
          <a:xfrm>
            <a:off x="1085498" y="2010878"/>
            <a:ext cx="3483864" cy="4049804"/>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58" name="Google Shape;58;p29"/>
          <p:cNvSpPr txBox="1">
            <a:spLocks noGrp="1"/>
          </p:cNvSpPr>
          <p:nvPr>
            <p:ph type="body" idx="2"/>
          </p:nvPr>
        </p:nvSpPr>
        <p:spPr>
          <a:xfrm>
            <a:off x="4810328" y="2017345"/>
            <a:ext cx="3483864" cy="4043339"/>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59" name="Google Shape;59;p29"/>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9"/>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with Comparison" type="twoTxTwoObj">
  <p:cSld name="TWO_OBJECTS_WITH_TEXT">
    <p:spTree>
      <p:nvGrpSpPr>
        <p:cNvPr id="1" name="Shape 61"/>
        <p:cNvGrpSpPr/>
        <p:nvPr/>
      </p:nvGrpSpPr>
      <p:grpSpPr>
        <a:xfrm>
          <a:off x="0" y="0"/>
          <a:ext cx="0" cy="0"/>
          <a:chOff x="0" y="0"/>
          <a:chExt cx="0" cy="0"/>
        </a:xfrm>
      </p:grpSpPr>
      <p:sp>
        <p:nvSpPr>
          <p:cNvPr id="62" name="Google Shape;62;p30"/>
          <p:cNvSpPr/>
          <p:nvPr/>
        </p:nvSpPr>
        <p:spPr>
          <a:xfrm>
            <a:off x="897905" y="0"/>
            <a:ext cx="7557940" cy="1844314"/>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63" name="Google Shape;63;p30"/>
          <p:cNvCxnSpPr/>
          <p:nvPr/>
        </p:nvCxnSpPr>
        <p:spPr>
          <a:xfrm rot="10800000" flipH="1">
            <a:off x="892142" y="1847089"/>
            <a:ext cx="7563703" cy="12523"/>
          </a:xfrm>
          <a:prstGeom prst="straightConnector1">
            <a:avLst/>
          </a:prstGeom>
          <a:noFill/>
          <a:ln w="31750" cap="flat" cmpd="sng">
            <a:solidFill>
              <a:schemeClr val="accent1"/>
            </a:solidFill>
            <a:prstDash val="solid"/>
            <a:round/>
            <a:headEnd type="none" w="sm" len="sm"/>
            <a:tailEnd type="none" w="sm" len="sm"/>
          </a:ln>
        </p:spPr>
      </p:cxnSp>
      <p:sp>
        <p:nvSpPr>
          <p:cNvPr id="64" name="Google Shape;64;p30"/>
          <p:cNvSpPr txBox="1">
            <a:spLocks noGrp="1"/>
          </p:cNvSpPr>
          <p:nvPr>
            <p:ph type="title"/>
          </p:nvPr>
        </p:nvSpPr>
        <p:spPr>
          <a:xfrm>
            <a:off x="1085394" y="804167"/>
            <a:ext cx="7205746" cy="879528"/>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30"/>
          <p:cNvSpPr txBox="1">
            <a:spLocks noGrp="1"/>
          </p:cNvSpPr>
          <p:nvPr>
            <p:ph type="body" idx="1"/>
          </p:nvPr>
        </p:nvSpPr>
        <p:spPr>
          <a:xfrm>
            <a:off x="1085393" y="2019552"/>
            <a:ext cx="3483864"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66" name="Google Shape;66;p30"/>
          <p:cNvSpPr txBox="1">
            <a:spLocks noGrp="1"/>
          </p:cNvSpPr>
          <p:nvPr>
            <p:ph type="body" idx="2"/>
          </p:nvPr>
        </p:nvSpPr>
        <p:spPr>
          <a:xfrm>
            <a:off x="1085393" y="2824270"/>
            <a:ext cx="3483864" cy="3230542"/>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67" name="Google Shape;67;p30"/>
          <p:cNvSpPr txBox="1">
            <a:spLocks noGrp="1"/>
          </p:cNvSpPr>
          <p:nvPr>
            <p:ph type="body" idx="3"/>
          </p:nvPr>
        </p:nvSpPr>
        <p:spPr>
          <a:xfrm>
            <a:off x="4809272" y="2023006"/>
            <a:ext cx="3483864"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68" name="Google Shape;68;p30"/>
          <p:cNvSpPr txBox="1">
            <a:spLocks noGrp="1"/>
          </p:cNvSpPr>
          <p:nvPr>
            <p:ph type="body" idx="4"/>
          </p:nvPr>
        </p:nvSpPr>
        <p:spPr>
          <a:xfrm>
            <a:off x="4809272" y="2821494"/>
            <a:ext cx="3483864" cy="3233321"/>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69" name="Google Shape;69;p30"/>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0"/>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Side Header with content" type="objTx">
  <p:cSld name="OBJECT_WITH_CAPTION_TEXT">
    <p:spTree>
      <p:nvGrpSpPr>
        <p:cNvPr id="1" name="Shape 71"/>
        <p:cNvGrpSpPr/>
        <p:nvPr/>
      </p:nvGrpSpPr>
      <p:grpSpPr>
        <a:xfrm>
          <a:off x="0" y="0"/>
          <a:ext cx="0" cy="0"/>
          <a:chOff x="0" y="0"/>
          <a:chExt cx="0" cy="0"/>
        </a:xfrm>
      </p:grpSpPr>
      <p:sp>
        <p:nvSpPr>
          <p:cNvPr id="72" name="Google Shape;72;p31"/>
          <p:cNvSpPr/>
          <p:nvPr/>
        </p:nvSpPr>
        <p:spPr>
          <a:xfrm>
            <a:off x="0" y="798973"/>
            <a:ext cx="3648174"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73" name="Google Shape;73;p31"/>
          <p:cNvCxnSpPr/>
          <p:nvPr/>
        </p:nvCxnSpPr>
        <p:spPr>
          <a:xfrm rot="10800000" flipH="1">
            <a:off x="2" y="3119532"/>
            <a:ext cx="3644507" cy="6261"/>
          </a:xfrm>
          <a:prstGeom prst="straightConnector1">
            <a:avLst/>
          </a:prstGeom>
          <a:noFill/>
          <a:ln w="31750" cap="flat" cmpd="sng">
            <a:solidFill>
              <a:schemeClr val="accent1"/>
            </a:solidFill>
            <a:prstDash val="solid"/>
            <a:round/>
            <a:headEnd type="none" w="sm" len="sm"/>
            <a:tailEnd type="none" w="sm" len="sm"/>
          </a:ln>
        </p:spPr>
      </p:cxnSp>
      <p:sp>
        <p:nvSpPr>
          <p:cNvPr id="74" name="Google Shape;74;p31"/>
          <p:cNvSpPr txBox="1">
            <a:spLocks noGrp="1"/>
          </p:cNvSpPr>
          <p:nvPr>
            <p:ph type="title"/>
          </p:nvPr>
        </p:nvSpPr>
        <p:spPr>
          <a:xfrm>
            <a:off x="1083504" y="798973"/>
            <a:ext cx="2456260" cy="224711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31"/>
          <p:cNvSpPr txBox="1">
            <a:spLocks noGrp="1"/>
          </p:cNvSpPr>
          <p:nvPr>
            <p:ph type="body" idx="1"/>
          </p:nvPr>
        </p:nvSpPr>
        <p:spPr>
          <a:xfrm>
            <a:off x="3782786" y="798976"/>
            <a:ext cx="4509353" cy="5255837"/>
          </a:xfrm>
          <a:prstGeom prst="rect">
            <a:avLst/>
          </a:prstGeom>
          <a:noFill/>
          <a:ln>
            <a:noFill/>
          </a:ln>
        </p:spPr>
        <p:txBody>
          <a:bodyPr spcFirstLastPara="1" wrap="square" lIns="91425" tIns="45700" rIns="91425" bIns="45700" anchor="ctr"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76" name="Google Shape;76;p31"/>
          <p:cNvSpPr txBox="1">
            <a:spLocks noGrp="1"/>
          </p:cNvSpPr>
          <p:nvPr>
            <p:ph type="body" idx="2"/>
          </p:nvPr>
        </p:nvSpPr>
        <p:spPr>
          <a:xfrm>
            <a:off x="1083504" y="3205494"/>
            <a:ext cx="2456260" cy="2849319"/>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77" name="Google Shape;77;p31"/>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1"/>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Side Header with picture" type="picTx">
  <p:cSld name="PICTURE_WITH_CAPTION_TEXT">
    <p:spTree>
      <p:nvGrpSpPr>
        <p:cNvPr id="1" name="Shape 79"/>
        <p:cNvGrpSpPr/>
        <p:nvPr/>
      </p:nvGrpSpPr>
      <p:grpSpPr>
        <a:xfrm>
          <a:off x="0" y="0"/>
          <a:ext cx="0" cy="0"/>
          <a:chOff x="0" y="0"/>
          <a:chExt cx="0" cy="0"/>
        </a:xfrm>
      </p:grpSpPr>
      <p:sp>
        <p:nvSpPr>
          <p:cNvPr id="80" name="Google Shape;80;p32"/>
          <p:cNvSpPr/>
          <p:nvPr/>
        </p:nvSpPr>
        <p:spPr>
          <a:xfrm>
            <a:off x="-1" y="798973"/>
            <a:ext cx="5231050"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81" name="Google Shape;81;p32"/>
          <p:cNvCxnSpPr/>
          <p:nvPr/>
        </p:nvCxnSpPr>
        <p:spPr>
          <a:xfrm rot="10800000" flipH="1">
            <a:off x="1" y="3116401"/>
            <a:ext cx="5225792" cy="9393"/>
          </a:xfrm>
          <a:prstGeom prst="straightConnector1">
            <a:avLst/>
          </a:prstGeom>
          <a:noFill/>
          <a:ln w="31750" cap="flat" cmpd="sng">
            <a:solidFill>
              <a:schemeClr val="accent1"/>
            </a:solidFill>
            <a:prstDash val="solid"/>
            <a:round/>
            <a:headEnd type="none" w="sm" len="sm"/>
            <a:tailEnd type="none" w="sm" len="sm"/>
          </a:ln>
        </p:spPr>
      </p:cxnSp>
      <p:sp>
        <p:nvSpPr>
          <p:cNvPr id="82" name="Google Shape;82;p32"/>
          <p:cNvSpPr txBox="1">
            <a:spLocks noGrp="1"/>
          </p:cNvSpPr>
          <p:nvPr>
            <p:ph type="title"/>
          </p:nvPr>
        </p:nvSpPr>
        <p:spPr>
          <a:xfrm>
            <a:off x="1088405" y="1129513"/>
            <a:ext cx="4149246" cy="18305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2"/>
          <p:cNvSpPr>
            <a:spLocks noGrp="1"/>
          </p:cNvSpPr>
          <p:nvPr>
            <p:ph type="pic" idx="2"/>
          </p:nvPr>
        </p:nvSpPr>
        <p:spPr>
          <a:xfrm>
            <a:off x="5449305" y="797578"/>
            <a:ext cx="2841836" cy="5248677"/>
          </a:xfrm>
          <a:prstGeom prst="rect">
            <a:avLst/>
          </a:prstGeom>
          <a:solidFill>
            <a:srgbClr val="D8D8D8"/>
          </a:solidFill>
          <a:ln>
            <a:noFill/>
          </a:ln>
        </p:spPr>
      </p:sp>
      <p:sp>
        <p:nvSpPr>
          <p:cNvPr id="84" name="Google Shape;84;p32"/>
          <p:cNvSpPr txBox="1">
            <a:spLocks noGrp="1"/>
          </p:cNvSpPr>
          <p:nvPr>
            <p:ph type="body" idx="1"/>
          </p:nvPr>
        </p:nvSpPr>
        <p:spPr>
          <a:xfrm>
            <a:off x="1087748" y="3145994"/>
            <a:ext cx="4143303" cy="2900261"/>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85" name="Google Shape;85;p3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6" name="Google Shape;86;p3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with 2 columns">
  <p:cSld name="Title with 2 columns">
    <p:spTree>
      <p:nvGrpSpPr>
        <p:cNvPr id="1" name="Shape 87"/>
        <p:cNvGrpSpPr/>
        <p:nvPr/>
      </p:nvGrpSpPr>
      <p:grpSpPr>
        <a:xfrm>
          <a:off x="0" y="0"/>
          <a:ext cx="0" cy="0"/>
          <a:chOff x="0" y="0"/>
          <a:chExt cx="0" cy="0"/>
        </a:xfrm>
      </p:grpSpPr>
      <p:cxnSp>
        <p:nvCxnSpPr>
          <p:cNvPr id="88" name="Google Shape;88;p34"/>
          <p:cNvCxnSpPr/>
          <p:nvPr/>
        </p:nvCxnSpPr>
        <p:spPr>
          <a:xfrm>
            <a:off x="1085500" y="1847088"/>
            <a:ext cx="7205642" cy="0"/>
          </a:xfrm>
          <a:prstGeom prst="straightConnector1">
            <a:avLst/>
          </a:prstGeom>
          <a:noFill/>
          <a:ln w="31750" cap="flat" cmpd="sng">
            <a:solidFill>
              <a:schemeClr val="accent1"/>
            </a:solidFill>
            <a:prstDash val="solid"/>
            <a:round/>
            <a:headEnd type="none" w="sm" len="sm"/>
            <a:tailEnd type="none" w="sm" len="sm"/>
          </a:ln>
        </p:spPr>
      </p:cxnSp>
      <p:sp>
        <p:nvSpPr>
          <p:cNvPr id="89" name="Google Shape;89;p34"/>
          <p:cNvSpPr txBox="1">
            <a:spLocks noGrp="1"/>
          </p:cNvSpPr>
          <p:nvPr>
            <p:ph type="body" idx="1"/>
          </p:nvPr>
        </p:nvSpPr>
        <p:spPr>
          <a:xfrm>
            <a:off x="1085498" y="2010878"/>
            <a:ext cx="3260991" cy="4057114"/>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90" name="Google Shape;90;p34"/>
          <p:cNvSpPr txBox="1">
            <a:spLocks noGrp="1"/>
          </p:cNvSpPr>
          <p:nvPr>
            <p:ph type="body" idx="2"/>
          </p:nvPr>
        </p:nvSpPr>
        <p:spPr>
          <a:xfrm>
            <a:off x="4810328" y="2017342"/>
            <a:ext cx="3483864" cy="4050650"/>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91" name="Google Shape;91;p34"/>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34"/>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93" name="Google Shape;93;p34"/>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1"/>
          <p:cNvSpPr txBox="1">
            <a:spLocks noGrp="1"/>
          </p:cNvSpPr>
          <p:nvPr>
            <p:ph type="title"/>
          </p:nvPr>
        </p:nvSpPr>
        <p:spPr>
          <a:xfrm>
            <a:off x="1088686" y="804522"/>
            <a:ext cx="7202456"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1"/>
          <p:cNvSpPr txBox="1">
            <a:spLocks noGrp="1"/>
          </p:cNvSpPr>
          <p:nvPr>
            <p:ph type="body" idx="1"/>
          </p:nvPr>
        </p:nvSpPr>
        <p:spPr>
          <a:xfrm>
            <a:off x="1088686" y="2015734"/>
            <a:ext cx="7202456" cy="3450613"/>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120000"/>
              </a:lnSpc>
              <a:spcBef>
                <a:spcPts val="750"/>
              </a:spcBef>
              <a:spcAft>
                <a:spcPts val="0"/>
              </a:spcAft>
              <a:buClr>
                <a:schemeClr val="accent1"/>
              </a:buClr>
              <a:buSzPts val="1600"/>
              <a:buFont typeface="Arial"/>
              <a:buChar char="•"/>
              <a:defRPr sz="1600" b="0" i="0" u="none" strike="noStrike" cap="none">
                <a:solidFill>
                  <a:srgbClr val="3D372F"/>
                </a:solidFill>
                <a:latin typeface="Arial"/>
                <a:ea typeface="Arial"/>
                <a:cs typeface="Arial"/>
                <a:sym typeface="Arial"/>
              </a:defRPr>
            </a:lvl1pPr>
            <a:lvl2pPr marL="914400" marR="0" lvl="1" indent="-317500" algn="l" rtl="0">
              <a:lnSpc>
                <a:spcPct val="120000"/>
              </a:lnSpc>
              <a:spcBef>
                <a:spcPts val="375"/>
              </a:spcBef>
              <a:spcAft>
                <a:spcPts val="0"/>
              </a:spcAft>
              <a:buClr>
                <a:schemeClr val="accent1"/>
              </a:buClr>
              <a:buSzPts val="1400"/>
              <a:buFont typeface="Arial"/>
              <a:buChar char="•"/>
              <a:defRPr sz="1400" b="0" i="0" u="none" strike="noStrike" cap="none">
                <a:solidFill>
                  <a:srgbClr val="3D372F"/>
                </a:solidFill>
                <a:latin typeface="Arial"/>
                <a:ea typeface="Arial"/>
                <a:cs typeface="Arial"/>
                <a:sym typeface="Arial"/>
              </a:defRPr>
            </a:lvl2pPr>
            <a:lvl3pPr marL="1371600" marR="0" lvl="2" indent="-304800" algn="l" rtl="0">
              <a:lnSpc>
                <a:spcPct val="120000"/>
              </a:lnSpc>
              <a:spcBef>
                <a:spcPts val="375"/>
              </a:spcBef>
              <a:spcAft>
                <a:spcPts val="0"/>
              </a:spcAft>
              <a:buClr>
                <a:schemeClr val="accent1"/>
              </a:buClr>
              <a:buSzPts val="1200"/>
              <a:buFont typeface="Arial"/>
              <a:buChar char="•"/>
              <a:defRPr sz="1200" b="0" i="0" u="none" strike="noStrike" cap="none">
                <a:solidFill>
                  <a:srgbClr val="3D372F"/>
                </a:solidFill>
                <a:latin typeface="Arial"/>
                <a:ea typeface="Arial"/>
                <a:cs typeface="Arial"/>
                <a:sym typeface="Arial"/>
              </a:defRPr>
            </a:lvl3pPr>
            <a:lvl4pPr marL="1828800" marR="0" lvl="3" indent="-295275" algn="l" rtl="0">
              <a:lnSpc>
                <a:spcPct val="120000"/>
              </a:lnSpc>
              <a:spcBef>
                <a:spcPts val="375"/>
              </a:spcBef>
              <a:spcAft>
                <a:spcPts val="0"/>
              </a:spcAft>
              <a:buClr>
                <a:schemeClr val="accent1"/>
              </a:buClr>
              <a:buSzPts val="1050"/>
              <a:buFont typeface="Arial"/>
              <a:buChar char="•"/>
              <a:defRPr sz="1050" b="0" i="0" u="none" strike="noStrike" cap="none">
                <a:solidFill>
                  <a:srgbClr val="3D372F"/>
                </a:solidFill>
                <a:latin typeface="Arial"/>
                <a:ea typeface="Arial"/>
                <a:cs typeface="Arial"/>
                <a:sym typeface="Arial"/>
              </a:defRPr>
            </a:lvl4pPr>
            <a:lvl5pPr marL="2286000" marR="0" lvl="4" indent="-285750" algn="l" rtl="0">
              <a:lnSpc>
                <a:spcPct val="120000"/>
              </a:lnSpc>
              <a:spcBef>
                <a:spcPts val="375"/>
              </a:spcBef>
              <a:spcAft>
                <a:spcPts val="0"/>
              </a:spcAft>
              <a:buClr>
                <a:schemeClr val="accent1"/>
              </a:buClr>
              <a:buSzPts val="900"/>
              <a:buFont typeface="Arial"/>
              <a:buChar char="•"/>
              <a:defRPr sz="900" b="0" i="0" u="none" strike="noStrike" cap="none">
                <a:solidFill>
                  <a:srgbClr val="3D372F"/>
                </a:solidFill>
                <a:latin typeface="Arial"/>
                <a:ea typeface="Arial"/>
                <a:cs typeface="Arial"/>
                <a:sym typeface="Arial"/>
              </a:defRPr>
            </a:lvl5pPr>
            <a:lvl6pPr marL="2743200" marR="0" lvl="5"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6pPr>
            <a:lvl7pPr marL="3200400" marR="0" lvl="6"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7pPr>
            <a:lvl8pPr marL="3657600" marR="0" lvl="7"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8pPr>
            <a:lvl9pPr marL="4114800" marR="0" lvl="8"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9pPr>
          </a:lstStyle>
          <a:p>
            <a:endParaRPr/>
          </a:p>
        </p:txBody>
      </p:sp>
      <p:sp>
        <p:nvSpPr>
          <p:cNvPr id="12" name="Google Shape;12;p21"/>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750" b="0" i="0" u="none" strike="noStrike" cap="none">
                <a:solidFill>
                  <a:srgbClr val="8891AA"/>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21"/>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6" r:id="rId5"/>
    <p:sldLayoutId id="2147483657" r:id="rId6"/>
    <p:sldLayoutId id="2147483658" r:id="rId7"/>
    <p:sldLayoutId id="2147483659" r:id="rId8"/>
    <p:sldLayoutId id="2147483660" r:id="rId9"/>
    <p:sldLayoutId id="2147483661" r:id="rId10"/>
    <p:sldLayoutId id="214748366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leginfo.legislature.ca.gov/faces/codes_displaySection.xhtml?lawCode=EDC&amp;sectionNum=66406.9."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3" Type="http://schemas.openxmlformats.org/officeDocument/2006/relationships/hyperlink" Target="http://asccc-oeri.org/" TargetMode="External"/><Relationship Id="rId4" Type="http://schemas.openxmlformats.org/officeDocument/2006/relationships/hyperlink" Target="mailto:%20oeri@asccc.org" TargetMode="External"/><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36"/>
          <p:cNvSpPr txBox="1">
            <a:spLocks noGrp="1"/>
          </p:cNvSpPr>
          <p:nvPr>
            <p:ph type="ctrTitle"/>
          </p:nvPr>
        </p:nvSpPr>
        <p:spPr>
          <a:xfrm>
            <a:off x="274321" y="3296920"/>
            <a:ext cx="8717280" cy="1538289"/>
          </a:xfrm>
          <a:prstGeom prst="rect">
            <a:avLst/>
          </a:prstGeom>
          <a:noFill/>
          <a:ln>
            <a:noFill/>
          </a:ln>
        </p:spPr>
        <p:txBody>
          <a:bodyPr spcFirstLastPara="1" wrap="square" lIns="91425" tIns="45700" rIns="91425" bIns="0" anchor="b" anchorCtr="0">
            <a:noAutofit/>
          </a:bodyPr>
          <a:lstStyle/>
          <a:p>
            <a:r>
              <a:rPr lang="en-US" sz="4400" dirty="0"/>
              <a:t>Creating Equitable Opportunities: Policy Approaches to Ensuring Cost Transparency and Textbook</a:t>
            </a:r>
            <a:br>
              <a:rPr lang="en-US" sz="4400" dirty="0"/>
            </a:br>
            <a:r>
              <a:rPr lang="en-US" sz="4400" dirty="0"/>
              <a:t>Affordability</a:t>
            </a:r>
            <a:endParaRPr lang="en-US" sz="4400" b="1" dirty="0"/>
          </a:p>
        </p:txBody>
      </p:sp>
      <p:sp>
        <p:nvSpPr>
          <p:cNvPr id="123" name="Google Shape;123;p36"/>
          <p:cNvSpPr txBox="1">
            <a:spLocks noGrp="1"/>
          </p:cNvSpPr>
          <p:nvPr>
            <p:ph type="subTitle" idx="1"/>
          </p:nvPr>
        </p:nvSpPr>
        <p:spPr>
          <a:xfrm>
            <a:off x="563880" y="5220084"/>
            <a:ext cx="7727259" cy="977621"/>
          </a:xfrm>
          <a:prstGeom prst="rect">
            <a:avLst/>
          </a:prstGeom>
          <a:noFill/>
          <a:ln>
            <a:noFill/>
          </a:ln>
        </p:spPr>
        <p:txBody>
          <a:bodyPr spcFirstLastPara="1" wrap="square" lIns="91425" tIns="91425" rIns="91425" bIns="91425" anchor="t" anchorCtr="0">
            <a:normAutofit/>
          </a:bodyPr>
          <a:lstStyle/>
          <a:p>
            <a:pPr>
              <a:lnSpc>
                <a:spcPct val="100000"/>
              </a:lnSpc>
            </a:pPr>
            <a:r>
              <a:rPr lang="en-US" b="1" dirty="0" smtClean="0"/>
              <a:t>ASCCC OERI OERL Webinar</a:t>
            </a:r>
          </a:p>
          <a:p>
            <a:pPr>
              <a:lnSpc>
                <a:spcPct val="100000"/>
              </a:lnSpc>
            </a:pPr>
            <a:r>
              <a:rPr lang="en-US" b="1" dirty="0" smtClean="0"/>
              <a:t>Wednesday, April 13, 2022</a:t>
            </a:r>
          </a:p>
          <a:p>
            <a:pPr marL="457200" lvl="0" indent="-330200" algn="l" rtl="0">
              <a:lnSpc>
                <a:spcPct val="120000"/>
              </a:lnSpc>
              <a:spcBef>
                <a:spcPts val="750"/>
              </a:spcBef>
              <a:spcAft>
                <a:spcPts val="0"/>
              </a:spcAft>
              <a:buSzPts val="1600"/>
              <a:buNone/>
            </a:pP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do ”reasonable steps” look like?</a:t>
            </a:r>
            <a:endParaRPr lang="en-US" dirty="0"/>
          </a:p>
        </p:txBody>
      </p:sp>
      <p:sp>
        <p:nvSpPr>
          <p:cNvPr id="8" name="Text Placeholder 7"/>
          <p:cNvSpPr>
            <a:spLocks noGrp="1"/>
          </p:cNvSpPr>
          <p:nvPr>
            <p:ph type="body" idx="1"/>
          </p:nvPr>
        </p:nvSpPr>
        <p:spPr/>
        <p:txBody>
          <a:bodyPr>
            <a:normAutofit/>
          </a:bodyPr>
          <a:lstStyle/>
          <a:p>
            <a:r>
              <a:rPr lang="en-US" sz="2000" dirty="0"/>
              <a:t>Title 5 § 59404. District Policies and Regulations for Instructional </a:t>
            </a:r>
            <a:r>
              <a:rPr lang="en-US" sz="2000" dirty="0" smtClean="0"/>
              <a:t>Materials</a:t>
            </a:r>
          </a:p>
          <a:p>
            <a:r>
              <a:rPr lang="en-US" sz="2000" dirty="0"/>
              <a:t>These policies and regulations shall direct instructors to take reasonable steps to minimize the cost and ensure the necessity of instructional materials</a:t>
            </a:r>
            <a:r>
              <a:rPr lang="en-US" sz="2000" dirty="0" smtClean="0"/>
              <a:t>.</a:t>
            </a:r>
          </a:p>
          <a:p>
            <a:r>
              <a:rPr lang="en-US" sz="2000" dirty="0" smtClean="0"/>
              <a:t>Ideas?</a:t>
            </a:r>
          </a:p>
        </p:txBody>
      </p:sp>
    </p:spTree>
    <p:extLst>
      <p:ext uri="{BB962C8B-B14F-4D97-AF65-F5344CB8AC3E}">
        <p14:creationId xmlns:p14="http://schemas.microsoft.com/office/powerpoint/2010/main" val="55989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Reasonable steps?</a:t>
            </a:r>
            <a:endParaRPr lang="en-US" dirty="0"/>
          </a:p>
        </p:txBody>
      </p:sp>
      <p:sp>
        <p:nvSpPr>
          <p:cNvPr id="5" name="Text Placeholder 4"/>
          <p:cNvSpPr>
            <a:spLocks noGrp="1"/>
          </p:cNvSpPr>
          <p:nvPr>
            <p:ph type="body" idx="1"/>
          </p:nvPr>
        </p:nvSpPr>
        <p:spPr/>
        <p:txBody>
          <a:bodyPr/>
          <a:lstStyle/>
          <a:p>
            <a:r>
              <a:rPr lang="en-US" sz="2000" dirty="0" smtClean="0"/>
              <a:t>Ensure that faculty know what their text costs.</a:t>
            </a:r>
          </a:p>
          <a:p>
            <a:r>
              <a:rPr lang="en-US" sz="2000" dirty="0"/>
              <a:t>Ensure that faculty know </a:t>
            </a:r>
            <a:r>
              <a:rPr lang="en-US" sz="2000" dirty="0" smtClean="0"/>
              <a:t>how the cost of their text compares to the choices of others.</a:t>
            </a:r>
          </a:p>
          <a:p>
            <a:r>
              <a:rPr lang="en-US" sz="2000" dirty="0" smtClean="0"/>
              <a:t>Ensure that faculty are aware of what the text costs from the bookstore.</a:t>
            </a:r>
          </a:p>
          <a:p>
            <a:r>
              <a:rPr lang="en-US" sz="2000" dirty="0" smtClean="0"/>
              <a:t>Ensure that faculty are aware of available no-cost and low-cost options.</a:t>
            </a:r>
            <a:endParaRPr lang="en-US" sz="2000" dirty="0"/>
          </a:p>
          <a:p>
            <a:endParaRPr lang="en-US" dirty="0"/>
          </a:p>
        </p:txBody>
      </p:sp>
    </p:spTree>
    <p:extLst>
      <p:ext uri="{BB962C8B-B14F-4D97-AF65-F5344CB8AC3E}">
        <p14:creationId xmlns:p14="http://schemas.microsoft.com/office/powerpoint/2010/main" val="684919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can we ask students to buy?</a:t>
            </a:r>
            <a:endParaRPr lang="en-US" dirty="0"/>
          </a:p>
        </p:txBody>
      </p:sp>
      <p:sp>
        <p:nvSpPr>
          <p:cNvPr id="8" name="Text Placeholder 7"/>
          <p:cNvSpPr>
            <a:spLocks noGrp="1"/>
          </p:cNvSpPr>
          <p:nvPr>
            <p:ph type="body" idx="1"/>
          </p:nvPr>
        </p:nvSpPr>
        <p:spPr/>
        <p:txBody>
          <a:bodyPr>
            <a:normAutofit/>
          </a:bodyPr>
          <a:lstStyle/>
          <a:p>
            <a:r>
              <a:rPr lang="en-US" sz="2800" dirty="0" smtClean="0"/>
              <a:t>Resources for faculty convenience?</a:t>
            </a:r>
          </a:p>
          <a:p>
            <a:r>
              <a:rPr lang="en-US" sz="2800" dirty="0" err="1" smtClean="0"/>
              <a:t>Scantrons</a:t>
            </a:r>
            <a:r>
              <a:rPr lang="en-US" sz="2800" dirty="0" smtClean="0"/>
              <a:t>? Bluebooks?</a:t>
            </a:r>
          </a:p>
          <a:p>
            <a:r>
              <a:rPr lang="en-US" sz="2800" dirty="0" smtClean="0"/>
              <a:t>Calculators?</a:t>
            </a:r>
          </a:p>
          <a:p>
            <a:r>
              <a:rPr lang="en-US" sz="2800" dirty="0" smtClean="0"/>
              <a:t>Access to a homework system?</a:t>
            </a:r>
          </a:p>
          <a:p>
            <a:r>
              <a:rPr lang="en-US" sz="2800" dirty="0" smtClean="0"/>
              <a:t>A lab kit for chemistry?</a:t>
            </a:r>
          </a:p>
          <a:p>
            <a:r>
              <a:rPr lang="en-US" sz="2800" dirty="0" smtClean="0"/>
              <a:t>Clay for an art class?</a:t>
            </a:r>
            <a:endParaRPr lang="en-US" sz="2800" dirty="0"/>
          </a:p>
        </p:txBody>
      </p:sp>
    </p:spTree>
    <p:extLst>
      <p:ext uri="{BB962C8B-B14F-4D97-AF65-F5344CB8AC3E}">
        <p14:creationId xmlns:p14="http://schemas.microsoft.com/office/powerpoint/2010/main" val="1761381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6" y="1122624"/>
            <a:ext cx="7202456" cy="893111"/>
          </a:xfrm>
        </p:spPr>
        <p:txBody>
          <a:bodyPr/>
          <a:lstStyle/>
          <a:p>
            <a:r>
              <a:rPr lang="en-US" smtClean="0"/>
              <a:t/>
            </a:r>
            <a:br>
              <a:rPr lang="en-US" smtClean="0"/>
            </a:br>
            <a:r>
              <a:rPr lang="en-US" smtClean="0"/>
              <a:t>Resources </a:t>
            </a:r>
            <a:r>
              <a:rPr lang="en-US"/>
              <a:t>for faculty convenience?</a:t>
            </a:r>
            <a:br>
              <a:rPr lang="en-US"/>
            </a:br>
            <a:endParaRPr lang="en-US"/>
          </a:p>
        </p:txBody>
      </p:sp>
      <p:sp>
        <p:nvSpPr>
          <p:cNvPr id="3" name="Text Placeholder 2"/>
          <p:cNvSpPr>
            <a:spLocks noGrp="1"/>
          </p:cNvSpPr>
          <p:nvPr>
            <p:ph type="body" idx="1"/>
          </p:nvPr>
        </p:nvSpPr>
        <p:spPr/>
        <p:txBody>
          <a:bodyPr>
            <a:noAutofit/>
          </a:bodyPr>
          <a:lstStyle/>
          <a:p>
            <a:pPr>
              <a:lnSpc>
                <a:spcPct val="100000"/>
              </a:lnSpc>
            </a:pPr>
            <a:r>
              <a:rPr lang="en-US" sz="2800" dirty="0" smtClean="0"/>
              <a:t>Of course not. </a:t>
            </a:r>
          </a:p>
          <a:p>
            <a:pPr>
              <a:lnSpc>
                <a:spcPct val="100000"/>
              </a:lnSpc>
            </a:pPr>
            <a:r>
              <a:rPr lang="en-US" sz="2800" dirty="0" smtClean="0"/>
              <a:t>Title 5 § </a:t>
            </a:r>
            <a:r>
              <a:rPr lang="en-US" sz="2800" dirty="0"/>
              <a:t>59400. Required Instructional Materials.</a:t>
            </a:r>
            <a:endParaRPr lang="en-US" sz="2800" dirty="0" smtClean="0"/>
          </a:p>
          <a:p>
            <a:pPr>
              <a:lnSpc>
                <a:spcPct val="100000"/>
              </a:lnSpc>
            </a:pPr>
            <a:r>
              <a:rPr lang="en-US" sz="2800" dirty="0"/>
              <a:t>(b) Required instructional materials shall not include materials used or designed primarily </a:t>
            </a:r>
            <a:r>
              <a:rPr lang="en-US" sz="2800" dirty="0" smtClean="0"/>
              <a:t>for administrative </a:t>
            </a:r>
            <a:r>
              <a:rPr lang="en-US" sz="2800" dirty="0"/>
              <a:t>purposes, class management, course management or supervision.</a:t>
            </a:r>
          </a:p>
        </p:txBody>
      </p:sp>
    </p:spTree>
    <p:extLst>
      <p:ext uri="{BB962C8B-B14F-4D97-AF65-F5344CB8AC3E}">
        <p14:creationId xmlns:p14="http://schemas.microsoft.com/office/powerpoint/2010/main" val="1309338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sz="4000" dirty="0" err="1" smtClean="0"/>
              <a:t>Scantrons</a:t>
            </a:r>
            <a:r>
              <a:rPr lang="en-US" sz="4000" dirty="0"/>
              <a:t>? </a:t>
            </a:r>
          </a:p>
        </p:txBody>
      </p:sp>
      <p:sp>
        <p:nvSpPr>
          <p:cNvPr id="5" name="Text Placeholder 4"/>
          <p:cNvSpPr>
            <a:spLocks noGrp="1"/>
          </p:cNvSpPr>
          <p:nvPr>
            <p:ph type="body" idx="1"/>
          </p:nvPr>
        </p:nvSpPr>
        <p:spPr/>
        <p:txBody>
          <a:bodyPr>
            <a:noAutofit/>
          </a:bodyPr>
          <a:lstStyle/>
          <a:p>
            <a:r>
              <a:rPr lang="en-US" sz="2000" dirty="0" err="1" smtClean="0"/>
              <a:t>Scantrons</a:t>
            </a:r>
            <a:r>
              <a:rPr lang="en-US" sz="2000" dirty="0" smtClean="0"/>
              <a:t> – No! </a:t>
            </a:r>
          </a:p>
          <a:p>
            <a:r>
              <a:rPr lang="en-US" sz="2000" dirty="0" smtClean="0"/>
              <a:t>What’s the purpose of a </a:t>
            </a:r>
            <a:r>
              <a:rPr lang="en-US" sz="2000" dirty="0" err="1" smtClean="0"/>
              <a:t>scantron</a:t>
            </a:r>
            <a:r>
              <a:rPr lang="en-US" sz="2000" dirty="0" smtClean="0"/>
              <a:t>? </a:t>
            </a:r>
            <a:endParaRPr lang="en-US" sz="2000" dirty="0"/>
          </a:p>
          <a:p>
            <a:r>
              <a:rPr lang="en-US" sz="2000" dirty="0" smtClean="0"/>
              <a:t>Faculty convenience. </a:t>
            </a:r>
            <a:endParaRPr lang="en-US" sz="2000" dirty="0"/>
          </a:p>
          <a:p>
            <a:r>
              <a:rPr lang="en-US" sz="2000" dirty="0" smtClean="0"/>
              <a:t>Not convinced? </a:t>
            </a:r>
          </a:p>
          <a:p>
            <a:r>
              <a:rPr lang="en-US" sz="2000" dirty="0" smtClean="0"/>
              <a:t>Student Fee Handbook, page 48</a:t>
            </a:r>
          </a:p>
          <a:p>
            <a:r>
              <a:rPr lang="en-US" sz="2000" dirty="0" smtClean="0"/>
              <a:t>A </a:t>
            </a:r>
            <a:r>
              <a:rPr lang="en-US" sz="2000" dirty="0" err="1"/>
              <a:t>scantron</a:t>
            </a:r>
            <a:r>
              <a:rPr lang="en-US" sz="2000" dirty="0"/>
              <a:t> is a prepared form used for multiple-choice and true-or-false testing. </a:t>
            </a:r>
            <a:r>
              <a:rPr lang="en-US" sz="2000" dirty="0" smtClean="0"/>
              <a:t>A district </a:t>
            </a:r>
            <a:r>
              <a:rPr lang="en-US" sz="2000" dirty="0"/>
              <a:t>may not charge a fee for </a:t>
            </a:r>
            <a:r>
              <a:rPr lang="en-US" sz="2000" dirty="0" err="1"/>
              <a:t>scantrons</a:t>
            </a:r>
            <a:r>
              <a:rPr lang="en-US" sz="2000" dirty="0"/>
              <a:t> as they do not have continuing value outside of </a:t>
            </a:r>
            <a:r>
              <a:rPr lang="en-US" sz="2000" dirty="0" smtClean="0"/>
              <a:t>the classroom</a:t>
            </a:r>
            <a:r>
              <a:rPr lang="en-US" sz="2000" dirty="0"/>
              <a:t>.</a:t>
            </a:r>
          </a:p>
        </p:txBody>
      </p:sp>
    </p:spTree>
    <p:extLst>
      <p:ext uri="{BB962C8B-B14F-4D97-AF65-F5344CB8AC3E}">
        <p14:creationId xmlns:p14="http://schemas.microsoft.com/office/powerpoint/2010/main" val="1995273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 – is that a “fee”?</a:t>
            </a:r>
            <a:endParaRPr lang="en-US" dirty="0"/>
          </a:p>
        </p:txBody>
      </p:sp>
      <p:sp>
        <p:nvSpPr>
          <p:cNvPr id="3" name="Text Placeholder 2"/>
          <p:cNvSpPr>
            <a:spLocks noGrp="1"/>
          </p:cNvSpPr>
          <p:nvPr>
            <p:ph type="body" idx="1"/>
          </p:nvPr>
        </p:nvSpPr>
        <p:spPr/>
        <p:txBody>
          <a:bodyPr>
            <a:normAutofit/>
          </a:bodyPr>
          <a:lstStyle/>
          <a:p>
            <a:r>
              <a:rPr lang="en-US" sz="2000" dirty="0" smtClean="0"/>
              <a:t>If a </a:t>
            </a:r>
            <a:r>
              <a:rPr lang="en-US" sz="2000" dirty="0"/>
              <a:t>fee is required for registration, enrollment, entry into class, or completion of </a:t>
            </a:r>
            <a:r>
              <a:rPr lang="en-US" sz="2000" dirty="0" smtClean="0"/>
              <a:t>the required </a:t>
            </a:r>
            <a:r>
              <a:rPr lang="en-US" sz="2000" dirty="0"/>
              <a:t>classroom objectives of a course, it can be classified as a “course fee.” </a:t>
            </a:r>
            <a:endParaRPr lang="en-US" sz="2000" dirty="0" smtClean="0"/>
          </a:p>
          <a:p>
            <a:r>
              <a:rPr lang="en-US" sz="2000" dirty="0" smtClean="0"/>
              <a:t>Student Fee Handbook, page 2 - </a:t>
            </a:r>
            <a:r>
              <a:rPr lang="en-US" sz="2000" dirty="0"/>
              <a:t>that “instructional materials” are listed as a subset of course fees</a:t>
            </a:r>
            <a:r>
              <a:rPr lang="en-US" sz="2000" dirty="0" smtClean="0"/>
              <a:t>.</a:t>
            </a:r>
          </a:p>
          <a:p>
            <a:endParaRPr lang="en-US" dirty="0"/>
          </a:p>
        </p:txBody>
      </p:sp>
    </p:spTree>
    <p:extLst>
      <p:ext uri="{BB962C8B-B14F-4D97-AF65-F5344CB8AC3E}">
        <p14:creationId xmlns:p14="http://schemas.microsoft.com/office/powerpoint/2010/main" val="444989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88686" y="1122624"/>
            <a:ext cx="7202456" cy="893111"/>
          </a:xfrm>
        </p:spPr>
        <p:txBody>
          <a:bodyPr/>
          <a:lstStyle/>
          <a:p>
            <a:r>
              <a:rPr lang="en-US" dirty="0" smtClean="0"/>
              <a:t/>
            </a:r>
            <a:br>
              <a:rPr lang="en-US" dirty="0" smtClean="0"/>
            </a:br>
            <a:r>
              <a:rPr lang="en-US" dirty="0" smtClean="0"/>
              <a:t/>
            </a:r>
            <a:br>
              <a:rPr lang="en-US" dirty="0" smtClean="0"/>
            </a:br>
            <a:r>
              <a:rPr lang="en-US" sz="4000" dirty="0" smtClean="0"/>
              <a:t>Bluebooks</a:t>
            </a:r>
            <a:r>
              <a:rPr lang="en-US" sz="4000" dirty="0"/>
              <a:t>?</a:t>
            </a:r>
            <a:br>
              <a:rPr lang="en-US" sz="4000" dirty="0"/>
            </a:br>
            <a:endParaRPr lang="en-US" sz="4000" dirty="0"/>
          </a:p>
        </p:txBody>
      </p:sp>
      <p:sp>
        <p:nvSpPr>
          <p:cNvPr id="5" name="Text Placeholder 4"/>
          <p:cNvSpPr>
            <a:spLocks noGrp="1"/>
          </p:cNvSpPr>
          <p:nvPr>
            <p:ph type="body" idx="1"/>
          </p:nvPr>
        </p:nvSpPr>
        <p:spPr/>
        <p:txBody>
          <a:bodyPr>
            <a:normAutofit fontScale="85000" lnSpcReduction="10000"/>
          </a:bodyPr>
          <a:lstStyle/>
          <a:p>
            <a:r>
              <a:rPr lang="en-US" sz="2800" dirty="0" smtClean="0"/>
              <a:t>Used </a:t>
            </a:r>
            <a:r>
              <a:rPr lang="en-US" sz="2800" dirty="0"/>
              <a:t>bluebooks if returned to students, are materials of continuing value to </a:t>
            </a:r>
            <a:r>
              <a:rPr lang="en-US" sz="2800" dirty="0" smtClean="0"/>
              <a:t>the student </a:t>
            </a:r>
            <a:r>
              <a:rPr lang="en-US" sz="2800" dirty="0"/>
              <a:t>outside of the classroom setting. If the district is the sole provider of bluebooks, </a:t>
            </a:r>
            <a:r>
              <a:rPr lang="en-US" sz="2800" dirty="0" smtClean="0"/>
              <a:t>they must </a:t>
            </a:r>
            <a:r>
              <a:rPr lang="en-US" sz="2800" dirty="0"/>
              <a:t>be provided to students at the district's actual cost. </a:t>
            </a:r>
            <a:endParaRPr lang="en-US" sz="2800" dirty="0" smtClean="0"/>
          </a:p>
          <a:p>
            <a:r>
              <a:rPr lang="en-US" sz="2800" dirty="0" smtClean="0"/>
              <a:t>If </a:t>
            </a:r>
            <a:r>
              <a:rPr lang="en-US" sz="2800" dirty="0"/>
              <a:t>used bluebooks are not </a:t>
            </a:r>
            <a:r>
              <a:rPr lang="en-US" sz="2800" dirty="0" smtClean="0"/>
              <a:t>returned they </a:t>
            </a:r>
            <a:r>
              <a:rPr lang="en-US" sz="2800" dirty="0"/>
              <a:t>are not of continuing value to the student and thus should be provided by the district</a:t>
            </a:r>
            <a:r>
              <a:rPr lang="en-US" sz="2800" dirty="0" smtClean="0"/>
              <a:t>.</a:t>
            </a:r>
          </a:p>
          <a:p>
            <a:r>
              <a:rPr lang="en-US" sz="2800" dirty="0"/>
              <a:t>Student Fee Handbook, page </a:t>
            </a:r>
            <a:r>
              <a:rPr lang="en-US" sz="2800" dirty="0" smtClean="0"/>
              <a:t>44</a:t>
            </a:r>
            <a:endParaRPr lang="en-US" sz="2800" dirty="0"/>
          </a:p>
          <a:p>
            <a:endParaRPr lang="en-US" dirty="0"/>
          </a:p>
        </p:txBody>
      </p:sp>
    </p:spTree>
    <p:extLst>
      <p:ext uri="{BB962C8B-B14F-4D97-AF65-F5344CB8AC3E}">
        <p14:creationId xmlns:p14="http://schemas.microsoft.com/office/powerpoint/2010/main" val="978256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Calculators?</a:t>
            </a:r>
            <a:endParaRPr lang="en-US" dirty="0"/>
          </a:p>
        </p:txBody>
      </p:sp>
      <p:sp>
        <p:nvSpPr>
          <p:cNvPr id="3" name="Text Placeholder 2"/>
          <p:cNvSpPr>
            <a:spLocks noGrp="1"/>
          </p:cNvSpPr>
          <p:nvPr>
            <p:ph type="body" idx="1"/>
          </p:nvPr>
        </p:nvSpPr>
        <p:spPr>
          <a:xfrm>
            <a:off x="533400" y="2015735"/>
            <a:ext cx="8138160" cy="4039079"/>
          </a:xfrm>
        </p:spPr>
        <p:txBody>
          <a:bodyPr>
            <a:noAutofit/>
          </a:bodyPr>
          <a:lstStyle/>
          <a:p>
            <a:r>
              <a:rPr lang="en-US" sz="2000" dirty="0"/>
              <a:t>Equipment - Education Code section 76365 specifically mentions equipment as a material </a:t>
            </a:r>
            <a:r>
              <a:rPr lang="en-US" sz="2000" dirty="0" smtClean="0"/>
              <a:t>that has </a:t>
            </a:r>
            <a:r>
              <a:rPr lang="en-US" sz="2000" dirty="0"/>
              <a:t>continuing value to the student outside of the classroom setting. Thus, students can </a:t>
            </a:r>
            <a:r>
              <a:rPr lang="en-US" sz="2000" dirty="0" smtClean="0"/>
              <a:t>be required </a:t>
            </a:r>
            <a:r>
              <a:rPr lang="en-US" sz="2000" dirty="0"/>
              <a:t>to provide their own equipment for classes</a:t>
            </a:r>
            <a:r>
              <a:rPr lang="en-US" sz="2000" dirty="0" smtClean="0"/>
              <a:t>.</a:t>
            </a:r>
          </a:p>
          <a:p>
            <a:r>
              <a:rPr lang="en-US" sz="2000" dirty="0"/>
              <a:t>Equipment Use Charge - In lieu of requiring students to provide certain expensive </a:t>
            </a:r>
            <a:r>
              <a:rPr lang="en-US" sz="2000" dirty="0" smtClean="0"/>
              <a:t>equipment, one </a:t>
            </a:r>
            <a:r>
              <a:rPr lang="en-US" sz="2000" dirty="0"/>
              <a:t>suggestion is that students be given the option to “rent” the equipment from the district</a:t>
            </a:r>
            <a:br>
              <a:rPr lang="en-US" sz="2000" dirty="0"/>
            </a:br>
            <a:r>
              <a:rPr lang="en-US" sz="2000" dirty="0"/>
              <a:t>for the duration of the course. The instructional materials regulations do not address rental </a:t>
            </a:r>
            <a:r>
              <a:rPr lang="en-US" sz="2000" dirty="0" smtClean="0"/>
              <a:t>of equipment </a:t>
            </a:r>
            <a:r>
              <a:rPr lang="en-US" sz="2000" dirty="0"/>
              <a:t>that is required by a district. Rather, the regulations only address the authority of</a:t>
            </a:r>
            <a:br>
              <a:rPr lang="en-US" sz="2000" dirty="0"/>
            </a:br>
            <a:r>
              <a:rPr lang="en-US" sz="2000" dirty="0"/>
              <a:t>districts to require the </a:t>
            </a:r>
            <a:r>
              <a:rPr lang="en-US" sz="2000" dirty="0" smtClean="0"/>
              <a:t>equipment.</a:t>
            </a:r>
          </a:p>
        </p:txBody>
      </p:sp>
    </p:spTree>
    <p:extLst>
      <p:ext uri="{BB962C8B-B14F-4D97-AF65-F5344CB8AC3E}">
        <p14:creationId xmlns:p14="http://schemas.microsoft.com/office/powerpoint/2010/main" val="989519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kit? Clay?</a:t>
            </a:r>
            <a:endParaRPr lang="en-US" dirty="0"/>
          </a:p>
        </p:txBody>
      </p:sp>
      <p:sp>
        <p:nvSpPr>
          <p:cNvPr id="3" name="Text Placeholder 2"/>
          <p:cNvSpPr>
            <a:spLocks noGrp="1"/>
          </p:cNvSpPr>
          <p:nvPr>
            <p:ph type="body" idx="1"/>
          </p:nvPr>
        </p:nvSpPr>
        <p:spPr/>
        <p:txBody>
          <a:bodyPr>
            <a:normAutofit/>
          </a:bodyPr>
          <a:lstStyle/>
          <a:p>
            <a:r>
              <a:rPr lang="en-US" dirty="0" smtClean="0"/>
              <a:t>Lab kit – no. Clay – yes.</a:t>
            </a:r>
          </a:p>
          <a:p>
            <a:r>
              <a:rPr lang="en-US" dirty="0" smtClean="0"/>
              <a:t>Welding </a:t>
            </a:r>
            <a:r>
              <a:rPr lang="en-US" dirty="0"/>
              <a:t>rods and other transformed materials can have continuing value under </a:t>
            </a:r>
            <a:r>
              <a:rPr lang="en-US" dirty="0" smtClean="0"/>
              <a:t>limited circumstances</a:t>
            </a:r>
            <a:r>
              <a:rPr lang="en-US" dirty="0"/>
              <a:t>, however. If welding rods are used to make a project or material that a </a:t>
            </a:r>
            <a:r>
              <a:rPr lang="en-US" dirty="0" smtClean="0"/>
              <a:t>student will </a:t>
            </a:r>
            <a:r>
              <a:rPr lang="en-US" dirty="0"/>
              <a:t>take from the class, the student can be required to provide the rods that will be used </a:t>
            </a:r>
            <a:r>
              <a:rPr lang="en-US" dirty="0" smtClean="0"/>
              <a:t>for the </a:t>
            </a:r>
            <a:r>
              <a:rPr lang="en-US" dirty="0"/>
              <a:t>project. For instance, if the welding rods are used to make an art object and the art </a:t>
            </a:r>
            <a:r>
              <a:rPr lang="en-US" dirty="0" smtClean="0"/>
              <a:t>object becomes </a:t>
            </a:r>
            <a:r>
              <a:rPr lang="en-US" dirty="0"/>
              <a:t>the property of the student, welding rods may be </a:t>
            </a:r>
            <a:r>
              <a:rPr lang="en-US" dirty="0" smtClean="0"/>
              <a:t>required.</a:t>
            </a:r>
          </a:p>
          <a:p>
            <a:r>
              <a:rPr lang="en-US" dirty="0" smtClean="0"/>
              <a:t>Other </a:t>
            </a:r>
            <a:r>
              <a:rPr lang="en-US" dirty="0"/>
              <a:t>examples of transformed materials that are usually rendered valueless after use </a:t>
            </a:r>
            <a:r>
              <a:rPr lang="en-US" dirty="0" smtClean="0"/>
              <a:t>include chemicals</a:t>
            </a:r>
            <a:r>
              <a:rPr lang="en-US" dirty="0"/>
              <a:t>, gasoline, diesel fuel, and medical supplies such as Band-Aids, sterile syringes, </a:t>
            </a:r>
            <a:r>
              <a:rPr lang="en-US" dirty="0" smtClean="0"/>
              <a:t>and catheters</a:t>
            </a:r>
            <a:r>
              <a:rPr lang="en-US" dirty="0"/>
              <a:t>.</a:t>
            </a:r>
          </a:p>
        </p:txBody>
      </p:sp>
    </p:spTree>
    <p:extLst>
      <p:ext uri="{BB962C8B-B14F-4D97-AF65-F5344CB8AC3E}">
        <p14:creationId xmlns:p14="http://schemas.microsoft.com/office/powerpoint/2010/main" val="992955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OK to ask students to pay for access to a homework system?</a:t>
            </a:r>
            <a:endParaRPr lang="en-US" dirty="0"/>
          </a:p>
        </p:txBody>
      </p:sp>
      <p:sp>
        <p:nvSpPr>
          <p:cNvPr id="3" name="Text Placeholder 2"/>
          <p:cNvSpPr>
            <a:spLocks noGrp="1"/>
          </p:cNvSpPr>
          <p:nvPr>
            <p:ph type="body" idx="1"/>
          </p:nvPr>
        </p:nvSpPr>
        <p:spPr/>
        <p:txBody>
          <a:bodyPr>
            <a:normAutofit fontScale="92500" lnSpcReduction="20000"/>
          </a:bodyPr>
          <a:lstStyle/>
          <a:p>
            <a:r>
              <a:rPr lang="en-US" sz="2000" dirty="0" smtClean="0"/>
              <a:t>Great question! </a:t>
            </a:r>
          </a:p>
          <a:p>
            <a:r>
              <a:rPr lang="en-US" sz="2000" dirty="0" smtClean="0"/>
              <a:t>The 2012 regulatory changes were all about determining when you could ask students to pay for access to electronic resources.</a:t>
            </a:r>
          </a:p>
          <a:p>
            <a:r>
              <a:rPr lang="en-US" sz="2000" dirty="0"/>
              <a:t>Instructional Materials </a:t>
            </a:r>
            <a:r>
              <a:rPr lang="en-US" sz="2000" dirty="0" smtClean="0"/>
              <a:t>Guidelines, page 3.</a:t>
            </a:r>
          </a:p>
          <a:p>
            <a:r>
              <a:rPr lang="en-US" sz="2000" dirty="0"/>
              <a:t>Class or course management systems, as well as any supervision software are not to be provided by students. If it is primarily beneficial to the college or district it is not allowed. It must benefit the student directly, not indirectly. Students may be burdened with legitimate non-tangible instructional materials, but should not be expected to provide resources that should be provided by the district. </a:t>
            </a:r>
          </a:p>
          <a:p>
            <a:endParaRPr lang="en-US" dirty="0"/>
          </a:p>
        </p:txBody>
      </p:sp>
    </p:spTree>
    <p:extLst>
      <p:ext uri="{BB962C8B-B14F-4D97-AF65-F5344CB8AC3E}">
        <p14:creationId xmlns:p14="http://schemas.microsoft.com/office/powerpoint/2010/main" val="1071597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Text Placeholder 2"/>
          <p:cNvSpPr>
            <a:spLocks noGrp="1"/>
          </p:cNvSpPr>
          <p:nvPr>
            <p:ph type="body" idx="1"/>
          </p:nvPr>
        </p:nvSpPr>
        <p:spPr>
          <a:xfrm>
            <a:off x="457200" y="2015735"/>
            <a:ext cx="8107680" cy="4039079"/>
          </a:xfrm>
        </p:spPr>
        <p:txBody>
          <a:bodyPr>
            <a:noAutofit/>
          </a:bodyPr>
          <a:lstStyle/>
          <a:p>
            <a:r>
              <a:rPr lang="en-US" sz="2400" dirty="0"/>
              <a:t>What local policies, regulations, legislation, and federal requirements exist to promote textbook affordability and ensure cost transparency? What can – and can’t – faculty ask students to purchase? We will begin with a review of existing requirements followed by a discussion on the effectiveness of these requirements and what roles OERLs should play with respect to textbook affordability. </a:t>
            </a:r>
          </a:p>
        </p:txBody>
      </p:sp>
    </p:spTree>
    <p:extLst>
      <p:ext uri="{BB962C8B-B14F-4D97-AF65-F5344CB8AC3E}">
        <p14:creationId xmlns:p14="http://schemas.microsoft.com/office/powerpoint/2010/main" val="1911359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transparency?</a:t>
            </a:r>
            <a:endParaRPr lang="en-US" dirty="0"/>
          </a:p>
        </p:txBody>
      </p:sp>
      <p:sp>
        <p:nvSpPr>
          <p:cNvPr id="3" name="Text Placeholder 2"/>
          <p:cNvSpPr>
            <a:spLocks noGrp="1"/>
          </p:cNvSpPr>
          <p:nvPr>
            <p:ph type="body" idx="1"/>
          </p:nvPr>
        </p:nvSpPr>
        <p:spPr/>
        <p:txBody>
          <a:bodyPr>
            <a:normAutofit/>
          </a:bodyPr>
          <a:lstStyle/>
          <a:p>
            <a:r>
              <a:rPr lang="en-US" sz="3600" dirty="0" smtClean="0"/>
              <a:t>What information </a:t>
            </a:r>
            <a:r>
              <a:rPr lang="en-US" sz="3600" b="1" dirty="0" smtClean="0"/>
              <a:t>should</a:t>
            </a:r>
            <a:r>
              <a:rPr lang="en-US" sz="3600" dirty="0" smtClean="0"/>
              <a:t> students have about course costs at the time of registration?</a:t>
            </a:r>
          </a:p>
          <a:p>
            <a:r>
              <a:rPr lang="en-US" sz="3600" dirty="0" smtClean="0"/>
              <a:t>What information are colleges required to provide?</a:t>
            </a:r>
            <a:endParaRPr lang="en-US" sz="3600" dirty="0"/>
          </a:p>
        </p:txBody>
      </p:sp>
    </p:spTree>
    <p:extLst>
      <p:ext uri="{BB962C8B-B14F-4D97-AF65-F5344CB8AC3E}">
        <p14:creationId xmlns:p14="http://schemas.microsoft.com/office/powerpoint/2010/main" val="12859176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Schedule Information</a:t>
            </a:r>
            <a:endParaRPr lang="en-US" dirty="0"/>
          </a:p>
        </p:txBody>
      </p:sp>
      <p:sp>
        <p:nvSpPr>
          <p:cNvPr id="3" name="Text Placeholder 2"/>
          <p:cNvSpPr>
            <a:spLocks noGrp="1"/>
          </p:cNvSpPr>
          <p:nvPr>
            <p:ph type="body" idx="1"/>
          </p:nvPr>
        </p:nvSpPr>
        <p:spPr>
          <a:xfrm>
            <a:off x="182880" y="2015735"/>
            <a:ext cx="8108262" cy="4039079"/>
          </a:xfrm>
        </p:spPr>
        <p:txBody>
          <a:bodyPr>
            <a:noAutofit/>
          </a:bodyPr>
          <a:lstStyle/>
          <a:p>
            <a:pPr lvl="1"/>
            <a:r>
              <a:rPr lang="en-US" sz="2400" dirty="0" smtClean="0"/>
              <a:t>There is a federal </a:t>
            </a:r>
            <a:r>
              <a:rPr lang="en-US" sz="2400" dirty="0"/>
              <a:t>requirement that colleges provide textbook information in their online schedules at the time of registration </a:t>
            </a:r>
            <a:r>
              <a:rPr lang="en-US" sz="2400" dirty="0" smtClean="0"/>
              <a:t>(</a:t>
            </a:r>
            <a:r>
              <a:rPr lang="en-US" sz="2400" dirty="0" err="1" smtClean="0"/>
              <a:t>tinyurl.com</a:t>
            </a:r>
            <a:r>
              <a:rPr lang="en-US" sz="2400" dirty="0" smtClean="0"/>
              <a:t>/</a:t>
            </a:r>
            <a:r>
              <a:rPr lang="en-US" sz="2400" dirty="0" err="1" smtClean="0"/>
              <a:t>TextLeg</a:t>
            </a:r>
            <a:r>
              <a:rPr lang="en-US" sz="2400" dirty="0" smtClean="0"/>
              <a:t>).</a:t>
            </a:r>
          </a:p>
          <a:p>
            <a:pPr lvl="1"/>
            <a:r>
              <a:rPr lang="en-US" sz="2400" dirty="0" smtClean="0"/>
              <a:t>California state law mandates that the CCCs mark </a:t>
            </a:r>
            <a:r>
              <a:rPr lang="en-US" sz="2400" dirty="0"/>
              <a:t>no-cost (ZTC) course sections </a:t>
            </a:r>
            <a:r>
              <a:rPr lang="en-US" sz="2400" dirty="0" smtClean="0"/>
              <a:t>(</a:t>
            </a:r>
            <a:r>
              <a:rPr lang="en-US" sz="2400" u="sng" dirty="0">
                <a:hlinkClick r:id="rId3"/>
              </a:rPr>
              <a:t>California Education Code 66406.9</a:t>
            </a:r>
            <a:r>
              <a:rPr lang="en-US" sz="2400" dirty="0"/>
              <a:t>). </a:t>
            </a:r>
            <a:endParaRPr lang="en-US" sz="2400" dirty="0" smtClean="0"/>
          </a:p>
          <a:p>
            <a:pPr lvl="1"/>
            <a:r>
              <a:rPr lang="en-US" sz="2400" dirty="0" smtClean="0"/>
              <a:t>Neither requirement is universally met – and these requirements do not mandate transparency with respect to other costs.</a:t>
            </a:r>
            <a:endParaRPr lang="en-US" sz="2400" dirty="0"/>
          </a:p>
        </p:txBody>
      </p:sp>
    </p:spTree>
    <p:extLst>
      <p:ext uri="{BB962C8B-B14F-4D97-AF65-F5344CB8AC3E}">
        <p14:creationId xmlns:p14="http://schemas.microsoft.com/office/powerpoint/2010/main" val="893271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 Affordability and Transparency – As of February 1, 2022</a:t>
            </a:r>
            <a:endParaRPr lang="en-US" dirty="0"/>
          </a:p>
        </p:txBody>
      </p:sp>
      <p:sp>
        <p:nvSpPr>
          <p:cNvPr id="3" name="Text Placeholder 2"/>
          <p:cNvSpPr>
            <a:spLocks noGrp="1"/>
          </p:cNvSpPr>
          <p:nvPr>
            <p:ph type="body" idx="1"/>
          </p:nvPr>
        </p:nvSpPr>
        <p:spPr/>
        <p:txBody>
          <a:bodyPr>
            <a:normAutofit fontScale="92500" lnSpcReduction="10000"/>
          </a:bodyPr>
          <a:lstStyle/>
          <a:p>
            <a:r>
              <a:rPr lang="en-US" sz="2800" dirty="0" smtClean="0"/>
              <a:t>34 colleges do not provide textbook cost information to students prior to registration</a:t>
            </a:r>
          </a:p>
          <a:p>
            <a:r>
              <a:rPr lang="en-US" sz="2800" dirty="0" smtClean="0"/>
              <a:t>22 colleges do not mark ZTC sections</a:t>
            </a:r>
          </a:p>
          <a:p>
            <a:r>
              <a:rPr lang="en-US" sz="2800" dirty="0"/>
              <a:t>Shouldn’t our students have this information when making </a:t>
            </a:r>
            <a:r>
              <a:rPr lang="en-US" sz="2800" dirty="0" smtClean="0"/>
              <a:t>choices?</a:t>
            </a:r>
          </a:p>
          <a:p>
            <a:r>
              <a:rPr lang="en-US" sz="2800" dirty="0" smtClean="0"/>
              <a:t>??? do not have a policy to ensure faculty consider cost and necessity when selecting course resources</a:t>
            </a:r>
          </a:p>
        </p:txBody>
      </p:sp>
    </p:spTree>
    <p:extLst>
      <p:ext uri="{BB962C8B-B14F-4D97-AF65-F5344CB8AC3E}">
        <p14:creationId xmlns:p14="http://schemas.microsoft.com/office/powerpoint/2010/main" val="17108969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r>
              <a:rPr lang="mr-IN" dirty="0" smtClean="0"/>
              <a:t>…</a:t>
            </a:r>
            <a:endParaRPr lang="en-US" dirty="0"/>
          </a:p>
        </p:txBody>
      </p:sp>
      <p:sp>
        <p:nvSpPr>
          <p:cNvPr id="3" name="Text Placeholder 2"/>
          <p:cNvSpPr>
            <a:spLocks noGrp="1"/>
          </p:cNvSpPr>
          <p:nvPr>
            <p:ph type="body" idx="1"/>
          </p:nvPr>
        </p:nvSpPr>
        <p:spPr/>
        <p:txBody>
          <a:bodyPr>
            <a:normAutofit/>
          </a:bodyPr>
          <a:lstStyle/>
          <a:p>
            <a:r>
              <a:rPr lang="en-US" sz="2400" dirty="0" smtClean="0"/>
              <a:t>There are existing textbook affordability requirements that colleges are not universally following. </a:t>
            </a:r>
          </a:p>
          <a:p>
            <a:r>
              <a:rPr lang="en-US" sz="2400" dirty="0" smtClean="0"/>
              <a:t>ASCCC OERI proposal suggested compliance with existing requirements be a prerequisite for obtaining ZTC funds. And supports cost transparency more generally.</a:t>
            </a:r>
          </a:p>
        </p:txBody>
      </p:sp>
    </p:spTree>
    <p:extLst>
      <p:ext uri="{BB962C8B-B14F-4D97-AF65-F5344CB8AC3E}">
        <p14:creationId xmlns:p14="http://schemas.microsoft.com/office/powerpoint/2010/main" val="1059859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6" y="808303"/>
            <a:ext cx="7202456" cy="893111"/>
          </a:xfrm>
        </p:spPr>
        <p:txBody>
          <a:bodyPr/>
          <a:lstStyle/>
          <a:p>
            <a:r>
              <a:rPr lang="en-US" dirty="0" smtClean="0"/>
              <a:t>AB 2624</a:t>
            </a:r>
            <a:endParaRPr lang="en-US" dirty="0"/>
          </a:p>
        </p:txBody>
      </p:sp>
      <p:sp>
        <p:nvSpPr>
          <p:cNvPr id="3" name="Text Placeholder 2"/>
          <p:cNvSpPr>
            <a:spLocks noGrp="1"/>
          </p:cNvSpPr>
          <p:nvPr>
            <p:ph type="body" idx="1"/>
          </p:nvPr>
        </p:nvSpPr>
        <p:spPr/>
        <p:txBody>
          <a:bodyPr>
            <a:normAutofit/>
          </a:bodyPr>
          <a:lstStyle/>
          <a:p>
            <a:r>
              <a:rPr lang="en-US" sz="2400" dirty="0" smtClean="0"/>
              <a:t>Proposes to modifying the no-cost education code (AKA SB 1359) to include the existing federal cost information requirement plus all the “other” things a student might be asked to purchase.</a:t>
            </a:r>
          </a:p>
          <a:p>
            <a:r>
              <a:rPr lang="en-US" sz="2400" dirty="0" smtClean="0"/>
              <a:t>Unfortunately, it does not fix the existing law.</a:t>
            </a:r>
            <a:endParaRPr lang="en-US" sz="2400" dirty="0"/>
          </a:p>
        </p:txBody>
      </p:sp>
    </p:spTree>
    <p:extLst>
      <p:ext uri="{BB962C8B-B14F-4D97-AF65-F5344CB8AC3E}">
        <p14:creationId xmlns:p14="http://schemas.microsoft.com/office/powerpoint/2010/main" val="1650668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 2624 Exacerbates the “Digital” Conundrum</a:t>
            </a:r>
            <a:endParaRPr lang="en-US" dirty="0"/>
          </a:p>
        </p:txBody>
      </p:sp>
      <p:sp>
        <p:nvSpPr>
          <p:cNvPr id="5" name="Text Placeholder 4"/>
          <p:cNvSpPr>
            <a:spLocks noGrp="1"/>
          </p:cNvSpPr>
          <p:nvPr>
            <p:ph type="body" idx="1"/>
          </p:nvPr>
        </p:nvSpPr>
        <p:spPr/>
        <p:txBody>
          <a:bodyPr>
            <a:normAutofit/>
          </a:bodyPr>
          <a:lstStyle/>
          <a:p>
            <a:r>
              <a:rPr lang="en-US" sz="1800" dirty="0" smtClean="0"/>
              <a:t>CEC 66406.9 focuses on the marking of no-cost digital course materials.</a:t>
            </a:r>
          </a:p>
          <a:p>
            <a:r>
              <a:rPr lang="en-US" sz="1800" dirty="0" smtClean="0"/>
              <a:t>AB 2624 adds “digital” into the existing law two more times.</a:t>
            </a:r>
          </a:p>
          <a:p>
            <a:r>
              <a:rPr lang="en-US" sz="1800" dirty="0" smtClean="0"/>
              <a:t>AB 2624 redefines “course materials” to include all texts, devices, and software.</a:t>
            </a:r>
          </a:p>
          <a:p>
            <a:r>
              <a:rPr lang="en-US" sz="1800" dirty="0" smtClean="0"/>
              <a:t>In other words, it does not recognize that no-cost need not be digital and it creates a new definition of “course materials” that incorporates supplies that are generally not factored in when determining if a section is ZTC.</a:t>
            </a:r>
          </a:p>
          <a:p>
            <a:r>
              <a:rPr lang="en-US" sz="1800" dirty="0" smtClean="0"/>
              <a:t>But – the focus on cost transparency is positive.</a:t>
            </a:r>
            <a:endParaRPr lang="en-US" sz="1800" dirty="0"/>
          </a:p>
        </p:txBody>
      </p:sp>
    </p:spTree>
    <p:extLst>
      <p:ext uri="{BB962C8B-B14F-4D97-AF65-F5344CB8AC3E}">
        <p14:creationId xmlns:p14="http://schemas.microsoft.com/office/powerpoint/2010/main" val="515354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 about text book costs?</a:t>
            </a:r>
            <a:endParaRPr lang="en-US" dirty="0"/>
          </a:p>
        </p:txBody>
      </p:sp>
      <p:sp>
        <p:nvSpPr>
          <p:cNvPr id="3" name="Text Placeholder 2"/>
          <p:cNvSpPr>
            <a:spLocks noGrp="1"/>
          </p:cNvSpPr>
          <p:nvPr>
            <p:ph type="body" idx="1"/>
          </p:nvPr>
        </p:nvSpPr>
        <p:spPr/>
        <p:txBody>
          <a:bodyPr>
            <a:normAutofit fontScale="92500" lnSpcReduction="10000"/>
          </a:bodyPr>
          <a:lstStyle/>
          <a:p>
            <a:r>
              <a:rPr lang="en-US" sz="3200" dirty="0" smtClean="0"/>
              <a:t>Do we need local policies – senate policies? Board policies?</a:t>
            </a:r>
          </a:p>
          <a:p>
            <a:r>
              <a:rPr lang="en-US" sz="3200" dirty="0" smtClean="0"/>
              <a:t>Laws?</a:t>
            </a:r>
          </a:p>
          <a:p>
            <a:r>
              <a:rPr lang="en-US" sz="3200" dirty="0" smtClean="0"/>
              <a:t>Should any of this be a concern of the OERI and OERLs?</a:t>
            </a:r>
          </a:p>
          <a:p>
            <a:r>
              <a:rPr lang="en-US" sz="3200" dirty="0" smtClean="0"/>
              <a:t>What should you be doing – if anything?</a:t>
            </a:r>
          </a:p>
          <a:p>
            <a:endParaRPr lang="en-US" dirty="0"/>
          </a:p>
        </p:txBody>
      </p:sp>
    </p:spTree>
    <p:extLst>
      <p:ext uri="{BB962C8B-B14F-4D97-AF65-F5344CB8AC3E}">
        <p14:creationId xmlns:p14="http://schemas.microsoft.com/office/powerpoint/2010/main" val="1938172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70"/>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600"/>
              <a:buFont typeface="Arial"/>
              <a:buNone/>
            </a:pPr>
            <a:r>
              <a:rPr lang="en-US"/>
              <a:t>More Information</a:t>
            </a:r>
            <a:endParaRPr/>
          </a:p>
        </p:txBody>
      </p:sp>
      <p:sp>
        <p:nvSpPr>
          <p:cNvPr id="352" name="Google Shape;352;p70"/>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p>
            <a:pPr marL="171446" lvl="0" indent="-171446" algn="l" rtl="0">
              <a:lnSpc>
                <a:spcPct val="120000"/>
              </a:lnSpc>
              <a:spcBef>
                <a:spcPts val="0"/>
              </a:spcBef>
              <a:spcAft>
                <a:spcPts val="0"/>
              </a:spcAft>
              <a:buSzPts val="2800"/>
              <a:buChar char="•"/>
            </a:pPr>
            <a:r>
              <a:rPr lang="en-US" sz="2800" u="sng" dirty="0">
                <a:solidFill>
                  <a:schemeClr val="hlink"/>
                </a:solidFill>
                <a:hlinkClick r:id="rId3"/>
              </a:rPr>
              <a:t>ASCCC OERI Website </a:t>
            </a:r>
            <a:r>
              <a:rPr lang="en-US" sz="2800" dirty="0"/>
              <a:t>(</a:t>
            </a:r>
            <a:r>
              <a:rPr lang="en-US" sz="2800" dirty="0" err="1"/>
              <a:t>asccc-oeri.org</a:t>
            </a:r>
            <a:r>
              <a:rPr lang="en-US" sz="2800" dirty="0"/>
              <a:t>)</a:t>
            </a:r>
            <a:endParaRPr sz="2800" dirty="0"/>
          </a:p>
          <a:p>
            <a:pPr marL="514337" lvl="1" indent="-260346" algn="l" rtl="0">
              <a:lnSpc>
                <a:spcPct val="120000"/>
              </a:lnSpc>
              <a:spcBef>
                <a:spcPts val="0"/>
              </a:spcBef>
              <a:spcAft>
                <a:spcPts val="0"/>
              </a:spcAft>
              <a:buSzPts val="2800"/>
              <a:buChar char="•"/>
            </a:pPr>
            <a:r>
              <a:rPr lang="en-US" sz="2800" dirty="0"/>
              <a:t>Resources</a:t>
            </a:r>
            <a:endParaRPr sz="2800" dirty="0"/>
          </a:p>
          <a:p>
            <a:pPr marL="514337" lvl="1" indent="-260346" algn="l" rtl="0">
              <a:lnSpc>
                <a:spcPct val="120000"/>
              </a:lnSpc>
              <a:spcBef>
                <a:spcPts val="0"/>
              </a:spcBef>
              <a:spcAft>
                <a:spcPts val="0"/>
              </a:spcAft>
              <a:buSzPts val="2800"/>
              <a:buChar char="•"/>
            </a:pPr>
            <a:r>
              <a:rPr lang="en-US" sz="2800" dirty="0"/>
              <a:t>Webinars and Events</a:t>
            </a:r>
            <a:endParaRPr sz="2800" dirty="0"/>
          </a:p>
          <a:p>
            <a:pPr marL="171446" lvl="0" indent="-171446" algn="l" rtl="0">
              <a:lnSpc>
                <a:spcPct val="120000"/>
              </a:lnSpc>
              <a:spcBef>
                <a:spcPts val="750"/>
              </a:spcBef>
              <a:spcAft>
                <a:spcPts val="0"/>
              </a:spcAft>
              <a:buSzPts val="2800"/>
              <a:buChar char="•"/>
            </a:pPr>
            <a:r>
              <a:rPr lang="en-US" sz="2800" u="sng" dirty="0">
                <a:solidFill>
                  <a:schemeClr val="hlink"/>
                </a:solidFill>
                <a:hlinkClick r:id="rId4"/>
              </a:rPr>
              <a:t>ASCCC OER E-Mail</a:t>
            </a:r>
            <a:r>
              <a:rPr lang="en-US" sz="2800" dirty="0">
                <a:hlinkClick r:id="rId4"/>
              </a:rPr>
              <a:t> </a:t>
            </a:r>
            <a:r>
              <a:rPr lang="en-US" sz="2800" dirty="0">
                <a:solidFill>
                  <a:schemeClr val="bg2"/>
                </a:solidFill>
              </a:rPr>
              <a:t>(</a:t>
            </a:r>
            <a:r>
              <a:rPr lang="en-US" sz="2800" u="sng" dirty="0">
                <a:solidFill>
                  <a:schemeClr val="bg2"/>
                </a:solidFill>
              </a:rPr>
              <a:t>oeri@asccc.org</a:t>
            </a:r>
            <a:r>
              <a:rPr lang="en-US" sz="2800" u="sng" dirty="0" smtClean="0">
                <a:solidFill>
                  <a:schemeClr val="bg2"/>
                </a:solidFill>
              </a:rPr>
              <a:t>)</a:t>
            </a:r>
          </a:p>
          <a:p>
            <a:pPr marL="171446" lvl="0" indent="-171446" algn="l" rtl="0">
              <a:lnSpc>
                <a:spcPct val="120000"/>
              </a:lnSpc>
              <a:spcBef>
                <a:spcPts val="750"/>
              </a:spcBef>
              <a:spcAft>
                <a:spcPts val="0"/>
              </a:spcAft>
              <a:buSzPts val="2800"/>
              <a:buChar char="•"/>
            </a:pPr>
            <a:r>
              <a:rPr lang="en-US" sz="2800" dirty="0" smtClean="0">
                <a:solidFill>
                  <a:schemeClr val="bg2"/>
                </a:solidFill>
              </a:rPr>
              <a:t>Resources</a:t>
            </a:r>
          </a:p>
          <a:p>
            <a:pPr marL="628646" lvl="1" indent="-171446">
              <a:spcBef>
                <a:spcPts val="750"/>
              </a:spcBef>
              <a:buSzPts val="2800"/>
            </a:pPr>
            <a:r>
              <a:rPr lang="en-US" sz="2800" dirty="0" err="1"/>
              <a:t>tinyurl.com</a:t>
            </a:r>
            <a:r>
              <a:rPr lang="en-US" sz="2800" dirty="0"/>
              <a:t>/</a:t>
            </a:r>
            <a:r>
              <a:rPr lang="en-US" sz="2800" dirty="0" err="1"/>
              <a:t>TextLeg</a:t>
            </a:r>
            <a:endParaRPr lang="en-US" sz="2600" dirty="0" smtClean="0">
              <a:solidFill>
                <a:schemeClr val="bg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37"/>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600"/>
              <a:buFont typeface="Arial"/>
              <a:buNone/>
            </a:pPr>
            <a:r>
              <a:rPr lang="en-US" sz="4800"/>
              <a:t>Overview</a:t>
            </a:r>
            <a:endParaRPr sz="4800"/>
          </a:p>
        </p:txBody>
      </p:sp>
      <p:sp>
        <p:nvSpPr>
          <p:cNvPr id="129" name="Google Shape;129;p37"/>
          <p:cNvSpPr txBox="1">
            <a:spLocks noGrp="1"/>
          </p:cNvSpPr>
          <p:nvPr>
            <p:ph type="body" idx="1"/>
          </p:nvPr>
        </p:nvSpPr>
        <p:spPr>
          <a:prstGeom prst="rect">
            <a:avLst/>
          </a:prstGeom>
          <a:noFill/>
          <a:ln>
            <a:noFill/>
          </a:ln>
        </p:spPr>
        <p:txBody>
          <a:bodyPr spcFirstLastPara="1" wrap="square" lIns="91425" tIns="45700" rIns="91425" bIns="45700" anchor="t" anchorCtr="0">
            <a:normAutofit fontScale="92500" lnSpcReduction="20000"/>
          </a:bodyPr>
          <a:lstStyle/>
          <a:p>
            <a:pPr lvl="0"/>
            <a:r>
              <a:rPr lang="en-US" sz="2800" dirty="0" smtClean="0"/>
              <a:t>Existing requirements related to textbook affordability </a:t>
            </a:r>
          </a:p>
          <a:p>
            <a:pPr lvl="0"/>
            <a:r>
              <a:rPr lang="en-US" sz="2800" dirty="0" smtClean="0"/>
              <a:t>Are these requirements effective?</a:t>
            </a:r>
          </a:p>
          <a:p>
            <a:pPr lvl="0"/>
            <a:r>
              <a:rPr lang="en-US" sz="2800" dirty="0" smtClean="0"/>
              <a:t>What can – and can’t - faculty ask students to purchase</a:t>
            </a:r>
          </a:p>
          <a:p>
            <a:pPr lvl="0"/>
            <a:r>
              <a:rPr lang="en-US" sz="2800" dirty="0" smtClean="0"/>
              <a:t>What about cost transparency?</a:t>
            </a:r>
          </a:p>
          <a:p>
            <a:pPr lvl="0"/>
            <a:r>
              <a:rPr lang="en-US" sz="2800" dirty="0" smtClean="0"/>
              <a:t>Draft </a:t>
            </a:r>
            <a:r>
              <a:rPr lang="en-US" sz="2800" dirty="0" smtClean="0"/>
              <a:t>bill</a:t>
            </a:r>
            <a:endParaRPr lang="en-US" sz="2800" dirty="0" smtClean="0"/>
          </a:p>
          <a:p>
            <a:pPr lvl="0"/>
            <a:r>
              <a:rPr lang="en-US" sz="2800" dirty="0" smtClean="0"/>
              <a:t>What do we need?</a:t>
            </a:r>
            <a:endParaRP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Requirements</a:t>
            </a:r>
            <a:endParaRPr lang="en-US" dirty="0"/>
          </a:p>
        </p:txBody>
      </p:sp>
      <p:sp>
        <p:nvSpPr>
          <p:cNvPr id="3" name="Text Placeholder 2"/>
          <p:cNvSpPr>
            <a:spLocks noGrp="1"/>
          </p:cNvSpPr>
          <p:nvPr>
            <p:ph type="body" idx="1"/>
          </p:nvPr>
        </p:nvSpPr>
        <p:spPr/>
        <p:txBody>
          <a:bodyPr>
            <a:normAutofit/>
          </a:bodyPr>
          <a:lstStyle/>
          <a:p>
            <a:r>
              <a:rPr lang="en-US" sz="3200" dirty="0" smtClean="0"/>
              <a:t>Are there </a:t>
            </a:r>
            <a:r>
              <a:rPr lang="en-US" sz="3200" dirty="0"/>
              <a:t>local policies, regulations, legislation, </a:t>
            </a:r>
            <a:r>
              <a:rPr lang="en-US" sz="3200" dirty="0" smtClean="0"/>
              <a:t>and/or </a:t>
            </a:r>
            <a:r>
              <a:rPr lang="en-US" sz="3200" dirty="0"/>
              <a:t>federal requirements </a:t>
            </a:r>
            <a:r>
              <a:rPr lang="en-US" sz="3200" dirty="0" smtClean="0"/>
              <a:t>that aim to </a:t>
            </a:r>
            <a:r>
              <a:rPr lang="en-US" sz="3200" dirty="0"/>
              <a:t>promote textbook affordability and ensure cost transparency?</a:t>
            </a:r>
          </a:p>
        </p:txBody>
      </p:sp>
    </p:spTree>
    <p:extLst>
      <p:ext uri="{BB962C8B-B14F-4D97-AF65-F5344CB8AC3E}">
        <p14:creationId xmlns:p14="http://schemas.microsoft.com/office/powerpoint/2010/main" val="658651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Considering Costs</a:t>
            </a:r>
            <a:endParaRPr lang="en-US" sz="4000" dirty="0"/>
          </a:p>
        </p:txBody>
      </p:sp>
      <p:sp>
        <p:nvSpPr>
          <p:cNvPr id="5" name="Text Placeholder 4"/>
          <p:cNvSpPr>
            <a:spLocks noGrp="1"/>
          </p:cNvSpPr>
          <p:nvPr>
            <p:ph type="body" idx="1"/>
          </p:nvPr>
        </p:nvSpPr>
        <p:spPr/>
        <p:txBody>
          <a:bodyPr>
            <a:normAutofit/>
          </a:bodyPr>
          <a:lstStyle/>
          <a:p>
            <a:r>
              <a:rPr lang="en-US" sz="3200" dirty="0" smtClean="0"/>
              <a:t>Are faculty obligated to consider costs when selecting course materials?</a:t>
            </a:r>
          </a:p>
          <a:p>
            <a:endParaRPr lang="en-US" sz="3200" dirty="0"/>
          </a:p>
        </p:txBody>
      </p:sp>
    </p:spTree>
    <p:extLst>
      <p:ext uri="{BB962C8B-B14F-4D97-AF65-F5344CB8AC3E}">
        <p14:creationId xmlns:p14="http://schemas.microsoft.com/office/powerpoint/2010/main" val="61589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What’s your local policy say?</a:t>
            </a:r>
            <a:endParaRPr lang="en-US" sz="3600" dirty="0"/>
          </a:p>
        </p:txBody>
      </p:sp>
      <p:sp>
        <p:nvSpPr>
          <p:cNvPr id="5" name="Text Placeholder 4"/>
          <p:cNvSpPr>
            <a:spLocks noGrp="1"/>
          </p:cNvSpPr>
          <p:nvPr>
            <p:ph type="body" idx="1"/>
          </p:nvPr>
        </p:nvSpPr>
        <p:spPr>
          <a:xfrm>
            <a:off x="731520" y="2015735"/>
            <a:ext cx="7559622" cy="4039079"/>
          </a:xfrm>
        </p:spPr>
        <p:txBody>
          <a:bodyPr>
            <a:noAutofit/>
          </a:bodyPr>
          <a:lstStyle/>
          <a:p>
            <a:r>
              <a:rPr lang="en-US" sz="2400" dirty="0" smtClean="0"/>
              <a:t>Yes, you are required to have one.</a:t>
            </a:r>
          </a:p>
          <a:p>
            <a:r>
              <a:rPr lang="en-US" sz="2400" dirty="0" smtClean="0"/>
              <a:t>When title 5 was modified in 2012 to permit faculty to require students to purchase resources which were not “tangible”, efforts were made in regulation to protect students.</a:t>
            </a:r>
          </a:p>
          <a:p>
            <a:r>
              <a:rPr lang="en-US" sz="2400" dirty="0" smtClean="0"/>
              <a:t>Title 5 § </a:t>
            </a:r>
            <a:r>
              <a:rPr lang="en-US" sz="2400" dirty="0"/>
              <a:t>59404. District Policies and Regulations for Instructional Materials</a:t>
            </a:r>
            <a:r>
              <a:rPr lang="en-US" sz="2400" dirty="0" smtClean="0"/>
              <a:t>. </a:t>
            </a:r>
          </a:p>
          <a:p>
            <a:r>
              <a:rPr lang="en-US" sz="2400" dirty="0" err="1"/>
              <a:t>tinyurl.com</a:t>
            </a:r>
            <a:r>
              <a:rPr lang="en-US" sz="2400" dirty="0"/>
              <a:t>/</a:t>
            </a:r>
            <a:r>
              <a:rPr lang="en-US" sz="2400" dirty="0" err="1"/>
              <a:t>TextLeg</a:t>
            </a:r>
            <a:r>
              <a:rPr lang="en-US" sz="2400" dirty="0"/>
              <a:t>.</a:t>
            </a:r>
          </a:p>
        </p:txBody>
      </p:sp>
    </p:spTree>
    <p:extLst>
      <p:ext uri="{BB962C8B-B14F-4D97-AF65-F5344CB8AC3E}">
        <p14:creationId xmlns:p14="http://schemas.microsoft.com/office/powerpoint/2010/main" val="464217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88686" y="808303"/>
            <a:ext cx="7445714" cy="893111"/>
          </a:xfrm>
        </p:spPr>
        <p:txBody>
          <a:bodyPr/>
          <a:lstStyle/>
          <a:p>
            <a:r>
              <a:rPr lang="en-US" dirty="0" smtClean="0"/>
              <a:t>Title 5 § </a:t>
            </a:r>
            <a:r>
              <a:rPr lang="en-US" dirty="0"/>
              <a:t>59404. District Policies and Regulations for Instructional </a:t>
            </a:r>
            <a:r>
              <a:rPr lang="en-US" dirty="0" smtClean="0"/>
              <a:t>Materials</a:t>
            </a:r>
            <a:endParaRPr lang="en-US" dirty="0"/>
          </a:p>
        </p:txBody>
      </p:sp>
      <p:sp>
        <p:nvSpPr>
          <p:cNvPr id="5" name="Text Placeholder 4"/>
          <p:cNvSpPr>
            <a:spLocks noGrp="1"/>
          </p:cNvSpPr>
          <p:nvPr>
            <p:ph type="body" idx="1"/>
          </p:nvPr>
        </p:nvSpPr>
        <p:spPr>
          <a:xfrm>
            <a:off x="472440" y="2015735"/>
            <a:ext cx="8214360" cy="4039079"/>
          </a:xfrm>
        </p:spPr>
        <p:txBody>
          <a:bodyPr>
            <a:noAutofit/>
          </a:bodyPr>
          <a:lstStyle/>
          <a:p>
            <a:r>
              <a:rPr lang="en-US" sz="2000" dirty="0" smtClean="0"/>
              <a:t>(</a:t>
            </a:r>
            <a:r>
              <a:rPr lang="en-US" sz="2000" dirty="0"/>
              <a:t>a) The governing board of a community college district which requires that students </a:t>
            </a:r>
            <a:r>
              <a:rPr lang="en-US" sz="2000" dirty="0" smtClean="0"/>
              <a:t>provide instructional </a:t>
            </a:r>
            <a:r>
              <a:rPr lang="en-US" sz="2000" dirty="0"/>
              <a:t>materials for a course shall adopt policies or regulations, consistent with the provisions </a:t>
            </a:r>
            <a:r>
              <a:rPr lang="en-US" sz="2000" dirty="0" smtClean="0"/>
              <a:t>of this </a:t>
            </a:r>
            <a:r>
              <a:rPr lang="en-US" sz="2000" dirty="0"/>
              <a:t>subchapter, which specify the conditions under which such materials will be </a:t>
            </a:r>
            <a:r>
              <a:rPr lang="en-US" sz="2000" dirty="0" smtClean="0"/>
              <a:t>required. These policies and </a:t>
            </a:r>
            <a:r>
              <a:rPr lang="en-US" sz="2000" dirty="0"/>
              <a:t>regulations shall direct instructors to take reasonable steps to minimize the cost and ensure </a:t>
            </a:r>
            <a:r>
              <a:rPr lang="en-US" sz="2000" dirty="0" smtClean="0"/>
              <a:t>the necessity </a:t>
            </a:r>
            <a:r>
              <a:rPr lang="en-US" sz="2000" dirty="0"/>
              <a:t>of instructional materials</a:t>
            </a:r>
            <a:r>
              <a:rPr lang="en-US" sz="2000" dirty="0" smtClean="0"/>
              <a:t>.</a:t>
            </a:r>
          </a:p>
          <a:p>
            <a:r>
              <a:rPr lang="en-US" sz="2000" dirty="0" smtClean="0"/>
              <a:t>(</a:t>
            </a:r>
            <a:r>
              <a:rPr lang="en-US" sz="2000" dirty="0"/>
              <a:t>b) The policies or regulations specified in subdivision (a) shall be published in each college </a:t>
            </a:r>
            <a:r>
              <a:rPr lang="en-US" sz="2000" dirty="0" smtClean="0"/>
              <a:t>catalog developed </a:t>
            </a:r>
            <a:r>
              <a:rPr lang="en-US" sz="2000" dirty="0"/>
              <a:t>after the date of adoption.</a:t>
            </a:r>
          </a:p>
        </p:txBody>
      </p:sp>
    </p:spTree>
    <p:extLst>
      <p:ext uri="{BB962C8B-B14F-4D97-AF65-F5344CB8AC3E}">
        <p14:creationId xmlns:p14="http://schemas.microsoft.com/office/powerpoint/2010/main" val="1720765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400" dirty="0" smtClean="0"/>
              <a:t>What would an effective local policy look like?</a:t>
            </a:r>
            <a:endParaRPr lang="en-US" sz="4400" dirty="0"/>
          </a:p>
        </p:txBody>
      </p:sp>
      <p:sp>
        <p:nvSpPr>
          <p:cNvPr id="8" name="Text Placeholder 7"/>
          <p:cNvSpPr>
            <a:spLocks noGrp="1"/>
          </p:cNvSpPr>
          <p:nvPr>
            <p:ph type="body" idx="1"/>
          </p:nvPr>
        </p:nvSpPr>
        <p:spPr>
          <a:xfrm>
            <a:off x="1088686" y="2046215"/>
            <a:ext cx="7202456" cy="4039079"/>
          </a:xfrm>
        </p:spPr>
        <p:txBody>
          <a:bodyPr>
            <a:normAutofit/>
          </a:bodyPr>
          <a:lstStyle/>
          <a:p>
            <a:r>
              <a:rPr lang="en-US" sz="3600" dirty="0" smtClean="0"/>
              <a:t>How do you balance faculty freedom of choice and cost considerations?</a:t>
            </a:r>
            <a:endParaRPr lang="en-US" sz="3600" dirty="0"/>
          </a:p>
        </p:txBody>
      </p:sp>
    </p:spTree>
    <p:extLst>
      <p:ext uri="{BB962C8B-B14F-4D97-AF65-F5344CB8AC3E}">
        <p14:creationId xmlns:p14="http://schemas.microsoft.com/office/powerpoint/2010/main" val="1114346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Is this OK?</a:t>
            </a:r>
            <a:endParaRPr lang="en-US" dirty="0"/>
          </a:p>
        </p:txBody>
      </p:sp>
      <p:sp>
        <p:nvSpPr>
          <p:cNvPr id="7" name="Text Placeholder 6"/>
          <p:cNvSpPr>
            <a:spLocks noGrp="1"/>
          </p:cNvSpPr>
          <p:nvPr>
            <p:ph type="body" idx="1"/>
          </p:nvPr>
        </p:nvSpPr>
        <p:spPr/>
        <p:txBody>
          <a:bodyPr/>
          <a:lstStyle/>
          <a:p>
            <a:r>
              <a:rPr lang="en-US" dirty="0" smtClean="0"/>
              <a:t>Textbook Cost	</a:t>
            </a:r>
            <a:endParaRPr lang="en-US" dirty="0"/>
          </a:p>
        </p:txBody>
      </p:sp>
      <p:sp>
        <p:nvSpPr>
          <p:cNvPr id="8" name="Text Placeholder 7"/>
          <p:cNvSpPr>
            <a:spLocks noGrp="1"/>
          </p:cNvSpPr>
          <p:nvPr>
            <p:ph type="body" idx="2"/>
          </p:nvPr>
        </p:nvSpPr>
        <p:spPr/>
        <p:txBody>
          <a:bodyPr/>
          <a:lstStyle/>
          <a:p>
            <a:r>
              <a:rPr lang="en-US" dirty="0"/>
              <a:t>$150 - $200		</a:t>
            </a:r>
          </a:p>
          <a:p>
            <a:r>
              <a:rPr lang="en-US" dirty="0"/>
              <a:t>$60			</a:t>
            </a:r>
          </a:p>
          <a:p>
            <a:r>
              <a:rPr lang="en-US" dirty="0"/>
              <a:t>$23.30 - $58.25	</a:t>
            </a:r>
          </a:p>
          <a:p>
            <a:r>
              <a:rPr lang="en-US" dirty="0"/>
              <a:t>$18.75 - $25.00	</a:t>
            </a:r>
          </a:p>
          <a:p>
            <a:r>
              <a:rPr lang="en-US" dirty="0"/>
              <a:t>$0			</a:t>
            </a:r>
          </a:p>
          <a:p>
            <a:r>
              <a:rPr lang="en-US" dirty="0"/>
              <a:t>Unknown</a:t>
            </a:r>
          </a:p>
        </p:txBody>
      </p:sp>
      <p:sp>
        <p:nvSpPr>
          <p:cNvPr id="9" name="Text Placeholder 8"/>
          <p:cNvSpPr>
            <a:spLocks noGrp="1"/>
          </p:cNvSpPr>
          <p:nvPr>
            <p:ph type="body" idx="3"/>
          </p:nvPr>
        </p:nvSpPr>
        <p:spPr>
          <a:xfrm>
            <a:off x="4569257" y="2023006"/>
            <a:ext cx="3723879" cy="802237"/>
          </a:xfrm>
        </p:spPr>
        <p:txBody>
          <a:bodyPr/>
          <a:lstStyle/>
          <a:p>
            <a:r>
              <a:rPr lang="en-US" dirty="0"/>
              <a:t>Number of S</a:t>
            </a:r>
            <a:r>
              <a:rPr lang="en-US" dirty="0" smtClean="0"/>
              <a:t>ections </a:t>
            </a:r>
            <a:r>
              <a:rPr lang="en-US" dirty="0"/>
              <a:t>(number of faculty)</a:t>
            </a:r>
          </a:p>
        </p:txBody>
      </p:sp>
      <p:sp>
        <p:nvSpPr>
          <p:cNvPr id="10" name="Text Placeholder 9"/>
          <p:cNvSpPr>
            <a:spLocks noGrp="1"/>
          </p:cNvSpPr>
          <p:nvPr>
            <p:ph type="body" idx="4"/>
          </p:nvPr>
        </p:nvSpPr>
        <p:spPr/>
        <p:txBody>
          <a:bodyPr/>
          <a:lstStyle/>
          <a:p>
            <a:r>
              <a:rPr lang="en-US" dirty="0"/>
              <a:t>4 (1</a:t>
            </a:r>
            <a:r>
              <a:rPr lang="en-US" dirty="0" smtClean="0"/>
              <a:t>)</a:t>
            </a:r>
          </a:p>
          <a:p>
            <a:r>
              <a:rPr lang="en-US" dirty="0"/>
              <a:t>7 (1</a:t>
            </a:r>
            <a:r>
              <a:rPr lang="en-US" dirty="0" smtClean="0"/>
              <a:t>)</a:t>
            </a:r>
          </a:p>
          <a:p>
            <a:r>
              <a:rPr lang="en-US" dirty="0"/>
              <a:t>3 (3</a:t>
            </a:r>
            <a:r>
              <a:rPr lang="en-US" dirty="0" smtClean="0"/>
              <a:t>)</a:t>
            </a:r>
          </a:p>
          <a:p>
            <a:r>
              <a:rPr lang="en-US" dirty="0"/>
              <a:t>4 (1</a:t>
            </a:r>
            <a:r>
              <a:rPr lang="en-US" dirty="0" smtClean="0"/>
              <a:t>)</a:t>
            </a:r>
            <a:endParaRPr lang="en-US" dirty="0"/>
          </a:p>
          <a:p>
            <a:r>
              <a:rPr lang="en-US" dirty="0"/>
              <a:t>5 (4</a:t>
            </a:r>
            <a:r>
              <a:rPr lang="en-US" dirty="0" smtClean="0"/>
              <a:t>)</a:t>
            </a:r>
          </a:p>
          <a:p>
            <a:r>
              <a:rPr lang="en-US" dirty="0" smtClean="0"/>
              <a:t>6 (3)</a:t>
            </a:r>
            <a:endParaRPr lang="en-US" dirty="0"/>
          </a:p>
        </p:txBody>
      </p:sp>
    </p:spTree>
    <p:extLst>
      <p:ext uri="{BB962C8B-B14F-4D97-AF65-F5344CB8AC3E}">
        <p14:creationId xmlns:p14="http://schemas.microsoft.com/office/powerpoint/2010/main" val="247524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OER">
      <a:dk1>
        <a:srgbClr val="00417E"/>
      </a:dk1>
      <a:lt1>
        <a:srgbClr val="FFFFFF"/>
      </a:lt1>
      <a:dk2>
        <a:srgbClr val="454545"/>
      </a:dk2>
      <a:lt2>
        <a:srgbClr val="DFDBD5"/>
      </a:lt2>
      <a:accent1>
        <a:srgbClr val="DE1F37"/>
      </a:accent1>
      <a:accent2>
        <a:srgbClr val="9FADCD"/>
      </a:accent2>
      <a:accent3>
        <a:srgbClr val="007B8D"/>
      </a:accent3>
      <a:accent4>
        <a:srgbClr val="AB1F3F"/>
      </a:accent4>
      <a:accent5>
        <a:srgbClr val="70AC46"/>
      </a:accent5>
      <a:accent6>
        <a:srgbClr val="FF8232"/>
      </a:accent6>
      <a:hlink>
        <a:srgbClr val="DE1F37"/>
      </a:hlink>
      <a:folHlink>
        <a:srgbClr val="AB1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5338</TotalTime>
  <Words>1535</Words>
  <Application>Microsoft Macintosh PowerPoint</Application>
  <PresentationFormat>On-screen Show (4:3)</PresentationFormat>
  <Paragraphs>146</Paragraphs>
  <Slides>27</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Calibri</vt:lpstr>
      <vt:lpstr>Arial</vt:lpstr>
      <vt:lpstr>Gallery</vt:lpstr>
      <vt:lpstr>Creating Equitable Opportunities: Policy Approaches to Ensuring Cost Transparency and Textbook Affordability</vt:lpstr>
      <vt:lpstr>Description</vt:lpstr>
      <vt:lpstr>Overview</vt:lpstr>
      <vt:lpstr>Existing Requirements</vt:lpstr>
      <vt:lpstr>Considering Costs</vt:lpstr>
      <vt:lpstr>What’s your local policy say?</vt:lpstr>
      <vt:lpstr>Title 5 § 59404. District Policies and Regulations for Instructional Materials</vt:lpstr>
      <vt:lpstr>What would an effective local policy look like?</vt:lpstr>
      <vt:lpstr>Is this OK?</vt:lpstr>
      <vt:lpstr>What do ”reasonable steps” look like?</vt:lpstr>
      <vt:lpstr>Reasonable steps?</vt:lpstr>
      <vt:lpstr>What can we ask students to buy?</vt:lpstr>
      <vt:lpstr> Resources for faculty convenience? </vt:lpstr>
      <vt:lpstr> Scantrons? </vt:lpstr>
      <vt:lpstr>Wait – is that a “fee”?</vt:lpstr>
      <vt:lpstr>  Bluebooks? </vt:lpstr>
      <vt:lpstr>Calculators?</vt:lpstr>
      <vt:lpstr>Lab kit? Clay?</vt:lpstr>
      <vt:lpstr>Is it OK to ask students to pay for access to a homework system?</vt:lpstr>
      <vt:lpstr>What about transparency?</vt:lpstr>
      <vt:lpstr>Required Schedule Information</vt:lpstr>
      <vt:lpstr>Textbook Affordability and Transparency – As of February 1, 2022</vt:lpstr>
      <vt:lpstr>So…</vt:lpstr>
      <vt:lpstr>AB 2624</vt:lpstr>
      <vt:lpstr>AB 2624 Exacerbates the “Digital” Conundrum</vt:lpstr>
      <vt:lpstr>What can we do about text book costs?</vt:lpstr>
      <vt:lpstr>More Information</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ASCCC OERI Fall 2021 Kick-Off for OER Liaisons</dc:title>
  <dc:creator>Katie Nash</dc:creator>
  <cp:lastModifiedBy>Michelle Pilati</cp:lastModifiedBy>
  <cp:revision>74</cp:revision>
  <dcterms:created xsi:type="dcterms:W3CDTF">2020-03-05T11:04:57Z</dcterms:created>
  <dcterms:modified xsi:type="dcterms:W3CDTF">2022-04-18T15:18:04Z</dcterms:modified>
</cp:coreProperties>
</file>