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embeddedFontLst>
    <p:embeddedFont>
      <p:font typeface="Oswald"/>
      <p:regular r:id="rId36"/>
      <p:bold r:id="rId37"/>
    </p:embeddedFont>
    <p:embeddedFont>
      <p:font typeface="Gill San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B470FE-495B-4A95-8002-660DAA2114AB}">
  <a:tblStyle styleId="{38B470FE-495B-4A95-8002-660DAA2114A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swald-bold.fntdata"/><Relationship Id="rId14" Type="http://schemas.openxmlformats.org/officeDocument/2006/relationships/slide" Target="slides/slide8.xml"/><Relationship Id="rId36" Type="http://schemas.openxmlformats.org/officeDocument/2006/relationships/font" Target="fonts/Oswald-regular.fntdata"/><Relationship Id="rId17" Type="http://schemas.openxmlformats.org/officeDocument/2006/relationships/slide" Target="slides/slide11.xml"/><Relationship Id="rId39" Type="http://schemas.openxmlformats.org/officeDocument/2006/relationships/font" Target="fonts/GillSans-bold.fntdata"/><Relationship Id="rId16" Type="http://schemas.openxmlformats.org/officeDocument/2006/relationships/slide" Target="slides/slide10.xml"/><Relationship Id="rId38" Type="http://schemas.openxmlformats.org/officeDocument/2006/relationships/font" Target="fonts/Gill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urnals.sagepub.com/doi/full/10.1177/1475725718811711" TargetMode="External"/><Relationship Id="rId3" Type="http://schemas.openxmlformats.org/officeDocument/2006/relationships/hyperlink" Target="https://topr.online.ucf.edu/r_1h7ucljsasbkbsd/#:~:text=Different%20from%20a%20traditional%20disposable,over%20(Veletsianos%2C%202017)"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ccoer.org/ofar/classroom-action/"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ccoer.org/ofar/classroom-actio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lnepublishing.geneseo.edu/openpedagogyapproaches/chapter/informed-open-pedagogy-and-information-literacy-instruction-in-student-authored-open-projects/" TargetMode="External"/><Relationship Id="rId3" Type="http://schemas.openxmlformats.org/officeDocument/2006/relationships/hyperlink" Target="https://milnepublishing.geneseo.edu/openpedagogyapproaches/chapter/informed-open-pedagogy-and-information-literacy-instruction-in-student-authored-open-project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jit.edu/ite/authentic-assessmen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700">
              <a:solidFill>
                <a:srgbClr val="FF0000"/>
              </a:solidFill>
            </a:endParaRPr>
          </a:p>
        </p:txBody>
      </p:sp>
      <p:sp>
        <p:nvSpPr>
          <p:cNvPr id="103" name="Google Shape;10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1fb9c1399d_0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1fb9c1399d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Sally </a:t>
            </a:r>
            <a:r>
              <a:rPr lang="en-US" u="sng">
                <a:solidFill>
                  <a:schemeClr val="hlink"/>
                </a:solidFill>
                <a:hlinkClick r:id="rId2"/>
              </a:rPr>
              <a:t>https://journals.sagepub.com/doi/full/10.1177/1475725718811711</a:t>
            </a:r>
            <a:r>
              <a:rPr lang="en-US"/>
              <a:t> </a:t>
            </a:r>
            <a:endParaRPr/>
          </a:p>
          <a:p>
            <a:pPr indent="-228600" lvl="0" marL="457200" marR="0" rtl="0" algn="l">
              <a:lnSpc>
                <a:spcPct val="100000"/>
              </a:lnSpc>
              <a:spcBef>
                <a:spcPts val="0"/>
              </a:spcBef>
              <a:spcAft>
                <a:spcPts val="0"/>
              </a:spcAft>
              <a:buSzPts val="1400"/>
              <a:buNone/>
            </a:pPr>
            <a:r>
              <a:rPr lang="en-US" u="sng">
                <a:solidFill>
                  <a:schemeClr val="hlink"/>
                </a:solidFill>
                <a:hlinkClick r:id="rId3"/>
              </a:rPr>
              <a:t>https://topr.online.ucf.edu/r_1h7ucljsasbkbsd/#:~:text=Different%20from%20a%20traditional%20disposable,over%20(Veletsianos%2C%202017)</a:t>
            </a:r>
            <a:r>
              <a:rPr lang="en-US"/>
              <a:t>. </a:t>
            </a:r>
            <a:endParaRPr/>
          </a:p>
        </p:txBody>
      </p:sp>
      <p:sp>
        <p:nvSpPr>
          <p:cNvPr id="180" name="Google Shape;180;g11fb9c1399d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fb9c1399d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1fb9c1399d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Blueprint</a:t>
            </a:r>
            <a:r>
              <a:rPr lang="en-US"/>
              <a:t> - 5 examples</a:t>
            </a:r>
            <a:endParaRPr/>
          </a:p>
        </p:txBody>
      </p:sp>
      <p:sp>
        <p:nvSpPr>
          <p:cNvPr id="189" name="Google Shape;189;g11fb9c1399d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1fab768285_0_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11fab76828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SzPts val="1400"/>
              <a:buNone/>
            </a:pPr>
            <a:r>
              <a:t/>
            </a:r>
            <a:endParaRPr/>
          </a:p>
        </p:txBody>
      </p:sp>
      <p:sp>
        <p:nvSpPr>
          <p:cNvPr id="198" name="Google Shape;198;g11fab768285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fab768285_0_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1fab768285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fab768285_0_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fab768285_0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fab768285_0_4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1fab768285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fb9c1399d_0_1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1fb9c1399d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25" name="Google Shape;225;g11fb9c1399d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1095c9b2f_1_2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121095c9b2f_1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34" name="Google Shape;234;g121095c9b2f_1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417E"/>
              </a:buClr>
              <a:buSzPts val="1100"/>
              <a:buFont typeface="Arial"/>
              <a:buNone/>
            </a:pPr>
            <a:r>
              <a:t/>
            </a:r>
            <a:endParaRPr sz="1700">
              <a:solidFill>
                <a:srgbClr val="FF0000"/>
              </a:solidFill>
            </a:endParaRPr>
          </a:p>
        </p:txBody>
      </p:sp>
      <p:sp>
        <p:nvSpPr>
          <p:cNvPr id="255" name="Google Shape;25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fb85850b4_2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1fb85850b4_2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Sally</a:t>
            </a:r>
            <a:endParaRPr/>
          </a:p>
        </p:txBody>
      </p:sp>
      <p:sp>
        <p:nvSpPr>
          <p:cNvPr id="262" name="Google Shape;262;g11fb85850b4_2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fb9c1399d_0_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11fb9c1399d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Sally </a:t>
            </a:r>
            <a:r>
              <a:rPr lang="en-US" u="sng">
                <a:solidFill>
                  <a:schemeClr val="hlink"/>
                </a:solidFill>
                <a:hlinkClick r:id="rId2"/>
              </a:rPr>
              <a:t>https://www.cccoer.org/ofar/classroom-action/</a:t>
            </a:r>
            <a:r>
              <a:rPr lang="en-US"/>
              <a:t> </a:t>
            </a:r>
            <a:endParaRPr/>
          </a:p>
        </p:txBody>
      </p:sp>
      <p:sp>
        <p:nvSpPr>
          <p:cNvPr id="269" name="Google Shape;269;g11fb9c1399d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1fb9c1399d_0_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11fb9c1399d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Sally </a:t>
            </a:r>
            <a:r>
              <a:rPr lang="en-US" u="sng">
                <a:solidFill>
                  <a:schemeClr val="hlink"/>
                </a:solidFill>
                <a:hlinkClick r:id="rId2"/>
              </a:rPr>
              <a:t>https://www.cccoer.org/ofar/classroom-action/</a:t>
            </a:r>
            <a:r>
              <a:rPr lang="en-US"/>
              <a:t> </a:t>
            </a:r>
            <a:endParaRPr/>
          </a:p>
        </p:txBody>
      </p:sp>
      <p:sp>
        <p:nvSpPr>
          <p:cNvPr id="278" name="Google Shape;278;g11fb9c1399d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fb9c1399d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11fb9c1399d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87" name="Google Shape;287;g11fb9c1399d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1fab768285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11fab768285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96" name="Google Shape;296;g11fab768285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1fb9c1399d_0_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11fb9c1399d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05" name="Google Shape;305;g11fb9c1399d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1fb9c1399d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11fb9c1399d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14" name="Google Shape;314;g11fb9c1399d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fb9c1399d_0_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11fb9c1399d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22" name="Google Shape;322;g11fb9c1399d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fb9c1399d_0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11fb9c1399d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32" name="Google Shape;332;g11fb9c1399d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fb9c1399d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11fb9c1399d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note CCC faculty chapter author: </a:t>
            </a:r>
            <a:endParaRPr/>
          </a:p>
          <a:p>
            <a:pPr indent="-298450" lvl="0" marL="457200" rtl="0" algn="l">
              <a:lnSpc>
                <a:spcPct val="115000"/>
              </a:lnSpc>
              <a:spcBef>
                <a:spcPts val="1200"/>
              </a:spcBef>
              <a:spcAft>
                <a:spcPts val="0"/>
              </a:spcAft>
              <a:buClr>
                <a:schemeClr val="dk1"/>
              </a:buClr>
              <a:buSzPts val="1100"/>
              <a:buAutoNum type="arabicPeriod"/>
            </a:pPr>
            <a:r>
              <a:rPr lang="en-US" sz="1100" u="sng">
                <a:solidFill>
                  <a:schemeClr val="hlink"/>
                </a:solidFill>
                <a:latin typeface="Arial"/>
                <a:ea typeface="Arial"/>
                <a:cs typeface="Arial"/>
                <a:sym typeface="Arial"/>
                <a:hlinkClick r:id="rId2"/>
              </a:rPr>
              <a:t>Informed Open Pedagogy and Information Literacy Instruction in Student-Authored Open Projects</a:t>
            </a:r>
            <a:br>
              <a:rPr lang="en-US" sz="1100" u="sng">
                <a:solidFill>
                  <a:schemeClr val="hlink"/>
                </a:solidFill>
                <a:latin typeface="Arial"/>
                <a:ea typeface="Arial"/>
                <a:cs typeface="Arial"/>
                <a:sym typeface="Arial"/>
                <a:hlinkClick r:id="rId3"/>
              </a:rPr>
            </a:br>
            <a:r>
              <a:rPr lang="en-US" sz="1100">
                <a:latin typeface="Arial"/>
                <a:ea typeface="Arial"/>
                <a:cs typeface="Arial"/>
                <a:sym typeface="Arial"/>
              </a:rPr>
              <a:t>Cynthia Mari Orozco</a:t>
            </a:r>
            <a:endParaRPr sz="1100">
              <a:latin typeface="Arial"/>
              <a:ea typeface="Arial"/>
              <a:cs typeface="Arial"/>
              <a:sym typeface="Arial"/>
            </a:endParaRPr>
          </a:p>
          <a:p>
            <a:pPr indent="-228600" lvl="0" marL="457200" marR="0" rtl="0" algn="l">
              <a:lnSpc>
                <a:spcPct val="100000"/>
              </a:lnSpc>
              <a:spcBef>
                <a:spcPts val="1200"/>
              </a:spcBef>
              <a:spcAft>
                <a:spcPts val="0"/>
              </a:spcAft>
              <a:buSzPts val="1400"/>
              <a:buNone/>
            </a:pPr>
            <a:r>
              <a:t/>
            </a:r>
            <a:endParaRPr/>
          </a:p>
        </p:txBody>
      </p:sp>
      <p:sp>
        <p:nvSpPr>
          <p:cNvPr id="117" name="Google Shape;117;g11fb9c1399d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fb9c1399d_0_1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11fb9c1399d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26" name="Google Shape;126;g11fb9c1399d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fab768285_0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1fab768285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35" name="Google Shape;135;g11fab768285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44" name="Google Shape;1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fb9c1399d_0_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11fb9c1399d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53" name="Google Shape;153;g11fb9c1399d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fb9c1399d_0_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1fb9c1399d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62" name="Google Shape;162;g11fb9c1399d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fb85850b4_2_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11fb85850b4_2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Sally </a:t>
            </a:r>
            <a:r>
              <a:rPr lang="en-US" u="sng">
                <a:solidFill>
                  <a:schemeClr val="hlink"/>
                </a:solidFill>
                <a:hlinkClick r:id="rId2"/>
              </a:rPr>
              <a:t>https://www.njit.edu/ite/authentic-assessment</a:t>
            </a:r>
            <a:r>
              <a:rPr lang="en-US"/>
              <a:t> </a:t>
            </a:r>
            <a:endParaRPr/>
          </a:p>
          <a:p>
            <a:pPr indent="-228600" lvl="0" marL="457200" marR="0" rtl="0" algn="l">
              <a:lnSpc>
                <a:spcPct val="100000"/>
              </a:lnSpc>
              <a:spcBef>
                <a:spcPts val="0"/>
              </a:spcBef>
              <a:spcAft>
                <a:spcPts val="0"/>
              </a:spcAft>
              <a:buSzPts val="1400"/>
              <a:buNone/>
            </a:pPr>
            <a:r>
              <a:t/>
            </a:r>
            <a:endParaRPr/>
          </a:p>
        </p:txBody>
      </p:sp>
      <p:sp>
        <p:nvSpPr>
          <p:cNvPr id="171" name="Google Shape;171;g11fb85850b4_2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ntent" type="obj">
  <p:cSld name="OBJECT">
    <p:spTree>
      <p:nvGrpSpPr>
        <p:cNvPr id="14" name="Shape 14"/>
        <p:cNvGrpSpPr/>
        <p:nvPr/>
      </p:nvGrpSpPr>
      <p:grpSpPr>
        <a:xfrm>
          <a:off x="0" y="0"/>
          <a:ext cx="0" cy="0"/>
          <a:chOff x="0" y="0"/>
          <a:chExt cx="0" cy="0"/>
        </a:xfrm>
      </p:grpSpPr>
      <p:sp>
        <p:nvSpPr>
          <p:cNvPr id="15" name="Google Shape;15;p2"/>
          <p:cNvSpPr/>
          <p:nvPr/>
        </p:nvSpPr>
        <p:spPr>
          <a:xfrm>
            <a:off x="892142" y="-21176"/>
            <a:ext cx="7606015" cy="18787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6" name="Google Shape;16;p2"/>
          <p:cNvCxnSpPr/>
          <p:nvPr/>
        </p:nvCxnSpPr>
        <p:spPr>
          <a:xfrm>
            <a:off x="892142" y="1859611"/>
            <a:ext cx="7606015" cy="0"/>
          </a:xfrm>
          <a:prstGeom prst="straightConnector1">
            <a:avLst/>
          </a:prstGeom>
          <a:noFill/>
          <a:ln cap="flat" cmpd="sng" w="31750">
            <a:solidFill>
              <a:schemeClr val="accent1"/>
            </a:solidFill>
            <a:prstDash val="solid"/>
            <a:round/>
            <a:headEnd len="sm" w="sm" type="none"/>
            <a:tailEnd len="sm" w="sm" type="none"/>
          </a:ln>
        </p:spPr>
      </p:cxnSp>
      <p:sp>
        <p:nvSpPr>
          <p:cNvPr id="17" name="Google Shape;17;p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9" name="Google Shape;19;p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columns">
  <p:cSld name="Title with 2 columns">
    <p:spTree>
      <p:nvGrpSpPr>
        <p:cNvPr id="76" name="Shape 76"/>
        <p:cNvGrpSpPr/>
        <p:nvPr/>
      </p:nvGrpSpPr>
      <p:grpSpPr>
        <a:xfrm>
          <a:off x="0" y="0"/>
          <a:ext cx="0" cy="0"/>
          <a:chOff x="0" y="0"/>
          <a:chExt cx="0" cy="0"/>
        </a:xfrm>
      </p:grpSpPr>
      <p:cxnSp>
        <p:nvCxnSpPr>
          <p:cNvPr id="77" name="Google Shape;77;p11"/>
          <p:cNvCxnSpPr/>
          <p:nvPr/>
        </p:nvCxnSpPr>
        <p:spPr>
          <a:xfrm>
            <a:off x="1085500" y="1847088"/>
            <a:ext cx="7205642" cy="0"/>
          </a:xfrm>
          <a:prstGeom prst="straightConnector1">
            <a:avLst/>
          </a:prstGeom>
          <a:noFill/>
          <a:ln cap="flat" cmpd="sng" w="31750">
            <a:solidFill>
              <a:schemeClr val="accent1"/>
            </a:solidFill>
            <a:prstDash val="solid"/>
            <a:round/>
            <a:headEnd len="sm" w="sm" type="none"/>
            <a:tailEnd len="sm" w="sm" type="none"/>
          </a:ln>
        </p:spPr>
      </p:cxnSp>
      <p:sp>
        <p:nvSpPr>
          <p:cNvPr id="78" name="Google Shape;78;p11"/>
          <p:cNvSpPr txBox="1"/>
          <p:nvPr>
            <p:ph idx="1" type="body"/>
          </p:nvPr>
        </p:nvSpPr>
        <p:spPr>
          <a:xfrm>
            <a:off x="1085498" y="2010878"/>
            <a:ext cx="3260991" cy="405711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9" name="Google Shape;79;p11"/>
          <p:cNvSpPr txBox="1"/>
          <p:nvPr>
            <p:ph idx="2" type="body"/>
          </p:nvPr>
        </p:nvSpPr>
        <p:spPr>
          <a:xfrm>
            <a:off x="4810328" y="2017342"/>
            <a:ext cx="3483864" cy="405065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80" name="Google Shape;80;p1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2" name="Google Shape;82;p11"/>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mparison">
  <p:cSld name="Title with Comparison">
    <p:spTree>
      <p:nvGrpSpPr>
        <p:cNvPr id="83" name="Shape 83"/>
        <p:cNvGrpSpPr/>
        <p:nvPr/>
      </p:nvGrpSpPr>
      <p:grpSpPr>
        <a:xfrm>
          <a:off x="0" y="0"/>
          <a:ext cx="0" cy="0"/>
          <a:chOff x="0" y="0"/>
          <a:chExt cx="0" cy="0"/>
        </a:xfrm>
      </p:grpSpPr>
      <p:cxnSp>
        <p:nvCxnSpPr>
          <p:cNvPr id="84" name="Google Shape;84;p12"/>
          <p:cNvCxnSpPr/>
          <p:nvPr/>
        </p:nvCxnSpPr>
        <p:spPr>
          <a:xfrm>
            <a:off x="1085395" y="1847088"/>
            <a:ext cx="7205747" cy="0"/>
          </a:xfrm>
          <a:prstGeom prst="straightConnector1">
            <a:avLst/>
          </a:prstGeom>
          <a:noFill/>
          <a:ln cap="flat" cmpd="sng" w="31750">
            <a:solidFill>
              <a:schemeClr val="accent1"/>
            </a:solidFill>
            <a:prstDash val="solid"/>
            <a:round/>
            <a:headEnd len="sm" w="sm" type="none"/>
            <a:tailEnd len="sm" w="sm" type="none"/>
          </a:ln>
        </p:spPr>
      </p:cxnSp>
      <p:sp>
        <p:nvSpPr>
          <p:cNvPr id="85" name="Google Shape;85;p12"/>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86" name="Google Shape;86;p12"/>
          <p:cNvSpPr txBox="1"/>
          <p:nvPr>
            <p:ph idx="2" type="body"/>
          </p:nvPr>
        </p:nvSpPr>
        <p:spPr>
          <a:xfrm>
            <a:off x="1085393" y="2824272"/>
            <a:ext cx="3483864" cy="3218185"/>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87" name="Google Shape;87;p12"/>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88" name="Google Shape;88;p12"/>
          <p:cNvSpPr txBox="1"/>
          <p:nvPr>
            <p:ph idx="4" type="body"/>
          </p:nvPr>
        </p:nvSpPr>
        <p:spPr>
          <a:xfrm>
            <a:off x="4809272" y="2821494"/>
            <a:ext cx="3483864" cy="3220963"/>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89" name="Google Shape;89;p1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1" name="Google Shape;91;p12"/>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92" name="Shape 92"/>
        <p:cNvGrpSpPr/>
        <p:nvPr/>
      </p:nvGrpSpPr>
      <p:grpSpPr>
        <a:xfrm>
          <a:off x="0" y="0"/>
          <a:ext cx="0" cy="0"/>
          <a:chOff x="0" y="0"/>
          <a:chExt cx="0" cy="0"/>
        </a:xfrm>
      </p:grpSpPr>
      <p:sp>
        <p:nvSpPr>
          <p:cNvPr id="93" name="Google Shape;93;p13"/>
          <p:cNvSpPr txBox="1"/>
          <p:nvPr>
            <p:ph idx="1" type="body"/>
          </p:nvPr>
        </p:nvSpPr>
        <p:spPr>
          <a:xfrm>
            <a:off x="1088686" y="2015732"/>
            <a:ext cx="7202400" cy="4040100"/>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750"/>
              </a:spcBef>
              <a:spcAft>
                <a:spcPts val="0"/>
              </a:spcAft>
              <a:buSzPts val="2400"/>
              <a:buChar char="•"/>
              <a:defRPr>
                <a:solidFill>
                  <a:schemeClr val="dk2"/>
                </a:solidFill>
              </a:defRPr>
            </a:lvl1pPr>
            <a:lvl2pPr indent="-381000" lvl="1" marL="914400" algn="l">
              <a:lnSpc>
                <a:spcPct val="120000"/>
              </a:lnSpc>
              <a:spcBef>
                <a:spcPts val="375"/>
              </a:spcBef>
              <a:spcAft>
                <a:spcPts val="0"/>
              </a:spcAft>
              <a:buSzPts val="2400"/>
              <a:buChar char="•"/>
              <a:defRPr>
                <a:solidFill>
                  <a:schemeClr val="dk2"/>
                </a:solidFill>
              </a:defRPr>
            </a:lvl2pPr>
            <a:lvl3pPr indent="-381000" lvl="2" marL="1371600" algn="l">
              <a:lnSpc>
                <a:spcPct val="120000"/>
              </a:lnSpc>
              <a:spcBef>
                <a:spcPts val="375"/>
              </a:spcBef>
              <a:spcAft>
                <a:spcPts val="0"/>
              </a:spcAft>
              <a:buSzPts val="2400"/>
              <a:buChar char="•"/>
              <a:defRPr>
                <a:solidFill>
                  <a:schemeClr val="dk2"/>
                </a:solidFill>
              </a:defRPr>
            </a:lvl3pPr>
            <a:lvl4pPr indent="-381000" lvl="3" marL="1828800" algn="l">
              <a:lnSpc>
                <a:spcPct val="120000"/>
              </a:lnSpc>
              <a:spcBef>
                <a:spcPts val="375"/>
              </a:spcBef>
              <a:spcAft>
                <a:spcPts val="0"/>
              </a:spcAft>
              <a:buSzPts val="2400"/>
              <a:buChar char="•"/>
              <a:defRPr>
                <a:solidFill>
                  <a:schemeClr val="dk2"/>
                </a:solidFill>
              </a:defRPr>
            </a:lvl4pPr>
            <a:lvl5pPr indent="-381000" lvl="4" marL="2286000" algn="l">
              <a:lnSpc>
                <a:spcPct val="120000"/>
              </a:lnSpc>
              <a:spcBef>
                <a:spcPts val="375"/>
              </a:spcBef>
              <a:spcAft>
                <a:spcPts val="0"/>
              </a:spcAft>
              <a:buSzPts val="24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4" name="Google Shape;94;p13"/>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cxnSp>
        <p:nvCxnSpPr>
          <p:cNvPr id="96" name="Google Shape;96;p13"/>
          <p:cNvCxnSpPr/>
          <p:nvPr/>
        </p:nvCxnSpPr>
        <p:spPr>
          <a:xfrm>
            <a:off x="1088686" y="1859432"/>
            <a:ext cx="72024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7" name="Shape 97"/>
        <p:cNvGrpSpPr/>
        <p:nvPr/>
      </p:nvGrpSpPr>
      <p:grpSpPr>
        <a:xfrm>
          <a:off x="0" y="0"/>
          <a:ext cx="0" cy="0"/>
          <a:chOff x="0" y="0"/>
          <a:chExt cx="0" cy="0"/>
        </a:xfrm>
      </p:grpSpPr>
      <p:sp>
        <p:nvSpPr>
          <p:cNvPr id="98" name="Google Shape;98;p14"/>
          <p:cNvSpPr txBox="1"/>
          <p:nvPr>
            <p:ph type="title"/>
          </p:nvPr>
        </p:nvSpPr>
        <p:spPr>
          <a:xfrm>
            <a:off x="311700" y="593367"/>
            <a:ext cx="8520600" cy="763500"/>
          </a:xfrm>
          <a:prstGeom prst="rect">
            <a:avLst/>
          </a:prstGeom>
        </p:spPr>
        <p:txBody>
          <a:bodyPr anchorCtr="0" anchor="t" bIns="45700" lIns="91425" spcFirstLastPara="1" rIns="91425" wrap="square" tIns="45700">
            <a:normAutofit/>
          </a:bodyPr>
          <a:lstStyle>
            <a:lvl1pPr lvl="0" rtl="0">
              <a:spcBef>
                <a:spcPts val="0"/>
              </a:spcBef>
              <a:spcAft>
                <a:spcPts val="0"/>
              </a:spcAft>
              <a:buSzPts val="2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 name="Google Shape;99;p14"/>
          <p:cNvSpPr txBox="1"/>
          <p:nvPr>
            <p:ph idx="1" type="body"/>
          </p:nvPr>
        </p:nvSpPr>
        <p:spPr>
          <a:xfrm>
            <a:off x="311700" y="1536633"/>
            <a:ext cx="8520600" cy="4555200"/>
          </a:xfrm>
          <a:prstGeom prst="rect">
            <a:avLst/>
          </a:prstGeom>
        </p:spPr>
        <p:txBody>
          <a:bodyPr anchorCtr="0" anchor="t" bIns="45700" lIns="91425" spcFirstLastPara="1" rIns="91425" wrap="square" tIns="45700">
            <a:normAutofit/>
          </a:bodyPr>
          <a:lstStyle>
            <a:lvl1pPr indent="-330200" lvl="0" marL="457200" rtl="0">
              <a:spcBef>
                <a:spcPts val="750"/>
              </a:spcBef>
              <a:spcAft>
                <a:spcPts val="0"/>
              </a:spcAft>
              <a:buSzPts val="1600"/>
              <a:buChar char="•"/>
              <a:defRPr/>
            </a:lvl1pPr>
            <a:lvl2pPr indent="-317500" lvl="1" marL="914400" rtl="0">
              <a:spcBef>
                <a:spcPts val="375"/>
              </a:spcBef>
              <a:spcAft>
                <a:spcPts val="0"/>
              </a:spcAft>
              <a:buSzPts val="1400"/>
              <a:buChar char="•"/>
              <a:defRPr/>
            </a:lvl2pPr>
            <a:lvl3pPr indent="-304800" lvl="2" marL="1371600" rtl="0">
              <a:spcBef>
                <a:spcPts val="375"/>
              </a:spcBef>
              <a:spcAft>
                <a:spcPts val="0"/>
              </a:spcAft>
              <a:buSzPts val="1200"/>
              <a:buChar char="•"/>
              <a:defRPr/>
            </a:lvl3pPr>
            <a:lvl4pPr indent="-295275" lvl="3" marL="1828800" rtl="0">
              <a:spcBef>
                <a:spcPts val="375"/>
              </a:spcBef>
              <a:spcAft>
                <a:spcPts val="0"/>
              </a:spcAft>
              <a:buSzPts val="1050"/>
              <a:buChar char="•"/>
              <a:defRPr/>
            </a:lvl4pPr>
            <a:lvl5pPr indent="-285750" lvl="4" marL="2286000" rtl="0">
              <a:spcBef>
                <a:spcPts val="375"/>
              </a:spcBef>
              <a:spcAft>
                <a:spcPts val="0"/>
              </a:spcAft>
              <a:buSzPts val="900"/>
              <a:buChar char="•"/>
              <a:defRPr/>
            </a:lvl5pPr>
            <a:lvl6pPr indent="-285750" lvl="5" marL="2743200" rtl="0">
              <a:spcBef>
                <a:spcPts val="375"/>
              </a:spcBef>
              <a:spcAft>
                <a:spcPts val="0"/>
              </a:spcAft>
              <a:buSzPts val="900"/>
              <a:buChar char="•"/>
              <a:defRPr/>
            </a:lvl6pPr>
            <a:lvl7pPr indent="-285750" lvl="6" marL="3200400" rtl="0">
              <a:spcBef>
                <a:spcPts val="375"/>
              </a:spcBef>
              <a:spcAft>
                <a:spcPts val="0"/>
              </a:spcAft>
              <a:buSzPts val="900"/>
              <a:buChar char="•"/>
              <a:defRPr/>
            </a:lvl7pPr>
            <a:lvl8pPr indent="-285750" lvl="7" marL="3657600" rtl="0">
              <a:spcBef>
                <a:spcPts val="375"/>
              </a:spcBef>
              <a:spcAft>
                <a:spcPts val="0"/>
              </a:spcAft>
              <a:buSzPts val="900"/>
              <a:buChar char="•"/>
              <a:defRPr/>
            </a:lvl8pPr>
            <a:lvl9pPr indent="-285750" lvl="8" marL="4114800" rtl="0">
              <a:spcBef>
                <a:spcPts val="375"/>
              </a:spcBef>
              <a:spcAft>
                <a:spcPts val="0"/>
              </a:spcAft>
              <a:buSzPts val="900"/>
              <a:buChar char="•"/>
              <a:defRPr/>
            </a:lvl9pPr>
          </a:lstStyle>
          <a:p/>
        </p:txBody>
      </p:sp>
      <p:sp>
        <p:nvSpPr>
          <p:cNvPr id="100" name="Google Shape;100;p14"/>
          <p:cNvSpPr txBox="1"/>
          <p:nvPr>
            <p:ph idx="12" type="sldNum"/>
          </p:nvPr>
        </p:nvSpPr>
        <p:spPr>
          <a:xfrm>
            <a:off x="8490250" y="6241346"/>
            <a:ext cx="548700" cy="5247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897905" y="0"/>
            <a:ext cx="6839998" cy="380377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23" name="Google Shape;23;p3"/>
          <p:cNvCxnSpPr/>
          <p:nvPr/>
        </p:nvCxnSpPr>
        <p:spPr>
          <a:xfrm>
            <a:off x="892142" y="3816299"/>
            <a:ext cx="6845761" cy="0"/>
          </a:xfrm>
          <a:prstGeom prst="straightConnector1">
            <a:avLst/>
          </a:prstGeom>
          <a:noFill/>
          <a:ln cap="flat" cmpd="sng" w="31750">
            <a:solidFill>
              <a:schemeClr val="accent1"/>
            </a:solidFill>
            <a:prstDash val="solid"/>
            <a:round/>
            <a:headEnd len="sm" w="sm" type="none"/>
            <a:tailEnd len="sm" w="sm" type="none"/>
          </a:ln>
        </p:spPr>
      </p:cxnSp>
      <p:sp>
        <p:nvSpPr>
          <p:cNvPr id="24" name="Google Shape;24;p3"/>
          <p:cNvSpPr txBox="1"/>
          <p:nvPr>
            <p:ph type="title"/>
          </p:nvPr>
        </p:nvSpPr>
        <p:spPr>
          <a:xfrm>
            <a:off x="1090680" y="2168168"/>
            <a:ext cx="6482366" cy="14759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 type="body"/>
          </p:nvPr>
        </p:nvSpPr>
        <p:spPr>
          <a:xfrm>
            <a:off x="1090680" y="3806198"/>
            <a:ext cx="6472835"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350"/>
              <a:buNone/>
              <a:defRPr sz="1350">
                <a:solidFill>
                  <a:srgbClr val="8891AA"/>
                </a:solidFill>
              </a:defRPr>
            </a:lvl2pPr>
            <a:lvl3pPr indent="-228600" lvl="2" marL="1371600" algn="l">
              <a:lnSpc>
                <a:spcPct val="120000"/>
              </a:lnSpc>
              <a:spcBef>
                <a:spcPts val="375"/>
              </a:spcBef>
              <a:spcAft>
                <a:spcPts val="0"/>
              </a:spcAft>
              <a:buSzPts val="1350"/>
              <a:buNone/>
              <a:defRPr sz="1350">
                <a:solidFill>
                  <a:srgbClr val="8891AA"/>
                </a:solidFill>
              </a:defRPr>
            </a:lvl3pPr>
            <a:lvl4pPr indent="-228600" lvl="3" marL="1828800" algn="l">
              <a:lnSpc>
                <a:spcPct val="120000"/>
              </a:lnSpc>
              <a:spcBef>
                <a:spcPts val="375"/>
              </a:spcBef>
              <a:spcAft>
                <a:spcPts val="0"/>
              </a:spcAft>
              <a:buSzPts val="1200"/>
              <a:buNone/>
              <a:defRPr sz="1200">
                <a:solidFill>
                  <a:srgbClr val="8891AA"/>
                </a:solidFill>
              </a:defRPr>
            </a:lvl4pPr>
            <a:lvl5pPr indent="-228600" lvl="4" marL="2286000" algn="l">
              <a:lnSpc>
                <a:spcPct val="120000"/>
              </a:lnSpc>
              <a:spcBef>
                <a:spcPts val="375"/>
              </a:spcBef>
              <a:spcAft>
                <a:spcPts val="0"/>
              </a:spcAft>
              <a:buSzPts val="1200"/>
              <a:buNone/>
              <a:defRPr sz="1200">
                <a:solidFill>
                  <a:srgbClr val="8891AA"/>
                </a:solidFill>
              </a:defRPr>
            </a:lvl5pPr>
            <a:lvl6pPr indent="-228600" lvl="5" marL="2743200" algn="l">
              <a:lnSpc>
                <a:spcPct val="120000"/>
              </a:lnSpc>
              <a:spcBef>
                <a:spcPts val="375"/>
              </a:spcBef>
              <a:spcAft>
                <a:spcPts val="0"/>
              </a:spcAft>
              <a:buSzPts val="1200"/>
              <a:buNone/>
              <a:defRPr sz="1200">
                <a:solidFill>
                  <a:srgbClr val="8891AA"/>
                </a:solidFill>
              </a:defRPr>
            </a:lvl6pPr>
            <a:lvl7pPr indent="-228600" lvl="6" marL="3200400" algn="l">
              <a:lnSpc>
                <a:spcPct val="120000"/>
              </a:lnSpc>
              <a:spcBef>
                <a:spcPts val="375"/>
              </a:spcBef>
              <a:spcAft>
                <a:spcPts val="0"/>
              </a:spcAft>
              <a:buSzPts val="1200"/>
              <a:buNone/>
              <a:defRPr sz="1200">
                <a:solidFill>
                  <a:srgbClr val="8891AA"/>
                </a:solidFill>
              </a:defRPr>
            </a:lvl7pPr>
            <a:lvl8pPr indent="-228600" lvl="7" marL="3657600" algn="l">
              <a:lnSpc>
                <a:spcPct val="120000"/>
              </a:lnSpc>
              <a:spcBef>
                <a:spcPts val="375"/>
              </a:spcBef>
              <a:spcAft>
                <a:spcPts val="0"/>
              </a:spcAft>
              <a:buSzPts val="1200"/>
              <a:buNone/>
              <a:defRPr sz="1200">
                <a:solidFill>
                  <a:srgbClr val="8891AA"/>
                </a:solidFill>
              </a:defRPr>
            </a:lvl8pPr>
            <a:lvl9pPr indent="-228600" lvl="8" marL="4114800" algn="l">
              <a:lnSpc>
                <a:spcPct val="120000"/>
              </a:lnSpc>
              <a:spcBef>
                <a:spcPts val="375"/>
              </a:spcBef>
              <a:spcAft>
                <a:spcPts val="0"/>
              </a:spcAft>
              <a:buSzPts val="1200"/>
              <a:buNone/>
              <a:defRPr sz="1200">
                <a:solidFill>
                  <a:srgbClr val="8891AA"/>
                </a:solidFill>
              </a:defRPr>
            </a:lvl9pPr>
          </a:lstStyle>
          <a:p/>
        </p:txBody>
      </p:sp>
      <p:sp>
        <p:nvSpPr>
          <p:cNvPr id="26" name="Google Shape;26;p3"/>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
          <p:cNvSpPr txBox="1"/>
          <p:nvPr>
            <p:ph idx="12" type="sldNum"/>
          </p:nvPr>
        </p:nvSpPr>
        <p:spPr>
          <a:xfrm>
            <a:off x="7723585" y="6356351"/>
            <a:ext cx="791765"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3" name="Google Shape;33;p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5" name="Google Shape;35;p5"/>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6"/>
          <p:cNvSpPr/>
          <p:nvPr/>
        </p:nvSpPr>
        <p:spPr>
          <a:xfrm>
            <a:off x="0" y="1527142"/>
            <a:ext cx="9144000" cy="365785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8" name="Google Shape;38;p6"/>
          <p:cNvSpPr txBox="1"/>
          <p:nvPr>
            <p:ph type="ctrTitle"/>
          </p:nvPr>
        </p:nvSpPr>
        <p:spPr>
          <a:xfrm>
            <a:off x="1813336" y="3233396"/>
            <a:ext cx="6477803" cy="1769453"/>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subTitle"/>
          </p:nvPr>
        </p:nvSpPr>
        <p:spPr>
          <a:xfrm>
            <a:off x="1813335" y="519032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40" name="Google Shape;40;p6"/>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41" name="Google Shape;41;p6"/>
          <p:cNvPicPr preferRelativeResize="0"/>
          <p:nvPr/>
        </p:nvPicPr>
        <p:blipFill rotWithShape="1">
          <a:blip r:embed="rId2">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2 columns" type="twoObj">
  <p:cSld name="TWO_OBJECTS">
    <p:spTree>
      <p:nvGrpSpPr>
        <p:cNvPr id="42" name="Shape 42"/>
        <p:cNvGrpSpPr/>
        <p:nvPr/>
      </p:nvGrpSpPr>
      <p:grpSpPr>
        <a:xfrm>
          <a:off x="0" y="0"/>
          <a:ext cx="0" cy="0"/>
          <a:chOff x="0" y="0"/>
          <a:chExt cx="0" cy="0"/>
        </a:xfrm>
      </p:grpSpPr>
      <p:sp>
        <p:nvSpPr>
          <p:cNvPr id="43" name="Google Shape;43;p7"/>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44" name="Google Shape;44;p7"/>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45" name="Google Shape;45;p7"/>
          <p:cNvSpPr txBox="1"/>
          <p:nvPr>
            <p:ph type="title"/>
          </p:nvPr>
        </p:nvSpPr>
        <p:spPr>
          <a:xfrm>
            <a:off x="1086913" y="804890"/>
            <a:ext cx="7204226" cy="90345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 type="body"/>
          </p:nvPr>
        </p:nvSpPr>
        <p:spPr>
          <a:xfrm>
            <a:off x="1085498" y="2010878"/>
            <a:ext cx="3483864" cy="404980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47" name="Google Shape;47;p7"/>
          <p:cNvSpPr txBox="1"/>
          <p:nvPr>
            <p:ph idx="2" type="body"/>
          </p:nvPr>
        </p:nvSpPr>
        <p:spPr>
          <a:xfrm>
            <a:off x="4810328" y="2017345"/>
            <a:ext cx="3483864" cy="404333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48" name="Google Shape;48;p7"/>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mparison" type="twoTxTwoObj">
  <p:cSld name="TWO_OBJECTS_WITH_TEXT">
    <p:spTree>
      <p:nvGrpSpPr>
        <p:cNvPr id="50" name="Shape 50"/>
        <p:cNvGrpSpPr/>
        <p:nvPr/>
      </p:nvGrpSpPr>
      <p:grpSpPr>
        <a:xfrm>
          <a:off x="0" y="0"/>
          <a:ext cx="0" cy="0"/>
          <a:chOff x="0" y="0"/>
          <a:chExt cx="0" cy="0"/>
        </a:xfrm>
      </p:grpSpPr>
      <p:sp>
        <p:nvSpPr>
          <p:cNvPr id="51" name="Google Shape;51;p8"/>
          <p:cNvSpPr/>
          <p:nvPr/>
        </p:nvSpPr>
        <p:spPr>
          <a:xfrm>
            <a:off x="897905" y="0"/>
            <a:ext cx="7557940" cy="18443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52" name="Google Shape;52;p8"/>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53" name="Google Shape;53;p8"/>
          <p:cNvSpPr txBox="1"/>
          <p:nvPr>
            <p:ph type="title"/>
          </p:nvPr>
        </p:nvSpPr>
        <p:spPr>
          <a:xfrm>
            <a:off x="1085394" y="804167"/>
            <a:ext cx="7205746" cy="8795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55" name="Google Shape;55;p8"/>
          <p:cNvSpPr txBox="1"/>
          <p:nvPr>
            <p:ph idx="2" type="body"/>
          </p:nvPr>
        </p:nvSpPr>
        <p:spPr>
          <a:xfrm>
            <a:off x="1085393" y="2824270"/>
            <a:ext cx="3483864" cy="323054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6" name="Google Shape;56;p8"/>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57" name="Google Shape;57;p8"/>
          <p:cNvSpPr txBox="1"/>
          <p:nvPr>
            <p:ph idx="4" type="body"/>
          </p:nvPr>
        </p:nvSpPr>
        <p:spPr>
          <a:xfrm>
            <a:off x="4809272" y="2821494"/>
            <a:ext cx="3483864" cy="3233321"/>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8" name="Google Shape;58;p8"/>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content" type="objTx">
  <p:cSld name="OBJECT_WITH_CAPTION_TEXT">
    <p:spTree>
      <p:nvGrpSpPr>
        <p:cNvPr id="60" name="Shape 60"/>
        <p:cNvGrpSpPr/>
        <p:nvPr/>
      </p:nvGrpSpPr>
      <p:grpSpPr>
        <a:xfrm>
          <a:off x="0" y="0"/>
          <a:ext cx="0" cy="0"/>
          <a:chOff x="0" y="0"/>
          <a:chExt cx="0" cy="0"/>
        </a:xfrm>
      </p:grpSpPr>
      <p:sp>
        <p:nvSpPr>
          <p:cNvPr id="61" name="Google Shape;61;p9"/>
          <p:cNvSpPr/>
          <p:nvPr/>
        </p:nvSpPr>
        <p:spPr>
          <a:xfrm>
            <a:off x="0" y="798973"/>
            <a:ext cx="3648174"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62" name="Google Shape;62;p9"/>
          <p:cNvCxnSpPr/>
          <p:nvPr/>
        </p:nvCxnSpPr>
        <p:spPr>
          <a:xfrm flipH="1" rot="10800000">
            <a:off x="2" y="3119532"/>
            <a:ext cx="3644507" cy="6261"/>
          </a:xfrm>
          <a:prstGeom prst="straightConnector1">
            <a:avLst/>
          </a:prstGeom>
          <a:noFill/>
          <a:ln cap="flat" cmpd="sng" w="31750">
            <a:solidFill>
              <a:schemeClr val="accent1"/>
            </a:solidFill>
            <a:prstDash val="solid"/>
            <a:round/>
            <a:headEnd len="sm" w="sm" type="none"/>
            <a:tailEnd len="sm" w="sm" type="none"/>
          </a:ln>
        </p:spPr>
      </p:cxnSp>
      <p:sp>
        <p:nvSpPr>
          <p:cNvPr id="63" name="Google Shape;63;p9"/>
          <p:cNvSpPr txBox="1"/>
          <p:nvPr>
            <p:ph type="title"/>
          </p:nvPr>
        </p:nvSpPr>
        <p:spPr>
          <a:xfrm>
            <a:off x="1083504" y="798973"/>
            <a:ext cx="245626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 type="body"/>
          </p:nvPr>
        </p:nvSpPr>
        <p:spPr>
          <a:xfrm>
            <a:off x="3782786" y="798976"/>
            <a:ext cx="4509353" cy="5255837"/>
          </a:xfrm>
          <a:prstGeom prst="rect">
            <a:avLst/>
          </a:prstGeom>
          <a:noFill/>
          <a:ln>
            <a:noFill/>
          </a:ln>
        </p:spPr>
        <p:txBody>
          <a:bodyPr anchorCtr="0" anchor="ctr"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5" name="Google Shape;65;p9"/>
          <p:cNvSpPr txBox="1"/>
          <p:nvPr>
            <p:ph idx="2" type="body"/>
          </p:nvPr>
        </p:nvSpPr>
        <p:spPr>
          <a:xfrm>
            <a:off x="1083504" y="3205494"/>
            <a:ext cx="2456260" cy="284931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66" name="Google Shape;66;p9"/>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picture" type="picTx">
  <p:cSld name="PICTURE_WITH_CAPTION_TEXT">
    <p:spTree>
      <p:nvGrpSpPr>
        <p:cNvPr id="68" name="Shape 68"/>
        <p:cNvGrpSpPr/>
        <p:nvPr/>
      </p:nvGrpSpPr>
      <p:grpSpPr>
        <a:xfrm>
          <a:off x="0" y="0"/>
          <a:ext cx="0" cy="0"/>
          <a:chOff x="0" y="0"/>
          <a:chExt cx="0" cy="0"/>
        </a:xfrm>
      </p:grpSpPr>
      <p:sp>
        <p:nvSpPr>
          <p:cNvPr id="69" name="Google Shape;69;p10"/>
          <p:cNvSpPr/>
          <p:nvPr/>
        </p:nvSpPr>
        <p:spPr>
          <a:xfrm>
            <a:off x="-1" y="798973"/>
            <a:ext cx="5231050"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70" name="Google Shape;70;p10"/>
          <p:cNvCxnSpPr/>
          <p:nvPr/>
        </p:nvCxnSpPr>
        <p:spPr>
          <a:xfrm flipH="1" rot="10800000">
            <a:off x="1" y="3116401"/>
            <a:ext cx="5225792" cy="9393"/>
          </a:xfrm>
          <a:prstGeom prst="straightConnector1">
            <a:avLst/>
          </a:prstGeom>
          <a:noFill/>
          <a:ln cap="flat" cmpd="sng" w="31750">
            <a:solidFill>
              <a:schemeClr val="accent1"/>
            </a:solidFill>
            <a:prstDash val="solid"/>
            <a:round/>
            <a:headEnd len="sm" w="sm" type="none"/>
            <a:tailEnd len="sm" w="sm" type="none"/>
          </a:ln>
        </p:spPr>
      </p:cxnSp>
      <p:sp>
        <p:nvSpPr>
          <p:cNvPr id="71" name="Google Shape;71;p10"/>
          <p:cNvSpPr txBox="1"/>
          <p:nvPr>
            <p:ph type="title"/>
          </p:nvPr>
        </p:nvSpPr>
        <p:spPr>
          <a:xfrm>
            <a:off x="1088405" y="1129513"/>
            <a:ext cx="4149246"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p:nvPr>
            <p:ph idx="2" type="pic"/>
          </p:nvPr>
        </p:nvSpPr>
        <p:spPr>
          <a:xfrm>
            <a:off x="5449305" y="797578"/>
            <a:ext cx="2841836" cy="5248677"/>
          </a:xfrm>
          <a:prstGeom prst="rect">
            <a:avLst/>
          </a:prstGeom>
          <a:solidFill>
            <a:srgbClr val="D8D8D8"/>
          </a:solidFill>
          <a:ln>
            <a:noFill/>
          </a:ln>
        </p:spPr>
      </p:sp>
      <p:sp>
        <p:nvSpPr>
          <p:cNvPr id="73" name="Google Shape;73;p10"/>
          <p:cNvSpPr txBox="1"/>
          <p:nvPr>
            <p:ph idx="1" type="body"/>
          </p:nvPr>
        </p:nvSpPr>
        <p:spPr>
          <a:xfrm>
            <a:off x="1087748" y="3145994"/>
            <a:ext cx="4143303" cy="290026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74" name="Google Shape;74;p1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5" name="Google Shape;75;p1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88686" y="804522"/>
            <a:ext cx="7202456"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1088686" y="2015734"/>
            <a:ext cx="7202456" cy="3450613"/>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750"/>
              </a:spcBef>
              <a:spcAft>
                <a:spcPts val="0"/>
              </a:spcAft>
              <a:buClr>
                <a:schemeClr val="accent1"/>
              </a:buClr>
              <a:buSzPts val="1600"/>
              <a:buFont typeface="Arial"/>
              <a:buChar char="•"/>
              <a:defRPr b="0" i="0" sz="1600" u="none" cap="none" strike="noStrike">
                <a:solidFill>
                  <a:srgbClr val="3D372F"/>
                </a:solidFill>
                <a:latin typeface="Arial"/>
                <a:ea typeface="Arial"/>
                <a:cs typeface="Arial"/>
                <a:sym typeface="Arial"/>
              </a:defRPr>
            </a:lvl1pPr>
            <a:lvl2pPr indent="-317500" lvl="1" marL="914400" marR="0" rtl="0" algn="l">
              <a:lnSpc>
                <a:spcPct val="120000"/>
              </a:lnSpc>
              <a:spcBef>
                <a:spcPts val="375"/>
              </a:spcBef>
              <a:spcAft>
                <a:spcPts val="0"/>
              </a:spcAft>
              <a:buClr>
                <a:schemeClr val="accent1"/>
              </a:buClr>
              <a:buSzPts val="1400"/>
              <a:buFont typeface="Arial"/>
              <a:buChar char="•"/>
              <a:defRPr b="0" i="0" sz="1400" u="none" cap="none" strike="noStrike">
                <a:solidFill>
                  <a:srgbClr val="3D372F"/>
                </a:solidFill>
                <a:latin typeface="Arial"/>
                <a:ea typeface="Arial"/>
                <a:cs typeface="Arial"/>
                <a:sym typeface="Arial"/>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rgbClr val="3D372F"/>
                </a:solidFill>
                <a:latin typeface="Arial"/>
                <a:ea typeface="Arial"/>
                <a:cs typeface="Arial"/>
                <a:sym typeface="Arial"/>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rgbClr val="3D372F"/>
                </a:solidFill>
                <a:latin typeface="Arial"/>
                <a:ea typeface="Arial"/>
                <a:cs typeface="Arial"/>
                <a:sym typeface="Arial"/>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rgbClr val="3D372F"/>
                </a:solidFill>
                <a:latin typeface="Arial"/>
                <a:ea typeface="Arial"/>
                <a:cs typeface="Arial"/>
                <a:sym typeface="Arial"/>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rgbClr val="8891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sccc-oeri.org/webinars-and-event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journals.sagepub.com/doi/pdf/10.1177/147572571881171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press.rebus.community/makingopentextbookswithstudents/chapter/cc-licensing-guide/" TargetMode="External"/><Relationship Id="rId4" Type="http://schemas.openxmlformats.org/officeDocument/2006/relationships/hyperlink" Target="https://press.rebus.community/makingopentextbookswithstudents/chapter/cc-licensing-guid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liqproject.org/" TargetMode="External"/><Relationship Id="rId4" Type="http://schemas.openxmlformats.org/officeDocument/2006/relationships/hyperlink" Target="https://liqproject.org/" TargetMode="External"/><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sbvcheart.wordpress.com/" TargetMode="External"/><Relationship Id="rId4" Type="http://schemas.openxmlformats.org/officeDocument/2006/relationships/hyperlink" Target="https://sbvcheart.wordpres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connect.oeglobal.org/t/suggested-resources-for-learning-about-open-pedagogy/1823" TargetMode="External"/><Relationship Id="rId4" Type="http://schemas.openxmlformats.org/officeDocument/2006/relationships/hyperlink" Target="https://connect.oeglobal.org/t/suggested-resources-for-learning-about-open-pedagogy/182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rloe.org/resourc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hyperlink" Target="https://www.pexels.com/@pixabay?utm_content=attributionCopyText&amp;utm_medium=referral&amp;utm_source=pexels" TargetMode="External"/><Relationship Id="rId5" Type="http://schemas.openxmlformats.org/officeDocument/2006/relationships/hyperlink" Target="https://www.pexels.com/photo/boy-wearing-blue-t-shirt-using-black-laptop-computer-in-a-dim-lighted-scenario-159533/?utm_content=attributionCopyText&amp;utm_medium=referral&amp;utm_source=pexel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milnepublishing.geneseo.edu/openpedagogyapproaches/" TargetMode="External"/><Relationship Id="rId4" Type="http://schemas.openxmlformats.org/officeDocument/2006/relationships/hyperlink" Target="https://milnepublishing.geneseo.edu/openpedagogyapproach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library.rochester.edu/services/open#video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en.wikipedia.org/wiki/Open_educ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06" name="Google Shape;106;p15"/>
          <p:cNvSpPr txBox="1"/>
          <p:nvPr>
            <p:ph idx="1" type="body"/>
          </p:nvPr>
        </p:nvSpPr>
        <p:spPr>
          <a:xfrm>
            <a:off x="1088686" y="2015735"/>
            <a:ext cx="7202456" cy="3729745"/>
          </a:xfrm>
          <a:prstGeom prst="rect">
            <a:avLst/>
          </a:prstGeom>
          <a:noFill/>
          <a:ln>
            <a:noFill/>
          </a:ln>
        </p:spPr>
        <p:txBody>
          <a:bodyPr anchorCtr="0" anchor="t" bIns="45700" lIns="91425" spcFirstLastPara="1" rIns="91425" wrap="square" tIns="45700">
            <a:noAutofit/>
          </a:bodyPr>
          <a:lstStyle/>
          <a:p>
            <a:pPr indent="-214445" lvl="0" marL="171446" rtl="0" algn="l">
              <a:lnSpc>
                <a:spcPct val="120000"/>
              </a:lnSpc>
              <a:spcBef>
                <a:spcPts val="0"/>
              </a:spcBef>
              <a:spcAft>
                <a:spcPts val="0"/>
              </a:spcAft>
              <a:buSzPts val="2800"/>
              <a:buChar char="•"/>
            </a:pPr>
            <a:r>
              <a:rPr lang="en-US" sz="2800">
                <a:latin typeface="Calibri"/>
                <a:ea typeface="Calibri"/>
                <a:cs typeface="Calibri"/>
                <a:sym typeface="Calibri"/>
              </a:rPr>
              <a:t>On behalf of the ASCCC OERI, we are please to have you here with us for “Open Pedagogy.” This event will be recorded. Archives of all ASCCC OERI events are available at asccc-oeri.org &gt; </a:t>
            </a:r>
            <a:r>
              <a:rPr lang="en-US" sz="2800" u="sng">
                <a:solidFill>
                  <a:schemeClr val="hlink"/>
                </a:solidFill>
                <a:latin typeface="Calibri"/>
                <a:ea typeface="Calibri"/>
                <a:cs typeface="Calibri"/>
                <a:sym typeface="Calibri"/>
                <a:hlinkClick r:id="rId3"/>
              </a:rPr>
              <a:t>Webinars and Events</a:t>
            </a:r>
            <a:endParaRPr sz="2800">
              <a:latin typeface="Calibri"/>
              <a:ea typeface="Calibri"/>
              <a:cs typeface="Calibri"/>
              <a:sym typeface="Calibri"/>
            </a:endParaRPr>
          </a:p>
          <a:p>
            <a:pPr indent="-171446" lvl="0" marL="171446" rtl="0" algn="l">
              <a:lnSpc>
                <a:spcPct val="120000"/>
              </a:lnSpc>
              <a:spcBef>
                <a:spcPts val="750"/>
              </a:spcBef>
              <a:spcAft>
                <a:spcPts val="0"/>
              </a:spcAft>
              <a:buSzPts val="1946"/>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Definitions</a:t>
            </a:r>
            <a:endParaRPr/>
          </a:p>
        </p:txBody>
      </p:sp>
      <p:sp>
        <p:nvSpPr>
          <p:cNvPr id="183" name="Google Shape;183;p24"/>
          <p:cNvSpPr txBox="1"/>
          <p:nvPr>
            <p:ph idx="1" type="body"/>
          </p:nvPr>
        </p:nvSpPr>
        <p:spPr>
          <a:xfrm>
            <a:off x="1088675" y="2015724"/>
            <a:ext cx="7202400" cy="42957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spcBef>
                <a:spcPts val="750"/>
              </a:spcBef>
              <a:spcAft>
                <a:spcPts val="0"/>
              </a:spcAft>
              <a:buNone/>
            </a:pPr>
            <a:r>
              <a:rPr lang="en-US" sz="2100"/>
              <a:t>Renewable Assignments</a:t>
            </a:r>
            <a:r>
              <a:rPr lang="en-US" sz="2100"/>
              <a:t> -</a:t>
            </a:r>
            <a:endParaRPr sz="2100"/>
          </a:p>
          <a:p>
            <a:pPr indent="0" lvl="0" marL="457200" rtl="0" algn="l">
              <a:spcBef>
                <a:spcPts val="750"/>
              </a:spcBef>
              <a:spcAft>
                <a:spcPts val="0"/>
              </a:spcAft>
              <a:buNone/>
            </a:pPr>
            <a:r>
              <a:rPr lang="en-US" sz="2100"/>
              <a:t>Different from a traditional disposable assignment, a renewable assignment is where students compile and openly publish so that the assignment outcome is inherently valuable to the community after the class is over (Veletsianos, 2017).</a:t>
            </a:r>
            <a:endParaRPr sz="2100"/>
          </a:p>
          <a:p>
            <a:pPr indent="0" lvl="0" marL="457200" rtl="0" algn="l">
              <a:spcBef>
                <a:spcPts val="750"/>
              </a:spcBef>
              <a:spcAft>
                <a:spcPts val="0"/>
              </a:spcAft>
              <a:buNone/>
            </a:pPr>
            <a:r>
              <a:t/>
            </a:r>
            <a:endParaRPr sz="2100"/>
          </a:p>
          <a:p>
            <a:pPr indent="0" lvl="0" marL="0" rtl="0" algn="l">
              <a:spcBef>
                <a:spcPts val="750"/>
              </a:spcBef>
              <a:spcAft>
                <a:spcPts val="0"/>
              </a:spcAft>
              <a:buNone/>
            </a:pPr>
            <a:r>
              <a:rPr lang="en-US" sz="2100"/>
              <a:t>Renewable Assignment Design Framework</a:t>
            </a:r>
            <a:endParaRPr sz="2100"/>
          </a:p>
          <a:p>
            <a:pPr indent="-335597" lvl="0" marL="914400" rtl="0" algn="l">
              <a:spcBef>
                <a:spcPts val="750"/>
              </a:spcBef>
              <a:spcAft>
                <a:spcPts val="0"/>
              </a:spcAft>
              <a:buSzPct val="100000"/>
              <a:buChar char="•"/>
            </a:pPr>
            <a:r>
              <a:rPr lang="en-US" sz="1982"/>
              <a:t>collaboration and exchange</a:t>
            </a:r>
            <a:endParaRPr sz="1982"/>
          </a:p>
          <a:p>
            <a:pPr indent="-335597" lvl="0" marL="914400" rtl="0" algn="l">
              <a:spcBef>
                <a:spcPts val="0"/>
              </a:spcBef>
              <a:spcAft>
                <a:spcPts val="0"/>
              </a:spcAft>
              <a:buSzPct val="100000"/>
              <a:buChar char="•"/>
            </a:pPr>
            <a:r>
              <a:rPr lang="en-US" sz="1982"/>
              <a:t>opportunities for revision, creativity &amp; modification</a:t>
            </a:r>
            <a:endParaRPr sz="1982"/>
          </a:p>
          <a:p>
            <a:pPr indent="-335597" lvl="0" marL="914400" rtl="0" algn="l">
              <a:spcBef>
                <a:spcPts val="0"/>
              </a:spcBef>
              <a:spcAft>
                <a:spcPts val="0"/>
              </a:spcAft>
              <a:buSzPct val="100000"/>
              <a:buChar char="•"/>
            </a:pPr>
            <a:r>
              <a:rPr lang="en-US" sz="1982"/>
              <a:t>sharing of resources inside &amp; outside the classroom</a:t>
            </a:r>
            <a:endParaRPr sz="1982"/>
          </a:p>
          <a:p>
            <a:pPr indent="-335597" lvl="0" marL="914400" rtl="0" algn="l">
              <a:spcBef>
                <a:spcPts val="0"/>
              </a:spcBef>
              <a:spcAft>
                <a:spcPts val="0"/>
              </a:spcAft>
              <a:buSzPct val="100000"/>
              <a:buChar char="•"/>
            </a:pPr>
            <a:r>
              <a:rPr lang="en-US" sz="1982"/>
              <a:t>learning happens through cooperative critique</a:t>
            </a:r>
            <a:endParaRPr sz="1982"/>
          </a:p>
          <a:p>
            <a:pPr indent="-335597" lvl="0" marL="914400" rtl="0" algn="l">
              <a:spcBef>
                <a:spcPts val="0"/>
              </a:spcBef>
              <a:spcAft>
                <a:spcPts val="0"/>
              </a:spcAft>
              <a:buSzPct val="100000"/>
              <a:buChar char="•"/>
            </a:pPr>
            <a:r>
              <a:rPr lang="en-US" sz="1982"/>
              <a:t>innovation - something novel is produced  </a:t>
            </a:r>
            <a:r>
              <a:rPr lang="en-US" sz="1982" u="sng">
                <a:solidFill>
                  <a:schemeClr val="accent1"/>
                </a:solidFill>
                <a:hlinkClick r:id="rId3">
                  <a:extLst>
                    <a:ext uri="{A12FA001-AC4F-418D-AE19-62706E023703}">
                      <ahyp:hlinkClr val="tx"/>
                    </a:ext>
                  </a:extLst>
                </a:hlinkClick>
              </a:rPr>
              <a:t>(Seraphin et al., 2018)  </a:t>
            </a:r>
            <a:endParaRPr sz="1982"/>
          </a:p>
        </p:txBody>
      </p:sp>
      <p:sp>
        <p:nvSpPr>
          <p:cNvPr id="184" name="Google Shape;184;p24"/>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85" name="Google Shape;185;p24"/>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Open Pedagogy Examples</a:t>
            </a:r>
            <a:endParaRPr/>
          </a:p>
        </p:txBody>
      </p:sp>
      <p:sp>
        <p:nvSpPr>
          <p:cNvPr id="192" name="Google Shape;192;p25"/>
          <p:cNvSpPr txBox="1"/>
          <p:nvPr>
            <p:ph idx="1" type="body"/>
          </p:nvPr>
        </p:nvSpPr>
        <p:spPr>
          <a:xfrm>
            <a:off x="970811" y="2040360"/>
            <a:ext cx="7202400" cy="4039200"/>
          </a:xfrm>
          <a:prstGeom prst="rect">
            <a:avLst/>
          </a:prstGeom>
          <a:noFill/>
          <a:ln>
            <a:noFill/>
          </a:ln>
        </p:spPr>
        <p:txBody>
          <a:bodyPr anchorCtr="0" anchor="t" bIns="45700" lIns="91425" spcFirstLastPara="1" rIns="91425" wrap="square" tIns="45700">
            <a:normAutofit/>
          </a:bodyPr>
          <a:lstStyle/>
          <a:p>
            <a:pPr indent="-406400" lvl="0" marL="457200" rtl="0" algn="l">
              <a:lnSpc>
                <a:spcPct val="120000"/>
              </a:lnSpc>
              <a:spcBef>
                <a:spcPts val="750"/>
              </a:spcBef>
              <a:spcAft>
                <a:spcPts val="0"/>
              </a:spcAft>
              <a:buSzPts val="2800"/>
              <a:buAutoNum type="arabicPeriod"/>
            </a:pPr>
            <a:r>
              <a:rPr lang="en-US" sz="2800"/>
              <a:t>Student Feedback - Immediate Change Implementation</a:t>
            </a:r>
            <a:endParaRPr sz="2800"/>
          </a:p>
          <a:p>
            <a:pPr indent="-406400" lvl="0" marL="457200" rtl="0" algn="l">
              <a:lnSpc>
                <a:spcPct val="120000"/>
              </a:lnSpc>
              <a:spcBef>
                <a:spcPts val="0"/>
              </a:spcBef>
              <a:spcAft>
                <a:spcPts val="0"/>
              </a:spcAft>
              <a:buSzPts val="2800"/>
              <a:buAutoNum type="arabicPeriod"/>
            </a:pPr>
            <a:r>
              <a:rPr lang="en-US" sz="2800"/>
              <a:t>Errors Assignment</a:t>
            </a:r>
            <a:endParaRPr sz="2800"/>
          </a:p>
          <a:p>
            <a:pPr indent="-406400" lvl="0" marL="457200" rtl="0" algn="l">
              <a:lnSpc>
                <a:spcPct val="120000"/>
              </a:lnSpc>
              <a:spcBef>
                <a:spcPts val="0"/>
              </a:spcBef>
              <a:spcAft>
                <a:spcPts val="0"/>
              </a:spcAft>
              <a:buSzPts val="2800"/>
              <a:buAutoNum type="arabicPeriod"/>
            </a:pPr>
            <a:r>
              <a:rPr lang="en-US" sz="2800"/>
              <a:t>Student Artwork Project</a:t>
            </a:r>
            <a:endParaRPr sz="2800"/>
          </a:p>
          <a:p>
            <a:pPr indent="-406400" lvl="0" marL="457200" rtl="0" algn="l">
              <a:lnSpc>
                <a:spcPct val="120000"/>
              </a:lnSpc>
              <a:spcBef>
                <a:spcPts val="0"/>
              </a:spcBef>
              <a:spcAft>
                <a:spcPts val="0"/>
              </a:spcAft>
              <a:buSzPts val="2800"/>
              <a:buAutoNum type="arabicPeriod"/>
            </a:pPr>
            <a:r>
              <a:rPr lang="en-US" sz="2800"/>
              <a:t>Life in Quarantine</a:t>
            </a:r>
            <a:endParaRPr sz="2800"/>
          </a:p>
          <a:p>
            <a:pPr indent="-406400" lvl="0" marL="457200" rtl="0" algn="l">
              <a:lnSpc>
                <a:spcPct val="120000"/>
              </a:lnSpc>
              <a:spcBef>
                <a:spcPts val="0"/>
              </a:spcBef>
              <a:spcAft>
                <a:spcPts val="0"/>
              </a:spcAft>
              <a:buSzPts val="2800"/>
              <a:buAutoNum type="arabicPeriod"/>
            </a:pPr>
            <a:r>
              <a:rPr lang="en-US" sz="2800"/>
              <a:t>IDEA Framework</a:t>
            </a:r>
            <a:endParaRPr sz="2800"/>
          </a:p>
        </p:txBody>
      </p:sp>
      <p:sp>
        <p:nvSpPr>
          <p:cNvPr id="193" name="Google Shape;193;p25"/>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94" name="Google Shape;194;p25"/>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Errors Assignment</a:t>
            </a:r>
            <a:endParaRPr/>
          </a:p>
        </p:txBody>
      </p:sp>
      <p:sp>
        <p:nvSpPr>
          <p:cNvPr id="201" name="Google Shape;201;p26"/>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2000">
                <a:solidFill>
                  <a:srgbClr val="000000"/>
                </a:solidFill>
              </a:rPr>
              <a:t>Identify errors in the textbook.</a:t>
            </a:r>
            <a:endParaRPr b="1" sz="2000">
              <a:solidFill>
                <a:srgbClr val="000000"/>
              </a:solidFill>
            </a:endParaRPr>
          </a:p>
          <a:p>
            <a:pPr indent="0" lvl="0" marL="0" rtl="0" algn="l">
              <a:lnSpc>
                <a:spcPct val="115000"/>
              </a:lnSpc>
              <a:spcBef>
                <a:spcPts val="1200"/>
              </a:spcBef>
              <a:spcAft>
                <a:spcPts val="0"/>
              </a:spcAft>
              <a:buNone/>
            </a:pPr>
            <a:r>
              <a:rPr lang="en-US" sz="1900">
                <a:solidFill>
                  <a:srgbClr val="000000"/>
                </a:solidFill>
              </a:rPr>
              <a:t>Despite careful editing and reviewing, the Blueprint textbook contains errors (all textbooks contain them). Identification of these errors allows me to fix them which will benefit current and future students. Once an error found by a student is confirmed by a review team, a correction in the digital text will be made immediately and a correction in the downloadable and print versions will be made for the next version. The instructor will be the final authority on error submission eligibility and completion credit.  E-mail the identified error(s), your suggestion for the correction, and the pertaining chapter to the instructor.</a:t>
            </a:r>
            <a:endParaRPr sz="1900">
              <a:solidFill>
                <a:srgbClr val="000000"/>
              </a:solidFill>
            </a:endParaRPr>
          </a:p>
          <a:p>
            <a:pPr indent="0" lvl="0" marL="914400" rtl="0" algn="l">
              <a:lnSpc>
                <a:spcPct val="120000"/>
              </a:lnSpc>
              <a:spcBef>
                <a:spcPts val="1200"/>
              </a:spcBef>
              <a:spcAft>
                <a:spcPts val="0"/>
              </a:spcAft>
              <a:buNone/>
            </a:pPr>
            <a:r>
              <a:t/>
            </a:r>
            <a:endParaRPr sz="1900"/>
          </a:p>
        </p:txBody>
      </p:sp>
      <p:sp>
        <p:nvSpPr>
          <p:cNvPr id="202" name="Google Shape;202;p26"/>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203" name="Google Shape;203;p26"/>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txBox="1"/>
          <p:nvPr>
            <p:ph idx="1" type="body"/>
          </p:nvPr>
        </p:nvSpPr>
        <p:spPr>
          <a:xfrm>
            <a:off x="311700" y="1536633"/>
            <a:ext cx="8520600" cy="4555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sz="2400">
                <a:solidFill>
                  <a:schemeClr val="dk1"/>
                </a:solidFill>
                <a:latin typeface="Oswald"/>
                <a:ea typeface="Oswald"/>
                <a:cs typeface="Oswald"/>
                <a:sym typeface="Oswald"/>
              </a:rPr>
              <a:t>Student Artwork</a:t>
            </a:r>
            <a:endParaRPr sz="2400">
              <a:solidFill>
                <a:schemeClr val="dk1"/>
              </a:solidFill>
              <a:latin typeface="Oswald"/>
              <a:ea typeface="Oswald"/>
              <a:cs typeface="Oswald"/>
              <a:sym typeface="Oswald"/>
            </a:endParaRPr>
          </a:p>
          <a:p>
            <a:pPr indent="0" lvl="0" marL="0" rtl="0" algn="l">
              <a:spcBef>
                <a:spcPts val="750"/>
              </a:spcBef>
              <a:spcAft>
                <a:spcPts val="0"/>
              </a:spcAft>
              <a:buNone/>
            </a:pPr>
            <a:r>
              <a:t/>
            </a:r>
            <a:endParaRPr sz="2400">
              <a:solidFill>
                <a:schemeClr val="dk1"/>
              </a:solidFill>
              <a:latin typeface="Oswald"/>
              <a:ea typeface="Oswald"/>
              <a:cs typeface="Oswald"/>
              <a:sym typeface="Oswald"/>
            </a:endParaRPr>
          </a:p>
          <a:p>
            <a:pPr indent="0" lvl="0" marL="0" rtl="0" algn="l">
              <a:spcBef>
                <a:spcPts val="750"/>
              </a:spcBef>
              <a:spcAft>
                <a:spcPts val="0"/>
              </a:spcAft>
              <a:buNone/>
            </a:pPr>
            <a:r>
              <a:t/>
            </a:r>
            <a:endParaRPr sz="2400">
              <a:solidFill>
                <a:schemeClr val="dk1"/>
              </a:solidFill>
              <a:latin typeface="Oswald"/>
              <a:ea typeface="Oswald"/>
              <a:cs typeface="Oswald"/>
              <a:sym typeface="Oswald"/>
            </a:endParaRPr>
          </a:p>
          <a:p>
            <a:pPr indent="0" lvl="0" marL="0" rtl="0" algn="l">
              <a:spcBef>
                <a:spcPts val="750"/>
              </a:spcBef>
              <a:spcAft>
                <a:spcPts val="0"/>
              </a:spcAft>
              <a:buNone/>
            </a:pPr>
            <a:r>
              <a:t/>
            </a:r>
            <a:endParaRPr sz="2400">
              <a:solidFill>
                <a:schemeClr val="dk1"/>
              </a:solidFill>
              <a:latin typeface="Oswald"/>
              <a:ea typeface="Oswald"/>
              <a:cs typeface="Oswald"/>
              <a:sym typeface="Oswald"/>
            </a:endParaRPr>
          </a:p>
          <a:p>
            <a:pPr indent="0" lvl="0" marL="0" rtl="0" algn="l">
              <a:spcBef>
                <a:spcPts val="750"/>
              </a:spcBef>
              <a:spcAft>
                <a:spcPts val="0"/>
              </a:spcAft>
              <a:buNone/>
            </a:pPr>
            <a:r>
              <a:rPr lang="en-US" sz="2400">
                <a:solidFill>
                  <a:schemeClr val="dk1"/>
                </a:solidFill>
                <a:latin typeface="Oswald"/>
                <a:ea typeface="Oswald"/>
                <a:cs typeface="Oswald"/>
                <a:sym typeface="Oswald"/>
              </a:rPr>
              <a:t>Evangeline Nobbs</a:t>
            </a:r>
            <a:endParaRPr sz="2400">
              <a:solidFill>
                <a:schemeClr val="dk1"/>
              </a:solidFill>
              <a:latin typeface="Oswald"/>
              <a:ea typeface="Oswald"/>
              <a:cs typeface="Oswald"/>
              <a:sym typeface="Oswald"/>
            </a:endParaRPr>
          </a:p>
        </p:txBody>
      </p:sp>
      <p:pic>
        <p:nvPicPr>
          <p:cNvPr descr="artwork depicting a person sitting down in dispair" id="209" name="Google Shape;209;p27" title="artwork depicting a person sitting down in dispair"/>
          <p:cNvPicPr preferRelativeResize="0"/>
          <p:nvPr/>
        </p:nvPicPr>
        <p:blipFill>
          <a:blip r:embed="rId3">
            <a:alphaModFix/>
          </a:blip>
          <a:stretch>
            <a:fillRect/>
          </a:stretch>
        </p:blipFill>
        <p:spPr>
          <a:xfrm>
            <a:off x="2643204" y="0"/>
            <a:ext cx="5143500"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idx="1" type="body"/>
          </p:nvPr>
        </p:nvSpPr>
        <p:spPr>
          <a:xfrm>
            <a:off x="311700" y="1536633"/>
            <a:ext cx="8520600" cy="4555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sz="2400">
                <a:solidFill>
                  <a:schemeClr val="dk1"/>
                </a:solidFill>
                <a:latin typeface="Oswald"/>
                <a:ea typeface="Oswald"/>
                <a:cs typeface="Oswald"/>
                <a:sym typeface="Oswald"/>
              </a:rPr>
              <a:t>Student Artwork</a:t>
            </a:r>
            <a:endParaRPr sz="2400">
              <a:solidFill>
                <a:schemeClr val="dk1"/>
              </a:solidFill>
              <a:latin typeface="Oswald"/>
              <a:ea typeface="Oswald"/>
              <a:cs typeface="Oswald"/>
              <a:sym typeface="Oswald"/>
            </a:endParaRPr>
          </a:p>
          <a:p>
            <a:pPr indent="0" lvl="0" marL="0" rtl="0" algn="l">
              <a:spcBef>
                <a:spcPts val="750"/>
              </a:spcBef>
              <a:spcAft>
                <a:spcPts val="0"/>
              </a:spcAft>
              <a:buNone/>
            </a:pPr>
            <a:r>
              <a:t/>
            </a:r>
            <a:endParaRPr sz="2400">
              <a:solidFill>
                <a:schemeClr val="dk1"/>
              </a:solidFill>
              <a:latin typeface="Oswald"/>
              <a:ea typeface="Oswald"/>
              <a:cs typeface="Oswald"/>
              <a:sym typeface="Oswald"/>
            </a:endParaRPr>
          </a:p>
          <a:p>
            <a:pPr indent="0" lvl="0" marL="0" rtl="0" algn="l">
              <a:spcBef>
                <a:spcPts val="750"/>
              </a:spcBef>
              <a:spcAft>
                <a:spcPts val="0"/>
              </a:spcAft>
              <a:buNone/>
            </a:pPr>
            <a:r>
              <a:t/>
            </a:r>
            <a:endParaRPr sz="2400">
              <a:solidFill>
                <a:schemeClr val="dk1"/>
              </a:solidFill>
              <a:latin typeface="Oswald"/>
              <a:ea typeface="Oswald"/>
              <a:cs typeface="Oswald"/>
              <a:sym typeface="Oswald"/>
            </a:endParaRPr>
          </a:p>
          <a:p>
            <a:pPr indent="0" lvl="0" marL="0" rtl="0" algn="l">
              <a:spcBef>
                <a:spcPts val="750"/>
              </a:spcBef>
              <a:spcAft>
                <a:spcPts val="0"/>
              </a:spcAft>
              <a:buNone/>
            </a:pPr>
            <a:r>
              <a:t/>
            </a:r>
            <a:endParaRPr sz="2400">
              <a:solidFill>
                <a:schemeClr val="dk1"/>
              </a:solidFill>
              <a:latin typeface="Oswald"/>
              <a:ea typeface="Oswald"/>
              <a:cs typeface="Oswald"/>
              <a:sym typeface="Oswald"/>
            </a:endParaRPr>
          </a:p>
          <a:p>
            <a:pPr indent="0" lvl="0" marL="0" rtl="0" algn="l">
              <a:spcBef>
                <a:spcPts val="750"/>
              </a:spcBef>
              <a:spcAft>
                <a:spcPts val="0"/>
              </a:spcAft>
              <a:buNone/>
            </a:pPr>
            <a:r>
              <a:rPr lang="en-US" sz="2400">
                <a:solidFill>
                  <a:schemeClr val="dk1"/>
                </a:solidFill>
                <a:latin typeface="Oswald"/>
                <a:ea typeface="Oswald"/>
                <a:cs typeface="Oswald"/>
                <a:sym typeface="Oswald"/>
              </a:rPr>
              <a:t>Ellen Damore</a:t>
            </a:r>
            <a:endParaRPr sz="2400">
              <a:solidFill>
                <a:schemeClr val="dk1"/>
              </a:solidFill>
              <a:latin typeface="Oswald"/>
              <a:ea typeface="Oswald"/>
              <a:cs typeface="Oswald"/>
              <a:sym typeface="Oswald"/>
            </a:endParaRPr>
          </a:p>
        </p:txBody>
      </p:sp>
      <p:pic>
        <p:nvPicPr>
          <p:cNvPr descr="artwork showing ovals in different colors" id="215" name="Google Shape;215;p28" title="artwork showing ovals in different colors"/>
          <p:cNvPicPr preferRelativeResize="0"/>
          <p:nvPr/>
        </p:nvPicPr>
        <p:blipFill>
          <a:blip r:embed="rId3">
            <a:alphaModFix/>
          </a:blip>
          <a:stretch>
            <a:fillRect/>
          </a:stretch>
        </p:blipFill>
        <p:spPr>
          <a:xfrm>
            <a:off x="2491875" y="49700"/>
            <a:ext cx="6340426" cy="6808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idx="1" type="body"/>
          </p:nvPr>
        </p:nvSpPr>
        <p:spPr>
          <a:xfrm>
            <a:off x="311700" y="1536633"/>
            <a:ext cx="8520600" cy="4555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sz="2400">
                <a:solidFill>
                  <a:schemeClr val="dk1"/>
                </a:solidFill>
                <a:latin typeface="Oswald"/>
                <a:ea typeface="Oswald"/>
                <a:cs typeface="Oswald"/>
                <a:sym typeface="Oswald"/>
              </a:rPr>
              <a:t>Student </a:t>
            </a:r>
            <a:endParaRPr sz="2400">
              <a:solidFill>
                <a:schemeClr val="dk1"/>
              </a:solidFill>
              <a:latin typeface="Oswald"/>
              <a:ea typeface="Oswald"/>
              <a:cs typeface="Oswald"/>
              <a:sym typeface="Oswald"/>
            </a:endParaRPr>
          </a:p>
          <a:p>
            <a:pPr indent="0" lvl="0" marL="0" rtl="0" algn="l">
              <a:spcBef>
                <a:spcPts val="750"/>
              </a:spcBef>
              <a:spcAft>
                <a:spcPts val="0"/>
              </a:spcAft>
              <a:buNone/>
            </a:pPr>
            <a:r>
              <a:rPr lang="en-US" sz="2400">
                <a:solidFill>
                  <a:schemeClr val="dk1"/>
                </a:solidFill>
                <a:latin typeface="Oswald"/>
                <a:ea typeface="Oswald"/>
                <a:cs typeface="Oswald"/>
                <a:sym typeface="Oswald"/>
              </a:rPr>
              <a:t>Artwork</a:t>
            </a:r>
            <a:endParaRPr sz="2400">
              <a:solidFill>
                <a:schemeClr val="dk1"/>
              </a:solidFill>
              <a:latin typeface="Oswald"/>
              <a:ea typeface="Oswald"/>
              <a:cs typeface="Oswald"/>
              <a:sym typeface="Oswald"/>
            </a:endParaRPr>
          </a:p>
          <a:p>
            <a:pPr indent="0" lvl="0" marL="0" rtl="0" algn="l">
              <a:spcBef>
                <a:spcPts val="750"/>
              </a:spcBef>
              <a:spcAft>
                <a:spcPts val="0"/>
              </a:spcAft>
              <a:buNone/>
            </a:pPr>
            <a:r>
              <a:t/>
            </a:r>
            <a:endParaRPr sz="2400">
              <a:solidFill>
                <a:schemeClr val="dk1"/>
              </a:solidFill>
              <a:latin typeface="Oswald"/>
              <a:ea typeface="Oswald"/>
              <a:cs typeface="Oswald"/>
              <a:sym typeface="Oswald"/>
            </a:endParaRPr>
          </a:p>
          <a:p>
            <a:pPr indent="0" lvl="0" marL="0" rtl="0" algn="l">
              <a:spcBef>
                <a:spcPts val="750"/>
              </a:spcBef>
              <a:spcAft>
                <a:spcPts val="0"/>
              </a:spcAft>
              <a:buNone/>
            </a:pPr>
            <a:r>
              <a:t/>
            </a:r>
            <a:endParaRPr sz="2400">
              <a:solidFill>
                <a:schemeClr val="dk1"/>
              </a:solidFill>
              <a:latin typeface="Oswald"/>
              <a:ea typeface="Oswald"/>
              <a:cs typeface="Oswald"/>
              <a:sym typeface="Oswald"/>
            </a:endParaRPr>
          </a:p>
          <a:p>
            <a:pPr indent="0" lvl="0" marL="0" rtl="0" algn="l">
              <a:spcBef>
                <a:spcPts val="750"/>
              </a:spcBef>
              <a:spcAft>
                <a:spcPts val="0"/>
              </a:spcAft>
              <a:buNone/>
            </a:pPr>
            <a:r>
              <a:rPr lang="en-US" sz="2400">
                <a:solidFill>
                  <a:schemeClr val="dk1"/>
                </a:solidFill>
                <a:latin typeface="Oswald"/>
                <a:ea typeface="Oswald"/>
                <a:cs typeface="Oswald"/>
                <a:sym typeface="Oswald"/>
              </a:rPr>
              <a:t>Jiayi Zeng</a:t>
            </a:r>
            <a:endParaRPr sz="2400">
              <a:solidFill>
                <a:schemeClr val="dk1"/>
              </a:solidFill>
              <a:latin typeface="Oswald"/>
              <a:ea typeface="Oswald"/>
              <a:cs typeface="Oswald"/>
              <a:sym typeface="Oswald"/>
            </a:endParaRPr>
          </a:p>
        </p:txBody>
      </p:sp>
      <p:pic>
        <p:nvPicPr>
          <p:cNvPr descr="artwork showing a woman asleep with her head lying on a pile of books" id="221" name="Google Shape;221;p29" title="artwork showing a woman asleep with her head lying on a pile of books"/>
          <p:cNvPicPr preferRelativeResize="0"/>
          <p:nvPr/>
        </p:nvPicPr>
        <p:blipFill>
          <a:blip r:embed="rId3">
            <a:alphaModFix/>
          </a:blip>
          <a:stretch>
            <a:fillRect/>
          </a:stretch>
        </p:blipFill>
        <p:spPr>
          <a:xfrm>
            <a:off x="2149325" y="77078"/>
            <a:ext cx="6932550" cy="6780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228" name="Google Shape;228;p30"/>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29" name="Google Shape;229;p30"/>
          <p:cNvSpPr txBox="1"/>
          <p:nvPr/>
        </p:nvSpPr>
        <p:spPr>
          <a:xfrm>
            <a:off x="1233550" y="1072025"/>
            <a:ext cx="66966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lt1"/>
                </a:solidFill>
              </a:rPr>
              <a:t>Student Release Form</a:t>
            </a:r>
            <a:endParaRPr sz="3200">
              <a:solidFill>
                <a:schemeClr val="lt1"/>
              </a:solidFill>
            </a:endParaRPr>
          </a:p>
          <a:p>
            <a:pPr indent="0" lvl="0" marL="0" rtl="0" algn="l">
              <a:spcBef>
                <a:spcPts val="0"/>
              </a:spcBef>
              <a:spcAft>
                <a:spcPts val="0"/>
              </a:spcAft>
              <a:buNone/>
            </a:pPr>
            <a:r>
              <a:t/>
            </a:r>
            <a:endParaRPr sz="2300">
              <a:solidFill>
                <a:srgbClr val="222222"/>
              </a:solidFill>
            </a:endParaRPr>
          </a:p>
          <a:p>
            <a:pPr indent="0" lvl="0" marL="0" rtl="0" algn="l">
              <a:spcBef>
                <a:spcPts val="0"/>
              </a:spcBef>
              <a:spcAft>
                <a:spcPts val="0"/>
              </a:spcAft>
              <a:buNone/>
            </a:pPr>
            <a:r>
              <a:rPr lang="en-US" sz="2200">
                <a:solidFill>
                  <a:schemeClr val="lt1"/>
                </a:solidFill>
              </a:rPr>
              <a:t>aaaa</a:t>
            </a:r>
            <a:endParaRPr sz="2200">
              <a:solidFill>
                <a:schemeClr val="lt1"/>
              </a:solidFill>
            </a:endParaRPr>
          </a:p>
        </p:txBody>
      </p:sp>
      <p:sp>
        <p:nvSpPr>
          <p:cNvPr id="230" name="Google Shape;230;p30"/>
          <p:cNvSpPr txBox="1"/>
          <p:nvPr/>
        </p:nvSpPr>
        <p:spPr>
          <a:xfrm>
            <a:off x="1444050" y="2041250"/>
            <a:ext cx="6255900" cy="432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0"/>
              </a:spcAft>
              <a:buNone/>
            </a:pPr>
            <a:r>
              <a:rPr b="1" lang="en-US" sz="2300"/>
              <a:t>Release Form</a:t>
            </a:r>
            <a:endParaRPr b="1" sz="2300"/>
          </a:p>
          <a:p>
            <a:pPr indent="0" lvl="0" marL="0" rtl="0" algn="l">
              <a:lnSpc>
                <a:spcPct val="115000"/>
              </a:lnSpc>
              <a:spcBef>
                <a:spcPts val="1200"/>
              </a:spcBef>
              <a:spcAft>
                <a:spcPts val="0"/>
              </a:spcAft>
              <a:buNone/>
            </a:pPr>
            <a:r>
              <a:rPr b="1" lang="en-US" sz="1100"/>
              <a:t>Agreement to Contribute to Open Textbook</a:t>
            </a:r>
            <a:endParaRPr b="1" sz="1100"/>
          </a:p>
          <a:p>
            <a:pPr indent="0" lvl="0" marL="0" rtl="0" algn="l">
              <a:lnSpc>
                <a:spcPct val="115000"/>
              </a:lnSpc>
              <a:spcBef>
                <a:spcPts val="1200"/>
              </a:spcBef>
              <a:spcAft>
                <a:spcPts val="0"/>
              </a:spcAft>
              <a:buNone/>
            </a:pPr>
            <a:r>
              <a:rPr lang="en-US" sz="1100"/>
              <a:t>I, _______________________________, agree to participate in the refining of </a:t>
            </a:r>
            <a:r>
              <a:rPr i="1" lang="en-US" sz="1100"/>
              <a:t>Blueprint for College and Career Success</a:t>
            </a:r>
            <a:r>
              <a:rPr lang="en-US" sz="1100"/>
              <a:t>, an open textbook, in collaboration with my professor, Dave Dillon.</a:t>
            </a:r>
            <a:endParaRPr sz="1100"/>
          </a:p>
          <a:p>
            <a:pPr indent="0" lvl="0" marL="0" rtl="0" algn="l">
              <a:lnSpc>
                <a:spcPct val="115000"/>
              </a:lnSpc>
              <a:spcBef>
                <a:spcPts val="1200"/>
              </a:spcBef>
              <a:spcAft>
                <a:spcPts val="0"/>
              </a:spcAft>
              <a:buNone/>
            </a:pPr>
            <a:r>
              <a:rPr lang="en-US" sz="1100"/>
              <a:t>I understand that inclusion of my work in the final text is conditional upon my willingness to license my contributions under a CC-BY license.</a:t>
            </a:r>
            <a:endParaRPr sz="1100"/>
          </a:p>
          <a:p>
            <a:pPr indent="0" lvl="0" marL="0" rtl="0" algn="l">
              <a:lnSpc>
                <a:spcPct val="115000"/>
              </a:lnSpc>
              <a:spcBef>
                <a:spcPts val="1200"/>
              </a:spcBef>
              <a:spcAft>
                <a:spcPts val="0"/>
              </a:spcAft>
              <a:buNone/>
            </a:pPr>
            <a:r>
              <a:rPr lang="en-US" sz="1100"/>
              <a:t>I have read the</a:t>
            </a:r>
            <a:r>
              <a:rPr lang="en-US" sz="1100">
                <a:uFill>
                  <a:noFill/>
                </a:uFill>
                <a:hlinkClick r:id="rId3"/>
              </a:rPr>
              <a:t> </a:t>
            </a:r>
            <a:r>
              <a:rPr lang="en-US" sz="1100" u="sng">
                <a:solidFill>
                  <a:srgbClr val="0002E2"/>
                </a:solidFill>
                <a:hlinkClick r:id="rId4">
                  <a:extLst>
                    <a:ext uri="{A12FA001-AC4F-418D-AE19-62706E023703}">
                      <ahyp:hlinkClr val="tx"/>
                    </a:ext>
                  </a:extLst>
                </a:hlinkClick>
              </a:rPr>
              <a:t>Guide to Creative Commons Licenses (Links to an external site.)</a:t>
            </a:r>
            <a:r>
              <a:rPr lang="en-US" sz="1100"/>
              <a:t> and understand that a CC-BY license allows others to share, use and adapt my work so long as they attribute me as the original author.</a:t>
            </a:r>
            <a:endParaRPr sz="1100"/>
          </a:p>
          <a:p>
            <a:pPr indent="0" lvl="0" marL="0" rtl="0" algn="l">
              <a:lnSpc>
                <a:spcPct val="115000"/>
              </a:lnSpc>
              <a:spcBef>
                <a:spcPts val="1200"/>
              </a:spcBef>
              <a:spcAft>
                <a:spcPts val="0"/>
              </a:spcAft>
              <a:buNone/>
            </a:pPr>
            <a:r>
              <a:rPr lang="en-US" sz="1100"/>
              <a:t>I understand that I have the right to request that my name and/or work be removed from the original text, or change the license on my contributions at any stage prior to publication.</a:t>
            </a:r>
            <a:endParaRPr sz="1100"/>
          </a:p>
          <a:p>
            <a:pPr indent="0" lvl="0" marL="0" rtl="0" algn="l">
              <a:lnSpc>
                <a:spcPct val="115000"/>
              </a:lnSpc>
              <a:spcBef>
                <a:spcPts val="1200"/>
              </a:spcBef>
              <a:spcAft>
                <a:spcPts val="0"/>
              </a:spcAft>
              <a:buNone/>
            </a:pPr>
            <a:r>
              <a:rPr lang="en-US" sz="1100"/>
              <a:t> </a:t>
            </a:r>
            <a:endParaRPr sz="1100"/>
          </a:p>
          <a:p>
            <a:pPr indent="0" lvl="0" marL="0" rtl="0" algn="l">
              <a:lnSpc>
                <a:spcPct val="115000"/>
              </a:lnSpc>
              <a:spcBef>
                <a:spcPts val="1200"/>
              </a:spcBef>
              <a:spcAft>
                <a:spcPts val="0"/>
              </a:spcAft>
              <a:buNone/>
            </a:pPr>
            <a:r>
              <a:rPr lang="en-US" sz="1100"/>
              <a:t>Signed: _______________________________ Date: ____________________</a:t>
            </a:r>
            <a:endParaRPr sz="1100"/>
          </a:p>
          <a:p>
            <a:pPr indent="0" lvl="0" marL="0" rtl="0" algn="l">
              <a:lnSpc>
                <a:spcPct val="115000"/>
              </a:lnSpc>
              <a:spcBef>
                <a:spcPts val="1200"/>
              </a:spcBef>
              <a:spcAft>
                <a:spcPts val="1200"/>
              </a:spcAft>
              <a:buNone/>
            </a:pPr>
            <a:r>
              <a:rPr lang="en-US" sz="1100"/>
              <a:t> </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237" name="Google Shape;237;p31"/>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38" name="Google Shape;238;p31"/>
          <p:cNvSpPr txBox="1"/>
          <p:nvPr/>
        </p:nvSpPr>
        <p:spPr>
          <a:xfrm>
            <a:off x="1233550" y="1072025"/>
            <a:ext cx="6696600" cy="186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lt1"/>
                </a:solidFill>
                <a:uFill>
                  <a:noFill/>
                </a:uFill>
                <a:hlinkClick r:id="rId3">
                  <a:extLst>
                    <a:ext uri="{A12FA001-AC4F-418D-AE19-62706E023703}">
                      <ahyp:hlinkClr val="tx"/>
                    </a:ext>
                  </a:extLst>
                </a:hlinkClick>
              </a:rPr>
              <a:t>Life in Quarantine</a:t>
            </a:r>
            <a:endParaRPr sz="3200">
              <a:solidFill>
                <a:schemeClr val="lt1"/>
              </a:solidFill>
            </a:endParaRPr>
          </a:p>
          <a:p>
            <a:pPr indent="0" lvl="0" marL="0" rtl="0" algn="l">
              <a:spcBef>
                <a:spcPts val="0"/>
              </a:spcBef>
              <a:spcAft>
                <a:spcPts val="0"/>
              </a:spcAft>
              <a:buNone/>
            </a:pPr>
            <a:r>
              <a:t/>
            </a:r>
            <a:endParaRPr sz="3200">
              <a:solidFill>
                <a:schemeClr val="lt1"/>
              </a:solidFill>
            </a:endParaRPr>
          </a:p>
          <a:p>
            <a:pPr indent="0" lvl="0" marL="0" rtl="0" algn="l">
              <a:spcBef>
                <a:spcPts val="0"/>
              </a:spcBef>
              <a:spcAft>
                <a:spcPts val="0"/>
              </a:spcAft>
              <a:buNone/>
            </a:pPr>
            <a:r>
              <a:rPr lang="en-US" sz="2300" u="sng">
                <a:solidFill>
                  <a:schemeClr val="hlink"/>
                </a:solidFill>
                <a:hlinkClick r:id="rId4"/>
              </a:rPr>
              <a:t>https://liqproject.org/</a:t>
            </a:r>
            <a:endParaRPr sz="2300">
              <a:solidFill>
                <a:srgbClr val="222222"/>
              </a:solidFill>
            </a:endParaRPr>
          </a:p>
          <a:p>
            <a:pPr indent="0" lvl="0" marL="0" rtl="0" algn="l">
              <a:spcBef>
                <a:spcPts val="0"/>
              </a:spcBef>
              <a:spcAft>
                <a:spcPts val="0"/>
              </a:spcAft>
              <a:buNone/>
            </a:pPr>
            <a:r>
              <a:rPr lang="en-US" sz="2200">
                <a:solidFill>
                  <a:schemeClr val="lt1"/>
                </a:solidFill>
              </a:rPr>
              <a:t>aaaa</a:t>
            </a:r>
            <a:endParaRPr sz="2200">
              <a:solidFill>
                <a:schemeClr val="lt1"/>
              </a:solidFill>
            </a:endParaRPr>
          </a:p>
        </p:txBody>
      </p:sp>
      <p:pic>
        <p:nvPicPr>
          <p:cNvPr id="239" name="Google Shape;239;p31"/>
          <p:cNvPicPr preferRelativeResize="0"/>
          <p:nvPr/>
        </p:nvPicPr>
        <p:blipFill rotWithShape="1">
          <a:blip r:embed="rId5">
            <a:alphaModFix/>
          </a:blip>
          <a:srcRect b="5390" l="4045" r="1212" t="16368"/>
          <a:stretch/>
        </p:blipFill>
        <p:spPr>
          <a:xfrm>
            <a:off x="323075" y="2702075"/>
            <a:ext cx="8473374" cy="4038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2800"/>
              <a:t>Inclusion, Diversity, Equity, and Anti-Racism - A Process for Reviewing and Improving Courses and Course Resources (Description)</a:t>
            </a:r>
            <a:endParaRPr sz="2800"/>
          </a:p>
        </p:txBody>
      </p:sp>
      <p:sp>
        <p:nvSpPr>
          <p:cNvPr id="245" name="Google Shape;245;p3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fontScale="92500" lnSpcReduction="20000"/>
          </a:bodyPr>
          <a:lstStyle/>
          <a:p>
            <a:pPr indent="0" lvl="0" marL="127000" rtl="0" algn="l">
              <a:lnSpc>
                <a:spcPct val="120000"/>
              </a:lnSpc>
              <a:spcBef>
                <a:spcPts val="750"/>
              </a:spcBef>
              <a:spcAft>
                <a:spcPts val="0"/>
              </a:spcAft>
              <a:buSzPct val="72072"/>
              <a:buNone/>
            </a:pPr>
            <a:r>
              <a:rPr lang="en-US" sz="2400"/>
              <a:t>The ASCCC OERI has developed a framework for reviewing and improving existing OER with respect to IDEA. The ASCCC OERI’s IDEA Framework may be applied not only to OER, but also to commercial and instructor-developed resources to determine if they are appropriate for our students. Join us for a review of the developed framework and a consideration of discipline-specific issues that warrant attention. Assist the OERI in identifying next steps in this evolving approach to improving course resources and student success. (tinyurl.com/OERI-IDEA)</a:t>
            </a:r>
            <a:endParaRPr sz="2400"/>
          </a:p>
          <a:p>
            <a:pPr indent="-228600" lvl="0" marL="457200" rtl="0" algn="l">
              <a:lnSpc>
                <a:spcPct val="120000"/>
              </a:lnSpc>
              <a:spcBef>
                <a:spcPts val="750"/>
              </a:spcBef>
              <a:spcAft>
                <a:spcPts val="0"/>
              </a:spcAft>
              <a:buSzPct val="108107"/>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None/>
            </a:pPr>
            <a:r>
              <a:rPr lang="en-US"/>
              <a:t>Guiding Principles</a:t>
            </a:r>
            <a:endParaRPr/>
          </a:p>
        </p:txBody>
      </p:sp>
      <p:sp>
        <p:nvSpPr>
          <p:cNvPr id="252" name="Google Shape;252;p33"/>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1400"/>
              </a:spcBef>
              <a:spcAft>
                <a:spcPts val="0"/>
              </a:spcAft>
              <a:buClr>
                <a:srgbClr val="000000"/>
              </a:buClr>
              <a:buSzPts val="1800"/>
              <a:buChar char="●"/>
            </a:pPr>
            <a:r>
              <a:rPr lang="en-US" sz="1900">
                <a:solidFill>
                  <a:srgbClr val="000000"/>
                </a:solidFill>
              </a:rPr>
              <a:t>Design and present resources always with students in mind and contribute to a learning environment that facilitates learning and growth. </a:t>
            </a:r>
            <a:r>
              <a:rPr lang="en-US" sz="1500">
                <a:solidFill>
                  <a:srgbClr val="000000"/>
                </a:solidFill>
              </a:rPr>
              <a:t>     </a:t>
            </a:r>
            <a:endParaRPr sz="1500">
              <a:solidFill>
                <a:srgbClr val="000000"/>
              </a:solidFill>
            </a:endParaRPr>
          </a:p>
          <a:p>
            <a:pPr indent="0" lvl="0" marL="457200" rtl="0" algn="l">
              <a:lnSpc>
                <a:spcPct val="115000"/>
              </a:lnSpc>
              <a:spcBef>
                <a:spcPts val="1400"/>
              </a:spcBef>
              <a:spcAft>
                <a:spcPts val="0"/>
              </a:spcAft>
              <a:buSzPts val="1600"/>
              <a:buNone/>
            </a:pPr>
            <a:r>
              <a:t/>
            </a:r>
            <a:endParaRPr sz="1500">
              <a:solidFill>
                <a:srgbClr val="000000"/>
              </a:solidFill>
            </a:endParaRPr>
          </a:p>
          <a:p>
            <a:pPr indent="-349250" lvl="0" marL="457200" rtl="0" algn="l">
              <a:lnSpc>
                <a:spcPct val="100000"/>
              </a:lnSpc>
              <a:spcBef>
                <a:spcPts val="600"/>
              </a:spcBef>
              <a:spcAft>
                <a:spcPts val="0"/>
              </a:spcAft>
              <a:buClr>
                <a:srgbClr val="000000"/>
              </a:buClr>
              <a:buSzPts val="1900"/>
              <a:buChar char="●"/>
            </a:pPr>
            <a:r>
              <a:rPr lang="en-US" sz="1900">
                <a:solidFill>
                  <a:srgbClr val="000000"/>
                </a:solidFill>
              </a:rPr>
              <a:t>Strive for meaningful inclusion of diverse populations to ensure that their perspectives and their experiences are reflected and valued.</a:t>
            </a:r>
            <a:endParaRPr sz="1900">
              <a:solidFill>
                <a:srgbClr val="000000"/>
              </a:solidFill>
            </a:endParaRPr>
          </a:p>
          <a:p>
            <a:pPr indent="0" lvl="0" marL="457200" rtl="0" algn="l">
              <a:lnSpc>
                <a:spcPct val="100000"/>
              </a:lnSpc>
              <a:spcBef>
                <a:spcPts val="600"/>
              </a:spcBef>
              <a:spcAft>
                <a:spcPts val="0"/>
              </a:spcAft>
              <a:buSzPts val="1600"/>
              <a:buNone/>
            </a:pPr>
            <a:r>
              <a:t/>
            </a:r>
            <a:endParaRPr sz="1900">
              <a:solidFill>
                <a:srgbClr val="000000"/>
              </a:solidFill>
            </a:endParaRPr>
          </a:p>
          <a:p>
            <a:pPr indent="-349250" lvl="0" marL="457200" rtl="0" algn="l">
              <a:lnSpc>
                <a:spcPct val="100000"/>
              </a:lnSpc>
              <a:spcBef>
                <a:spcPts val="600"/>
              </a:spcBef>
              <a:spcAft>
                <a:spcPts val="0"/>
              </a:spcAft>
              <a:buClr>
                <a:srgbClr val="000000"/>
              </a:buClr>
              <a:buSzPts val="1900"/>
              <a:buChar char="●"/>
            </a:pPr>
            <a:r>
              <a:rPr lang="en-US" sz="1900">
                <a:solidFill>
                  <a:srgbClr val="000000"/>
                </a:solidFill>
              </a:rPr>
              <a:t>Creating a classroom that supports diversity, equity, and inclusion is integral to teaching and an ongoing process. </a:t>
            </a:r>
            <a:endParaRPr sz="1900">
              <a:solidFill>
                <a:srgbClr val="000000"/>
              </a:solidFill>
            </a:endParaRPr>
          </a:p>
          <a:p>
            <a:pPr indent="0" lvl="0" marL="0" rtl="0" algn="l">
              <a:lnSpc>
                <a:spcPct val="120000"/>
              </a:lnSpc>
              <a:spcBef>
                <a:spcPts val="750"/>
              </a:spcBef>
              <a:spcAft>
                <a:spcPts val="0"/>
              </a:spcAft>
              <a:buSzPts val="16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300"/>
              <a:t>Open Pedagogy </a:t>
            </a:r>
            <a:r>
              <a:rPr lang="en-US" sz="3300">
                <a:latin typeface="Arial"/>
                <a:ea typeface="Arial"/>
                <a:cs typeface="Arial"/>
                <a:sym typeface="Arial"/>
              </a:rPr>
              <a:t>Overview</a:t>
            </a:r>
            <a:endParaRPr/>
          </a:p>
        </p:txBody>
      </p:sp>
      <p:sp>
        <p:nvSpPr>
          <p:cNvPr id="112" name="Google Shape;112;p16"/>
          <p:cNvSpPr txBox="1"/>
          <p:nvPr>
            <p:ph idx="1" type="body"/>
          </p:nvPr>
        </p:nvSpPr>
        <p:spPr>
          <a:xfrm>
            <a:off x="734096" y="2015735"/>
            <a:ext cx="5697184"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800"/>
              <a:t>Introductions</a:t>
            </a:r>
            <a:endParaRPr/>
          </a:p>
          <a:p>
            <a:pPr indent="-330200" lvl="0" marL="457200" rtl="0" algn="l">
              <a:lnSpc>
                <a:spcPct val="120000"/>
              </a:lnSpc>
              <a:spcBef>
                <a:spcPts val="0"/>
              </a:spcBef>
              <a:spcAft>
                <a:spcPts val="0"/>
              </a:spcAft>
              <a:buSzPts val="1600"/>
              <a:buChar char="●"/>
            </a:pPr>
            <a:r>
              <a:rPr lang="en-US" sz="2800"/>
              <a:t>Definitions </a:t>
            </a:r>
            <a:endParaRPr/>
          </a:p>
          <a:p>
            <a:pPr indent="-330200" lvl="0" marL="457200" rtl="0" algn="l">
              <a:lnSpc>
                <a:spcPct val="120000"/>
              </a:lnSpc>
              <a:spcBef>
                <a:spcPts val="0"/>
              </a:spcBef>
              <a:spcAft>
                <a:spcPts val="0"/>
              </a:spcAft>
              <a:buSzPts val="1600"/>
              <a:buChar char="●"/>
            </a:pPr>
            <a:r>
              <a:rPr lang="en-US" sz="2800"/>
              <a:t>Examples</a:t>
            </a:r>
            <a:endParaRPr/>
          </a:p>
          <a:p>
            <a:pPr indent="-330200" lvl="0" marL="457200" rtl="0" algn="l">
              <a:lnSpc>
                <a:spcPct val="120000"/>
              </a:lnSpc>
              <a:spcBef>
                <a:spcPts val="0"/>
              </a:spcBef>
              <a:spcAft>
                <a:spcPts val="0"/>
              </a:spcAft>
              <a:buSzPts val="1600"/>
              <a:buChar char="●"/>
            </a:pPr>
            <a:r>
              <a:rPr lang="en-US" sz="2800"/>
              <a:t>Discussion</a:t>
            </a:r>
            <a:endParaRPr sz="2800"/>
          </a:p>
          <a:p>
            <a:pPr indent="-330200" lvl="0" marL="457200" rtl="0" algn="l">
              <a:lnSpc>
                <a:spcPct val="120000"/>
              </a:lnSpc>
              <a:spcBef>
                <a:spcPts val="0"/>
              </a:spcBef>
              <a:spcAft>
                <a:spcPts val="0"/>
              </a:spcAft>
              <a:buSzPts val="1600"/>
              <a:buChar char="●"/>
            </a:pPr>
            <a:r>
              <a:rPr lang="en-US" sz="2800"/>
              <a:t>Resources</a:t>
            </a:r>
            <a:endParaRPr sz="2800"/>
          </a:p>
          <a:p>
            <a:pPr indent="-330200" lvl="0" marL="457200" rtl="0" algn="l">
              <a:lnSpc>
                <a:spcPct val="120000"/>
              </a:lnSpc>
              <a:spcBef>
                <a:spcPts val="0"/>
              </a:spcBef>
              <a:spcAft>
                <a:spcPts val="0"/>
              </a:spcAft>
              <a:buSzPts val="1600"/>
              <a:buChar char="●"/>
            </a:pPr>
            <a:r>
              <a:rPr lang="en-US" sz="2800"/>
              <a:t>Q &amp; A</a:t>
            </a:r>
            <a:endParaRPr sz="2800"/>
          </a:p>
        </p:txBody>
      </p:sp>
      <p:sp>
        <p:nvSpPr>
          <p:cNvPr id="113" name="Google Shape;113;p1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4"/>
          <p:cNvSpPr txBox="1"/>
          <p:nvPr>
            <p:ph type="title"/>
          </p:nvPr>
        </p:nvSpPr>
        <p:spPr>
          <a:xfrm>
            <a:off x="1494064" y="655321"/>
            <a:ext cx="6058492" cy="853439"/>
          </a:xfrm>
          <a:prstGeom prst="rect">
            <a:avLst/>
          </a:prstGeom>
          <a:noFill/>
          <a:ln>
            <a:noFill/>
          </a:ln>
        </p:spPr>
        <p:txBody>
          <a:bodyPr anchorCtr="0" anchor="b" bIns="34275" lIns="68550" spcFirstLastPara="1" rIns="68550" wrap="square" tIns="34275">
            <a:noAutofit/>
          </a:bodyPr>
          <a:lstStyle/>
          <a:p>
            <a:pPr indent="0" lvl="0" marL="0" rtl="0" algn="ctr">
              <a:lnSpc>
                <a:spcPct val="90000"/>
              </a:lnSpc>
              <a:spcBef>
                <a:spcPts val="0"/>
              </a:spcBef>
              <a:spcAft>
                <a:spcPts val="0"/>
              </a:spcAft>
              <a:buSzPts val="3600"/>
              <a:buNone/>
            </a:pPr>
            <a:r>
              <a:rPr lang="en-US" sz="3600">
                <a:latin typeface="Arial"/>
                <a:ea typeface="Arial"/>
                <a:cs typeface="Arial"/>
                <a:sym typeface="Arial"/>
              </a:rPr>
              <a:t>ASCCC OERI</a:t>
            </a:r>
            <a:r>
              <a:rPr lang="en-US" sz="3600"/>
              <a:t> </a:t>
            </a:r>
            <a:r>
              <a:rPr lang="en-US" sz="3600">
                <a:latin typeface="Arial"/>
                <a:ea typeface="Arial"/>
                <a:cs typeface="Arial"/>
                <a:sym typeface="Arial"/>
              </a:rPr>
              <a:t>IDEA</a:t>
            </a:r>
            <a:endParaRPr sz="3600">
              <a:latin typeface="Arial"/>
              <a:ea typeface="Arial"/>
              <a:cs typeface="Arial"/>
              <a:sym typeface="Arial"/>
            </a:endParaRPr>
          </a:p>
        </p:txBody>
      </p:sp>
      <p:sp>
        <p:nvSpPr>
          <p:cNvPr id="258" name="Google Shape;258;p34"/>
          <p:cNvSpPr txBox="1"/>
          <p:nvPr>
            <p:ph idx="1" type="body"/>
          </p:nvPr>
        </p:nvSpPr>
        <p:spPr>
          <a:xfrm>
            <a:off x="893999" y="2595300"/>
            <a:ext cx="7485229" cy="3267300"/>
          </a:xfrm>
          <a:prstGeom prst="rect">
            <a:avLst/>
          </a:prstGeom>
          <a:noFill/>
          <a:ln>
            <a:noFill/>
          </a:ln>
        </p:spPr>
        <p:txBody>
          <a:bodyPr anchorCtr="0" anchor="t" bIns="34275" lIns="68550" spcFirstLastPara="1" rIns="68550" wrap="square" tIns="34275">
            <a:normAutofit/>
          </a:bodyPr>
          <a:lstStyle/>
          <a:p>
            <a:pPr indent="-133350" lvl="0" marL="128584" rtl="0" algn="l">
              <a:lnSpc>
                <a:spcPct val="150000"/>
              </a:lnSpc>
              <a:spcBef>
                <a:spcPts val="0"/>
              </a:spcBef>
              <a:spcAft>
                <a:spcPts val="0"/>
              </a:spcAft>
              <a:buSzPts val="2100"/>
              <a:buChar char="•"/>
            </a:pPr>
            <a:r>
              <a:rPr lang="en-US" sz="2100">
                <a:solidFill>
                  <a:srgbClr val="000000"/>
                </a:solidFill>
              </a:rPr>
              <a:t>How can faculty address diversity, equity, inclusion, and anti-racism in the resources they use?</a:t>
            </a:r>
            <a:endParaRPr sz="2100">
              <a:solidFill>
                <a:srgbClr val="000000"/>
              </a:solidFill>
            </a:endParaRPr>
          </a:p>
          <a:p>
            <a:pPr indent="0" lvl="0" marL="457200" rtl="0" algn="l">
              <a:lnSpc>
                <a:spcPct val="150000"/>
              </a:lnSpc>
              <a:spcBef>
                <a:spcPts val="0"/>
              </a:spcBef>
              <a:spcAft>
                <a:spcPts val="0"/>
              </a:spcAft>
              <a:buSzPts val="1600"/>
              <a:buNone/>
            </a:pPr>
            <a:r>
              <a:t/>
            </a:r>
            <a:endParaRPr sz="2100">
              <a:solidFill>
                <a:srgbClr val="000000"/>
              </a:solidFill>
            </a:endParaRPr>
          </a:p>
          <a:p>
            <a:pPr indent="-133350" lvl="0" marL="128584" rtl="0" algn="l">
              <a:lnSpc>
                <a:spcPct val="150000"/>
              </a:lnSpc>
              <a:spcBef>
                <a:spcPts val="0"/>
              </a:spcBef>
              <a:spcAft>
                <a:spcPts val="0"/>
              </a:spcAft>
              <a:buSzPts val="2100"/>
              <a:buChar char="•"/>
            </a:pPr>
            <a:r>
              <a:rPr lang="en-US" sz="2100"/>
              <a:t>“</a:t>
            </a:r>
            <a:r>
              <a:rPr lang="en-US" sz="2100">
                <a:solidFill>
                  <a:srgbClr val="222222"/>
                </a:solidFill>
              </a:rPr>
              <a:t>Open” allows you to modify anything…</a:t>
            </a:r>
            <a:r>
              <a:rPr i="1" lang="en-US" sz="2100">
                <a:solidFill>
                  <a:srgbClr val="222222"/>
                </a:solidFill>
              </a:rPr>
              <a:t>Inclusion, Diversity, Equity, Anti-Racism Framework</a:t>
            </a:r>
            <a:endParaRPr i="1" sz="2100">
              <a:solidFill>
                <a:srgbClr val="222222"/>
              </a:solidFill>
            </a:endParaRPr>
          </a:p>
          <a:p>
            <a:pPr indent="0" lvl="0" marL="457200" rtl="0" algn="l">
              <a:lnSpc>
                <a:spcPct val="150000"/>
              </a:lnSpc>
              <a:spcBef>
                <a:spcPts val="0"/>
              </a:spcBef>
              <a:spcAft>
                <a:spcPts val="0"/>
              </a:spcAft>
              <a:buSzPts val="1600"/>
              <a:buNone/>
            </a:pPr>
            <a:r>
              <a:t/>
            </a: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5"/>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5 Principles of Open Assignment Design</a:t>
            </a:r>
            <a:endParaRPr sz="3000"/>
          </a:p>
        </p:txBody>
      </p:sp>
      <p:sp>
        <p:nvSpPr>
          <p:cNvPr id="265" name="Google Shape;265;p35"/>
          <p:cNvSpPr txBox="1"/>
          <p:nvPr>
            <p:ph idx="1" type="body"/>
          </p:nvPr>
        </p:nvSpPr>
        <p:spPr>
          <a:xfrm>
            <a:off x="1088686" y="2015735"/>
            <a:ext cx="7202400" cy="4039200"/>
          </a:xfrm>
          <a:prstGeom prst="rect">
            <a:avLst/>
          </a:prstGeom>
        </p:spPr>
        <p:txBody>
          <a:bodyPr anchorCtr="0" anchor="t" bIns="45700" lIns="91425" spcFirstLastPara="1" rIns="91425" wrap="square" tIns="45700">
            <a:normAutofit lnSpcReduction="10000"/>
          </a:bodyPr>
          <a:lstStyle/>
          <a:p>
            <a:pPr indent="-330200" lvl="0" marL="457200" rtl="0" algn="l">
              <a:spcBef>
                <a:spcPts val="750"/>
              </a:spcBef>
              <a:spcAft>
                <a:spcPts val="0"/>
              </a:spcAft>
              <a:buSzPts val="1600"/>
              <a:buAutoNum type="arabicPeriod"/>
            </a:pPr>
            <a:r>
              <a:rPr lang="en-US"/>
              <a:t>Develop</a:t>
            </a:r>
            <a:r>
              <a:rPr lang="en-US"/>
              <a:t> students’ skills in alignment with the course - can you easily and succinctly articulate the objectives to your students? </a:t>
            </a:r>
            <a:endParaRPr/>
          </a:p>
          <a:p>
            <a:pPr indent="0" lvl="0" marL="457200" rtl="0" algn="l">
              <a:spcBef>
                <a:spcPts val="750"/>
              </a:spcBef>
              <a:spcAft>
                <a:spcPts val="0"/>
              </a:spcAft>
              <a:buNone/>
            </a:pPr>
            <a:r>
              <a:t/>
            </a:r>
            <a:endParaRPr sz="100"/>
          </a:p>
          <a:p>
            <a:pPr indent="-330200" lvl="0" marL="457200" rtl="0" algn="l">
              <a:spcBef>
                <a:spcPts val="750"/>
              </a:spcBef>
              <a:spcAft>
                <a:spcPts val="0"/>
              </a:spcAft>
              <a:buSzPts val="1600"/>
              <a:buAutoNum type="arabicPeriod"/>
            </a:pPr>
            <a:r>
              <a:rPr lang="en-US"/>
              <a:t>Create a project that adds value to the world - provide a resource for others to use, inside and/or outside your class.</a:t>
            </a:r>
            <a:endParaRPr/>
          </a:p>
          <a:p>
            <a:pPr indent="0" lvl="0" marL="457200" rtl="0" algn="l">
              <a:spcBef>
                <a:spcPts val="750"/>
              </a:spcBef>
              <a:spcAft>
                <a:spcPts val="0"/>
              </a:spcAft>
              <a:buNone/>
            </a:pPr>
            <a:r>
              <a:t/>
            </a:r>
            <a:endParaRPr sz="100"/>
          </a:p>
          <a:p>
            <a:pPr indent="-330200" lvl="0" marL="457200" rtl="0" algn="l">
              <a:spcBef>
                <a:spcPts val="750"/>
              </a:spcBef>
              <a:spcAft>
                <a:spcPts val="0"/>
              </a:spcAft>
              <a:buSzPts val="1600"/>
              <a:buAutoNum type="arabicPeriod"/>
            </a:pPr>
            <a:r>
              <a:rPr lang="en-US"/>
              <a:t>Produce something that is “openly available” - meaning students must be trained on CC licenses, understand the implications, and given the choice to opt out.</a:t>
            </a:r>
            <a:endParaRPr/>
          </a:p>
          <a:p>
            <a:pPr indent="0" lvl="0" marL="457200" rtl="0" algn="l">
              <a:spcBef>
                <a:spcPts val="750"/>
              </a:spcBef>
              <a:spcAft>
                <a:spcPts val="0"/>
              </a:spcAft>
              <a:buNone/>
            </a:pPr>
            <a:r>
              <a:t/>
            </a:r>
            <a:endParaRPr sz="100"/>
          </a:p>
          <a:p>
            <a:pPr indent="-330200" lvl="0" marL="457200" rtl="0" algn="l">
              <a:spcBef>
                <a:spcPts val="750"/>
              </a:spcBef>
              <a:spcAft>
                <a:spcPts val="0"/>
              </a:spcAft>
              <a:buSzPts val="1600"/>
              <a:buAutoNum type="arabicPeriod"/>
            </a:pPr>
            <a:r>
              <a:rPr lang="en-US"/>
              <a:t>Provide support to students - scaffolding, tools to succeed.</a:t>
            </a:r>
            <a:endParaRPr/>
          </a:p>
          <a:p>
            <a:pPr indent="0" lvl="0" marL="0" rtl="0" algn="l">
              <a:spcBef>
                <a:spcPts val="750"/>
              </a:spcBef>
              <a:spcAft>
                <a:spcPts val="0"/>
              </a:spcAft>
              <a:buNone/>
            </a:pPr>
            <a:r>
              <a:t/>
            </a:r>
            <a:endParaRPr sz="100"/>
          </a:p>
          <a:p>
            <a:pPr indent="-330200" lvl="0" marL="457200" rtl="0" algn="l">
              <a:spcBef>
                <a:spcPts val="750"/>
              </a:spcBef>
              <a:spcAft>
                <a:spcPts val="0"/>
              </a:spcAft>
              <a:buSzPts val="1600"/>
              <a:buAutoNum type="arabicPeriod"/>
            </a:pPr>
            <a:r>
              <a:rPr lang="en-US"/>
              <a:t>Creativity builds (rather than repeats) - work builds on itself from semester to semester, changes each time.</a:t>
            </a:r>
            <a:endParaRPr/>
          </a:p>
          <a:p>
            <a:pPr indent="0" lvl="0" marL="4114800" rtl="0" algn="l">
              <a:spcBef>
                <a:spcPts val="750"/>
              </a:spcBef>
              <a:spcAft>
                <a:spcPts val="0"/>
              </a:spcAft>
              <a:buNone/>
            </a:pPr>
            <a:r>
              <a:rPr i="1" lang="en-US"/>
              <a:t>-Open Pedagogy Approaches</a:t>
            </a:r>
            <a:endParaRPr i="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Open Pedagogy Examples</a:t>
            </a:r>
            <a:endParaRPr/>
          </a:p>
        </p:txBody>
      </p:sp>
      <p:sp>
        <p:nvSpPr>
          <p:cNvPr id="272" name="Google Shape;272;p36"/>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1200"/>
              </a:spcBef>
              <a:spcAft>
                <a:spcPts val="0"/>
              </a:spcAft>
              <a:buNone/>
            </a:pPr>
            <a:r>
              <a:rPr lang="en-US" sz="1688">
                <a:solidFill>
                  <a:srgbClr val="000000"/>
                </a:solidFill>
              </a:rPr>
              <a:t>Robert Brown - San Bernardino Valley College - English 101 Composition</a:t>
            </a:r>
            <a:endParaRPr sz="1688">
              <a:solidFill>
                <a:srgbClr val="000000"/>
              </a:solidFill>
            </a:endParaRPr>
          </a:p>
          <a:p>
            <a:pPr indent="-298450" lvl="0" marL="457200" rtl="0" algn="l">
              <a:lnSpc>
                <a:spcPct val="115000"/>
              </a:lnSpc>
              <a:spcBef>
                <a:spcPts val="1200"/>
              </a:spcBef>
              <a:spcAft>
                <a:spcPts val="0"/>
              </a:spcAft>
              <a:buClr>
                <a:srgbClr val="000000"/>
              </a:buClr>
              <a:buSzPts val="1100"/>
              <a:buChar char="•"/>
            </a:pPr>
            <a:r>
              <a:rPr lang="en-US" sz="1100">
                <a:solidFill>
                  <a:srgbClr val="000000"/>
                </a:solidFill>
              </a:rPr>
              <a:t>The HEART Project: public showcase - expression of students’ creativity of their own trauma surrounding race and ethnicity</a:t>
            </a:r>
            <a:endParaRPr sz="1100">
              <a:solidFill>
                <a:srgbClr val="000000"/>
              </a:solidFill>
            </a:endParaRPr>
          </a:p>
          <a:p>
            <a:pPr indent="-298450" lvl="0" marL="457200" rtl="0" algn="l">
              <a:lnSpc>
                <a:spcPct val="115000"/>
              </a:lnSpc>
              <a:spcBef>
                <a:spcPts val="0"/>
              </a:spcBef>
              <a:spcAft>
                <a:spcPts val="0"/>
              </a:spcAft>
              <a:buClr>
                <a:srgbClr val="000000"/>
              </a:buClr>
              <a:buSzPts val="1100"/>
              <a:buChar char="•"/>
            </a:pPr>
            <a:r>
              <a:rPr lang="en-US" sz="1100">
                <a:solidFill>
                  <a:srgbClr val="000000"/>
                </a:solidFill>
              </a:rPr>
              <a:t>Open-ended project based on self-expression in any format they chose (painting, drawing, music, poetry, short story, choreography, essay, speech, comic strip, audio interview, power point)</a:t>
            </a:r>
            <a:endParaRPr sz="1100">
              <a:solidFill>
                <a:srgbClr val="000000"/>
              </a:solidFill>
            </a:endParaRPr>
          </a:p>
          <a:p>
            <a:pPr indent="-298450" lvl="0" marL="457200" rtl="0" algn="l">
              <a:lnSpc>
                <a:spcPct val="115000"/>
              </a:lnSpc>
              <a:spcBef>
                <a:spcPts val="0"/>
              </a:spcBef>
              <a:spcAft>
                <a:spcPts val="0"/>
              </a:spcAft>
              <a:buSzPts val="1100"/>
              <a:buChar char="•"/>
            </a:pPr>
            <a:r>
              <a:rPr lang="en-US" sz="1100">
                <a:solidFill>
                  <a:srgbClr val="000000"/>
                </a:solidFill>
              </a:rPr>
              <a:t>The HEART Gallery</a:t>
            </a:r>
            <a:r>
              <a:rPr lang="en-US" sz="1100">
                <a:solidFill>
                  <a:srgbClr val="000000"/>
                </a:solidFill>
                <a:uFill>
                  <a:noFill/>
                </a:uFill>
                <a:hlinkClick r:id="rId3">
                  <a:extLst>
                    <a:ext uri="{A12FA001-AC4F-418D-AE19-62706E023703}">
                      <ahyp:hlinkClr val="tx"/>
                    </a:ext>
                  </a:extLst>
                </a:hlinkClick>
              </a:rPr>
              <a:t> </a:t>
            </a:r>
            <a:r>
              <a:rPr lang="en-US" sz="1100" u="sng">
                <a:solidFill>
                  <a:schemeClr val="hlink"/>
                </a:solidFill>
                <a:hlinkClick r:id="rId4"/>
              </a:rPr>
              <a:t>https://sbvcheart.wordpress.com/</a:t>
            </a:r>
            <a:endParaRPr sz="1100" u="sng">
              <a:solidFill>
                <a:schemeClr val="hlink"/>
              </a:solidFill>
            </a:endParaRPr>
          </a:p>
          <a:p>
            <a:pPr indent="0" lvl="0" marL="0" rtl="0" algn="l">
              <a:lnSpc>
                <a:spcPct val="115000"/>
              </a:lnSpc>
              <a:spcBef>
                <a:spcPts val="1200"/>
              </a:spcBef>
              <a:spcAft>
                <a:spcPts val="0"/>
              </a:spcAft>
              <a:buNone/>
            </a:pPr>
            <a:r>
              <a:rPr lang="en-US" sz="1688">
                <a:solidFill>
                  <a:srgbClr val="000000"/>
                </a:solidFill>
              </a:rPr>
              <a:t>Ruth Calcánas - Mt. San Antonio College - Sociology 101 </a:t>
            </a:r>
            <a:endParaRPr sz="1688">
              <a:solidFill>
                <a:srgbClr val="000000"/>
              </a:solidFill>
            </a:endParaRPr>
          </a:p>
          <a:p>
            <a:pPr indent="-298450" lvl="0" marL="457200" rtl="0" algn="l">
              <a:lnSpc>
                <a:spcPct val="115000"/>
              </a:lnSpc>
              <a:spcBef>
                <a:spcPts val="1200"/>
              </a:spcBef>
              <a:spcAft>
                <a:spcPts val="0"/>
              </a:spcAft>
              <a:buClr>
                <a:srgbClr val="000000"/>
              </a:buClr>
              <a:buSzPts val="1100"/>
              <a:buChar char="•"/>
            </a:pPr>
            <a:r>
              <a:rPr lang="en-US" sz="1100">
                <a:solidFill>
                  <a:srgbClr val="000000"/>
                </a:solidFill>
              </a:rPr>
              <a:t>Anti-Racist workbook for faculty, staff, and students in higher education (optional participation)</a:t>
            </a:r>
            <a:endParaRPr sz="1100">
              <a:solidFill>
                <a:srgbClr val="000000"/>
              </a:solidFill>
            </a:endParaRPr>
          </a:p>
          <a:p>
            <a:pPr indent="-317500" lvl="1" marL="914400" rtl="0" algn="l">
              <a:lnSpc>
                <a:spcPct val="115000"/>
              </a:lnSpc>
              <a:spcBef>
                <a:spcPts val="0"/>
              </a:spcBef>
              <a:spcAft>
                <a:spcPts val="0"/>
              </a:spcAft>
              <a:buClr>
                <a:srgbClr val="000000"/>
              </a:buClr>
              <a:buSzPts val="1400"/>
              <a:buChar char="•"/>
            </a:pPr>
            <a:r>
              <a:rPr lang="en-US" sz="1100">
                <a:solidFill>
                  <a:srgbClr val="000000"/>
                </a:solidFill>
              </a:rPr>
              <a:t>Reflection Qs for students to reflect on racism in US</a:t>
            </a:r>
            <a:endParaRPr sz="1100">
              <a:solidFill>
                <a:srgbClr val="000000"/>
              </a:solidFill>
            </a:endParaRPr>
          </a:p>
          <a:p>
            <a:pPr indent="-317500" lvl="1" marL="914400" rtl="0" algn="l">
              <a:lnSpc>
                <a:spcPct val="115000"/>
              </a:lnSpc>
              <a:spcBef>
                <a:spcPts val="0"/>
              </a:spcBef>
              <a:spcAft>
                <a:spcPts val="0"/>
              </a:spcAft>
              <a:buClr>
                <a:srgbClr val="000000"/>
              </a:buClr>
              <a:buSzPts val="1400"/>
              <a:buChar char="•"/>
            </a:pPr>
            <a:r>
              <a:rPr lang="en-US" sz="1100">
                <a:solidFill>
                  <a:srgbClr val="000000"/>
                </a:solidFill>
              </a:rPr>
              <a:t>Reflection Qs for faculty and staff to reflect on how racism impacts students and how they can support their students better</a:t>
            </a:r>
            <a:endParaRPr sz="1100">
              <a:solidFill>
                <a:srgbClr val="000000"/>
              </a:solidFill>
            </a:endParaRPr>
          </a:p>
          <a:p>
            <a:pPr indent="-317500" lvl="1" marL="914400" rtl="0" algn="l">
              <a:lnSpc>
                <a:spcPct val="115000"/>
              </a:lnSpc>
              <a:spcBef>
                <a:spcPts val="0"/>
              </a:spcBef>
              <a:spcAft>
                <a:spcPts val="0"/>
              </a:spcAft>
              <a:buClr>
                <a:srgbClr val="000000"/>
              </a:buClr>
              <a:buSzPts val="1400"/>
              <a:buChar char="•"/>
            </a:pPr>
            <a:r>
              <a:rPr lang="en-US" sz="1100">
                <a:solidFill>
                  <a:srgbClr val="000000"/>
                </a:solidFill>
              </a:rPr>
              <a:t>Permission to use assignments with or without names</a:t>
            </a:r>
            <a:endParaRPr sz="1100">
              <a:solidFill>
                <a:srgbClr val="000000"/>
              </a:solidFill>
            </a:endParaRPr>
          </a:p>
          <a:p>
            <a:pPr indent="0" lvl="0" marL="0" rtl="0" algn="l">
              <a:lnSpc>
                <a:spcPct val="115000"/>
              </a:lnSpc>
              <a:spcBef>
                <a:spcPts val="1200"/>
              </a:spcBef>
              <a:spcAft>
                <a:spcPts val="0"/>
              </a:spcAft>
              <a:buNone/>
            </a:pPr>
            <a:r>
              <a:rPr lang="en-US" sz="1688">
                <a:solidFill>
                  <a:srgbClr val="000000"/>
                </a:solidFill>
              </a:rPr>
              <a:t>Sharon Sampson - Grossmont College - Administration of Justice</a:t>
            </a:r>
            <a:endParaRPr sz="1688">
              <a:solidFill>
                <a:srgbClr val="000000"/>
              </a:solidFill>
            </a:endParaRPr>
          </a:p>
          <a:p>
            <a:pPr indent="-298450" lvl="0" marL="457200" rtl="0" algn="l">
              <a:lnSpc>
                <a:spcPct val="115000"/>
              </a:lnSpc>
              <a:spcBef>
                <a:spcPts val="1200"/>
              </a:spcBef>
              <a:spcAft>
                <a:spcPts val="0"/>
              </a:spcAft>
              <a:buClr>
                <a:srgbClr val="000000"/>
              </a:buClr>
              <a:buSzPts val="1100"/>
              <a:buChar char="•"/>
            </a:pPr>
            <a:r>
              <a:rPr lang="en-US" sz="1100">
                <a:solidFill>
                  <a:srgbClr val="000000"/>
                </a:solidFill>
              </a:rPr>
              <a:t>Students created lesson plans for the course for 6 weeks</a:t>
            </a:r>
            <a:endParaRPr sz="1100">
              <a:solidFill>
                <a:srgbClr val="000000"/>
              </a:solidFill>
            </a:endParaRPr>
          </a:p>
          <a:p>
            <a:pPr indent="-298450" lvl="0" marL="457200" rtl="0" algn="l">
              <a:lnSpc>
                <a:spcPct val="115000"/>
              </a:lnSpc>
              <a:spcBef>
                <a:spcPts val="0"/>
              </a:spcBef>
              <a:spcAft>
                <a:spcPts val="0"/>
              </a:spcAft>
              <a:buClr>
                <a:srgbClr val="000000"/>
              </a:buClr>
              <a:buSzPts val="1100"/>
              <a:buChar char="•"/>
            </a:pPr>
            <a:r>
              <a:rPr lang="en-US" sz="1100">
                <a:solidFill>
                  <a:srgbClr val="000000"/>
                </a:solidFill>
              </a:rPr>
              <a:t>Some created them under CC licenses, some just shared with the class</a:t>
            </a:r>
            <a:endParaRPr sz="2100"/>
          </a:p>
        </p:txBody>
      </p:sp>
      <p:sp>
        <p:nvSpPr>
          <p:cNvPr id="273" name="Google Shape;273;p36"/>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274" name="Google Shape;274;p36"/>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Open Pedagogy Examples</a:t>
            </a:r>
            <a:endParaRPr/>
          </a:p>
        </p:txBody>
      </p:sp>
      <p:sp>
        <p:nvSpPr>
          <p:cNvPr id="281" name="Google Shape;281;p37"/>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None/>
            </a:pPr>
            <a:r>
              <a:rPr lang="en-US">
                <a:solidFill>
                  <a:srgbClr val="000000"/>
                </a:solidFill>
              </a:rPr>
              <a:t>Oliver Rosales - Bakersfield College – History of California</a:t>
            </a:r>
            <a:endParaRPr>
              <a:solidFill>
                <a:srgbClr val="000000"/>
              </a:solidFill>
            </a:endParaRPr>
          </a:p>
          <a:p>
            <a:pPr indent="-298450" lvl="0" marL="457200" rtl="0" algn="l">
              <a:lnSpc>
                <a:spcPct val="115000"/>
              </a:lnSpc>
              <a:spcBef>
                <a:spcPts val="1200"/>
              </a:spcBef>
              <a:spcAft>
                <a:spcPts val="0"/>
              </a:spcAft>
              <a:buClr>
                <a:srgbClr val="000000"/>
              </a:buClr>
              <a:buSzPts val="1100"/>
              <a:buChar char="•"/>
            </a:pPr>
            <a:r>
              <a:rPr lang="en-US" sz="1100">
                <a:solidFill>
                  <a:srgbClr val="000000"/>
                </a:solidFill>
              </a:rPr>
              <a:t>Creation of an interactive ArcGIS map administered through Survey 123</a:t>
            </a:r>
            <a:endParaRPr sz="1100">
              <a:solidFill>
                <a:srgbClr val="000000"/>
              </a:solidFill>
            </a:endParaRPr>
          </a:p>
          <a:p>
            <a:pPr indent="-298450" lvl="0" marL="457200" rtl="0" algn="l">
              <a:lnSpc>
                <a:spcPct val="115000"/>
              </a:lnSpc>
              <a:spcBef>
                <a:spcPts val="0"/>
              </a:spcBef>
              <a:spcAft>
                <a:spcPts val="0"/>
              </a:spcAft>
              <a:buClr>
                <a:srgbClr val="000000"/>
              </a:buClr>
              <a:buSzPts val="1100"/>
              <a:buChar char="•"/>
            </a:pPr>
            <a:r>
              <a:rPr lang="en-US" sz="1100">
                <a:solidFill>
                  <a:srgbClr val="000000"/>
                </a:solidFill>
              </a:rPr>
              <a:t>Students plot family histories and upload artifacts (objects, photos, etc.)</a:t>
            </a:r>
            <a:endParaRPr sz="1100">
              <a:solidFill>
                <a:srgbClr val="000000"/>
              </a:solidFill>
            </a:endParaRPr>
          </a:p>
          <a:p>
            <a:pPr indent="-298450" lvl="0" marL="457200" rtl="0" algn="l">
              <a:lnSpc>
                <a:spcPct val="115000"/>
              </a:lnSpc>
              <a:spcBef>
                <a:spcPts val="0"/>
              </a:spcBef>
              <a:spcAft>
                <a:spcPts val="0"/>
              </a:spcAft>
              <a:buClr>
                <a:srgbClr val="000000"/>
              </a:buClr>
              <a:buSzPts val="1100"/>
              <a:buChar char="•"/>
            </a:pPr>
            <a:r>
              <a:rPr lang="en-US" sz="1100">
                <a:solidFill>
                  <a:srgbClr val="000000"/>
                </a:solidFill>
              </a:rPr>
              <a:t>Showcased on google website, curated by instructor</a:t>
            </a:r>
            <a:endParaRPr sz="1100">
              <a:solidFill>
                <a:srgbClr val="000000"/>
              </a:solidFill>
            </a:endParaRPr>
          </a:p>
          <a:p>
            <a:pPr indent="0" lvl="0" marL="0" rtl="0" algn="l">
              <a:lnSpc>
                <a:spcPct val="115000"/>
              </a:lnSpc>
              <a:spcBef>
                <a:spcPts val="1200"/>
              </a:spcBef>
              <a:spcAft>
                <a:spcPts val="0"/>
              </a:spcAft>
              <a:buNone/>
            </a:pPr>
            <a:r>
              <a:rPr lang="en-US">
                <a:solidFill>
                  <a:srgbClr val="000000"/>
                </a:solidFill>
              </a:rPr>
              <a:t>Ana Garcia-Garcia – </a:t>
            </a:r>
            <a:r>
              <a:rPr lang="en-US">
                <a:solidFill>
                  <a:srgbClr val="000000"/>
                </a:solidFill>
              </a:rPr>
              <a:t>Monterey</a:t>
            </a:r>
            <a:r>
              <a:rPr lang="en-US">
                <a:solidFill>
                  <a:srgbClr val="000000"/>
                </a:solidFill>
              </a:rPr>
              <a:t> Peninsula College – Chem 2 &amp; Geol 9</a:t>
            </a:r>
            <a:endParaRPr>
              <a:solidFill>
                <a:srgbClr val="000000"/>
              </a:solidFill>
            </a:endParaRPr>
          </a:p>
          <a:p>
            <a:pPr indent="-298450" lvl="0" marL="457200" rtl="0" algn="l">
              <a:lnSpc>
                <a:spcPct val="115000"/>
              </a:lnSpc>
              <a:spcBef>
                <a:spcPts val="1200"/>
              </a:spcBef>
              <a:spcAft>
                <a:spcPts val="0"/>
              </a:spcAft>
              <a:buClr>
                <a:srgbClr val="000000"/>
              </a:buClr>
              <a:buSzPts val="1100"/>
              <a:buChar char="•"/>
            </a:pPr>
            <a:r>
              <a:rPr lang="en-US" sz="1100">
                <a:solidFill>
                  <a:srgbClr val="000000"/>
                </a:solidFill>
              </a:rPr>
              <a:t>Students create their own open scientist slide with instructor guidance, someone they identify with</a:t>
            </a:r>
            <a:endParaRPr sz="1100">
              <a:solidFill>
                <a:srgbClr val="000000"/>
              </a:solidFill>
            </a:endParaRPr>
          </a:p>
          <a:p>
            <a:pPr indent="-298450" lvl="0" marL="457200" rtl="0" algn="l">
              <a:lnSpc>
                <a:spcPct val="115000"/>
              </a:lnSpc>
              <a:spcBef>
                <a:spcPts val="0"/>
              </a:spcBef>
              <a:spcAft>
                <a:spcPts val="0"/>
              </a:spcAft>
              <a:buClr>
                <a:srgbClr val="000000"/>
              </a:buClr>
              <a:buSzPts val="1100"/>
              <a:buChar char="•"/>
            </a:pPr>
            <a:r>
              <a:rPr lang="en-US" sz="1100">
                <a:solidFill>
                  <a:srgbClr val="000000"/>
                </a:solidFill>
              </a:rPr>
              <a:t>List accomplishments, why they chose them</a:t>
            </a:r>
            <a:endParaRPr sz="1100">
              <a:solidFill>
                <a:srgbClr val="000000"/>
              </a:solidFill>
            </a:endParaRPr>
          </a:p>
          <a:p>
            <a:pPr indent="-298450" lvl="0" marL="457200" rtl="0" algn="l">
              <a:lnSpc>
                <a:spcPct val="115000"/>
              </a:lnSpc>
              <a:spcBef>
                <a:spcPts val="0"/>
              </a:spcBef>
              <a:spcAft>
                <a:spcPts val="0"/>
              </a:spcAft>
              <a:buClr>
                <a:srgbClr val="000000"/>
              </a:buClr>
              <a:buSzPts val="1100"/>
              <a:buChar char="•"/>
            </a:pPr>
            <a:r>
              <a:rPr lang="en-US" sz="1100">
                <a:solidFill>
                  <a:srgbClr val="000000"/>
                </a:solidFill>
              </a:rPr>
              <a:t>Will share and use as examples with next class</a:t>
            </a:r>
            <a:endParaRPr sz="1100">
              <a:solidFill>
                <a:srgbClr val="000000"/>
              </a:solidFill>
            </a:endParaRPr>
          </a:p>
          <a:p>
            <a:pPr indent="0" lvl="0" marL="0" rtl="0" algn="l">
              <a:spcBef>
                <a:spcPts val="1200"/>
              </a:spcBef>
              <a:spcAft>
                <a:spcPts val="0"/>
              </a:spcAft>
              <a:buNone/>
            </a:pPr>
            <a:r>
              <a:rPr lang="en-US"/>
              <a:t>Suzanne Iwanicki - Pasadena College - Bio 11</a:t>
            </a:r>
            <a:endParaRPr/>
          </a:p>
          <a:p>
            <a:pPr indent="-298450" lvl="0" marL="457200" rtl="0" algn="l">
              <a:spcBef>
                <a:spcPts val="750"/>
              </a:spcBef>
              <a:spcAft>
                <a:spcPts val="0"/>
              </a:spcAft>
              <a:buSzPts val="1100"/>
              <a:buChar char="•"/>
            </a:pPr>
            <a:r>
              <a:rPr lang="en-US" sz="1100"/>
              <a:t>Students created openly licenced videos about the COVID-19 vaccine (15-60 seconds)</a:t>
            </a:r>
            <a:endParaRPr sz="1100"/>
          </a:p>
          <a:p>
            <a:pPr indent="-298450" lvl="0" marL="457200" rtl="0" algn="l">
              <a:spcBef>
                <a:spcPts val="0"/>
              </a:spcBef>
              <a:spcAft>
                <a:spcPts val="0"/>
              </a:spcAft>
              <a:buSzPts val="1100"/>
              <a:buChar char="•"/>
            </a:pPr>
            <a:r>
              <a:rPr lang="en-US" sz="1100"/>
              <a:t>Implemented in all 21 sections in Spring 2021 (~600 students)</a:t>
            </a:r>
            <a:endParaRPr sz="1100"/>
          </a:p>
          <a:p>
            <a:pPr indent="-298450" lvl="0" marL="457200" rtl="0" algn="l">
              <a:spcBef>
                <a:spcPts val="0"/>
              </a:spcBef>
              <a:spcAft>
                <a:spcPts val="0"/>
              </a:spcAft>
              <a:buSzPts val="1100"/>
              <a:buChar char="•"/>
            </a:pPr>
            <a:r>
              <a:rPr lang="en-US" sz="1100"/>
              <a:t>Trauma-informed pedagogy: COVID-related content warning, opt-out option, reflective spaces</a:t>
            </a:r>
            <a:endParaRPr sz="1100"/>
          </a:p>
          <a:p>
            <a:pPr indent="-298450" lvl="0" marL="457200" rtl="0" algn="l">
              <a:spcBef>
                <a:spcPts val="0"/>
              </a:spcBef>
              <a:spcAft>
                <a:spcPts val="0"/>
              </a:spcAft>
              <a:buSzPts val="1100"/>
              <a:buChar char="•"/>
            </a:pPr>
            <a:r>
              <a:rPr lang="en-US" sz="1100"/>
              <a:t>Topic: I have received or plan to receive the vaccine OR I still have questions or concerns about the vaccine</a:t>
            </a:r>
            <a:endParaRPr sz="1100"/>
          </a:p>
          <a:p>
            <a:pPr indent="-298450" lvl="0" marL="457200" rtl="0" algn="l">
              <a:spcBef>
                <a:spcPts val="0"/>
              </a:spcBef>
              <a:spcAft>
                <a:spcPts val="0"/>
              </a:spcAft>
              <a:buSzPts val="1100"/>
              <a:buChar char="•"/>
            </a:pPr>
            <a:r>
              <a:rPr lang="en-US" sz="1100"/>
              <a:t>Most students chose to openly license their videos, most chose CC BY-NC-ND</a:t>
            </a:r>
            <a:endParaRPr sz="1100"/>
          </a:p>
        </p:txBody>
      </p:sp>
      <p:sp>
        <p:nvSpPr>
          <p:cNvPr id="282" name="Google Shape;282;p37"/>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283" name="Google Shape;283;p37"/>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8"/>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Resources</a:t>
            </a:r>
            <a:endParaRPr/>
          </a:p>
        </p:txBody>
      </p:sp>
      <p:sp>
        <p:nvSpPr>
          <p:cNvPr id="290" name="Google Shape;290;p38"/>
          <p:cNvSpPr txBox="1"/>
          <p:nvPr>
            <p:ph idx="1" type="body"/>
          </p:nvPr>
        </p:nvSpPr>
        <p:spPr>
          <a:xfrm>
            <a:off x="1088675" y="2007500"/>
            <a:ext cx="7414200" cy="4039200"/>
          </a:xfrm>
          <a:prstGeom prst="rect">
            <a:avLst/>
          </a:prstGeom>
          <a:noFill/>
          <a:ln>
            <a:noFill/>
          </a:ln>
        </p:spPr>
        <p:txBody>
          <a:bodyPr anchorCtr="0" anchor="t" bIns="45700" lIns="91425" spcFirstLastPara="1" rIns="91425" wrap="square" tIns="45700">
            <a:normAutofit/>
          </a:bodyPr>
          <a:lstStyle/>
          <a:p>
            <a:pPr indent="0" lvl="0" marL="457200" rtl="0" algn="l">
              <a:lnSpc>
                <a:spcPct val="120000"/>
              </a:lnSpc>
              <a:spcBef>
                <a:spcPts val="750"/>
              </a:spcBef>
              <a:spcAft>
                <a:spcPts val="0"/>
              </a:spcAft>
              <a:buNone/>
            </a:pPr>
            <a:r>
              <a:t/>
            </a:r>
            <a:endParaRPr sz="2100"/>
          </a:p>
          <a:p>
            <a:pPr indent="0" lvl="0" marL="457200" rtl="0" algn="l">
              <a:lnSpc>
                <a:spcPct val="120000"/>
              </a:lnSpc>
              <a:spcBef>
                <a:spcPts val="750"/>
              </a:spcBef>
              <a:spcAft>
                <a:spcPts val="0"/>
              </a:spcAft>
              <a:buNone/>
            </a:pPr>
            <a:r>
              <a:rPr lang="en-US" sz="2800" u="sng">
                <a:solidFill>
                  <a:schemeClr val="hlink"/>
                </a:solidFill>
                <a:hlinkClick r:id="rId3"/>
              </a:rPr>
              <a:t>OE Global Thread</a:t>
            </a:r>
            <a:endParaRPr sz="2800"/>
          </a:p>
          <a:p>
            <a:pPr indent="0" lvl="0" marL="457200" rtl="0" algn="l">
              <a:lnSpc>
                <a:spcPct val="120000"/>
              </a:lnSpc>
              <a:spcBef>
                <a:spcPts val="750"/>
              </a:spcBef>
              <a:spcAft>
                <a:spcPts val="0"/>
              </a:spcAft>
              <a:buNone/>
            </a:pPr>
            <a:r>
              <a:t/>
            </a:r>
            <a:endParaRPr sz="2800"/>
          </a:p>
          <a:p>
            <a:pPr indent="0" lvl="0" marL="457200" rtl="0" algn="l">
              <a:spcBef>
                <a:spcPts val="750"/>
              </a:spcBef>
              <a:spcAft>
                <a:spcPts val="0"/>
              </a:spcAft>
              <a:buNone/>
            </a:pPr>
            <a:r>
              <a:rPr lang="en-US" sz="2800" u="sng">
                <a:solidFill>
                  <a:schemeClr val="hlink"/>
                </a:solidFill>
                <a:hlinkClick r:id="rId4"/>
              </a:rPr>
              <a:t>https://connect.oeglobal.org/t/suggested-resources-for-learning-about-open-pedagogy/1823</a:t>
            </a:r>
            <a:endParaRPr sz="2800"/>
          </a:p>
        </p:txBody>
      </p:sp>
      <p:sp>
        <p:nvSpPr>
          <p:cNvPr id="291" name="Google Shape;291;p38"/>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292" name="Google Shape;292;p38"/>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Resources</a:t>
            </a:r>
            <a:endParaRPr/>
          </a:p>
        </p:txBody>
      </p:sp>
      <p:sp>
        <p:nvSpPr>
          <p:cNvPr id="299" name="Google Shape;299;p39"/>
          <p:cNvSpPr txBox="1"/>
          <p:nvPr>
            <p:ph idx="1" type="body"/>
          </p:nvPr>
        </p:nvSpPr>
        <p:spPr>
          <a:xfrm>
            <a:off x="1088675" y="2015725"/>
            <a:ext cx="7414200" cy="4039200"/>
          </a:xfrm>
          <a:prstGeom prst="rect">
            <a:avLst/>
          </a:prstGeom>
          <a:noFill/>
          <a:ln>
            <a:noFill/>
          </a:ln>
        </p:spPr>
        <p:txBody>
          <a:bodyPr anchorCtr="0" anchor="t" bIns="45700" lIns="91425" spcFirstLastPara="1" rIns="91425" wrap="square" tIns="45700">
            <a:normAutofit/>
          </a:bodyPr>
          <a:lstStyle/>
          <a:p>
            <a:pPr indent="0" lvl="0" marL="457200" rtl="0" algn="l">
              <a:lnSpc>
                <a:spcPct val="120000"/>
              </a:lnSpc>
              <a:spcBef>
                <a:spcPts val="750"/>
              </a:spcBef>
              <a:spcAft>
                <a:spcPts val="0"/>
              </a:spcAft>
              <a:buNone/>
            </a:pPr>
            <a:r>
              <a:t/>
            </a:r>
            <a:endParaRPr sz="2100"/>
          </a:p>
          <a:p>
            <a:pPr indent="0" lvl="0" marL="0" rtl="0" algn="l">
              <a:lnSpc>
                <a:spcPct val="115000"/>
              </a:lnSpc>
              <a:spcBef>
                <a:spcPts val="0"/>
              </a:spcBef>
              <a:spcAft>
                <a:spcPts val="0"/>
              </a:spcAft>
              <a:buNone/>
            </a:pPr>
            <a:r>
              <a:rPr lang="en-US" sz="2800">
                <a:solidFill>
                  <a:srgbClr val="000000"/>
                </a:solidFill>
              </a:rPr>
              <a:t>Regional Leaders of Open Education (RLOE): </a:t>
            </a:r>
            <a:r>
              <a:rPr lang="en-US" sz="2800" u="sng">
                <a:solidFill>
                  <a:schemeClr val="hlink"/>
                </a:solidFill>
                <a:hlinkClick r:id="rId3"/>
              </a:rPr>
              <a:t>https://rloe.org/resources/</a:t>
            </a:r>
            <a:r>
              <a:rPr lang="en-US" sz="2800">
                <a:solidFill>
                  <a:srgbClr val="000000"/>
                </a:solidFill>
              </a:rPr>
              <a:t>. This page has a section for OE and Open Pedagogy.</a:t>
            </a:r>
            <a:endParaRPr sz="2800">
              <a:solidFill>
                <a:srgbClr val="000000"/>
              </a:solidFill>
            </a:endParaRPr>
          </a:p>
          <a:p>
            <a:pPr indent="0" lvl="0" marL="457200" rtl="0" algn="l">
              <a:spcBef>
                <a:spcPts val="750"/>
              </a:spcBef>
              <a:spcAft>
                <a:spcPts val="0"/>
              </a:spcAft>
              <a:buNone/>
            </a:pPr>
            <a:r>
              <a:t/>
            </a:r>
            <a:endParaRPr sz="2800"/>
          </a:p>
        </p:txBody>
      </p:sp>
      <p:sp>
        <p:nvSpPr>
          <p:cNvPr id="300" name="Google Shape;300;p39"/>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301" name="Google Shape;301;p39"/>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Opportunity for Sharing Out</a:t>
            </a:r>
            <a:endParaRPr/>
          </a:p>
        </p:txBody>
      </p:sp>
      <p:sp>
        <p:nvSpPr>
          <p:cNvPr id="308" name="Google Shape;308;p40"/>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a:bodyPr>
          <a:lstStyle/>
          <a:p>
            <a:pPr indent="0" lvl="0" marL="457200" rtl="0" algn="l">
              <a:lnSpc>
                <a:spcPct val="120000"/>
              </a:lnSpc>
              <a:spcBef>
                <a:spcPts val="750"/>
              </a:spcBef>
              <a:spcAft>
                <a:spcPts val="0"/>
              </a:spcAft>
              <a:buNone/>
            </a:pPr>
            <a:r>
              <a:t/>
            </a:r>
            <a:endParaRPr sz="2800"/>
          </a:p>
          <a:p>
            <a:pPr indent="0" lvl="0" marL="457200" rtl="0" algn="l">
              <a:lnSpc>
                <a:spcPct val="120000"/>
              </a:lnSpc>
              <a:spcBef>
                <a:spcPts val="750"/>
              </a:spcBef>
              <a:spcAft>
                <a:spcPts val="0"/>
              </a:spcAft>
              <a:buNone/>
            </a:pPr>
            <a:r>
              <a:rPr lang="en-US" sz="2800"/>
              <a:t>We invite you to share your experiences with open pedagogy?  What have you applied/tried? </a:t>
            </a:r>
            <a:endParaRPr sz="2800"/>
          </a:p>
          <a:p>
            <a:pPr indent="0" lvl="0" marL="457200" rtl="0" algn="l">
              <a:lnSpc>
                <a:spcPct val="120000"/>
              </a:lnSpc>
              <a:spcBef>
                <a:spcPts val="750"/>
              </a:spcBef>
              <a:spcAft>
                <a:spcPts val="0"/>
              </a:spcAft>
              <a:buNone/>
            </a:pPr>
            <a:r>
              <a:t/>
            </a:r>
            <a:endParaRPr sz="2100"/>
          </a:p>
        </p:txBody>
      </p:sp>
      <p:sp>
        <p:nvSpPr>
          <p:cNvPr id="309" name="Google Shape;309;p40"/>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310" name="Google Shape;310;p40"/>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1"/>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Discussion</a:t>
            </a:r>
            <a:endParaRPr/>
          </a:p>
        </p:txBody>
      </p:sp>
      <p:sp>
        <p:nvSpPr>
          <p:cNvPr id="317" name="Google Shape;317;p41"/>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318" name="Google Shape;318;p41"/>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Q &amp; A</a:t>
            </a:r>
            <a:endParaRPr/>
          </a:p>
        </p:txBody>
      </p:sp>
      <p:sp>
        <p:nvSpPr>
          <p:cNvPr id="325" name="Google Shape;325;p42"/>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326" name="Google Shape;326;p42"/>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327" name="Google Shape;327;p42"/>
          <p:cNvPicPr preferRelativeResize="0"/>
          <p:nvPr>
            <p:ph idx="1" type="body"/>
          </p:nvPr>
        </p:nvPicPr>
        <p:blipFill rotWithShape="1">
          <a:blip r:embed="rId3">
            <a:alphaModFix/>
          </a:blip>
          <a:srcRect b="0" l="0" r="0" t="0"/>
          <a:stretch/>
        </p:blipFill>
        <p:spPr>
          <a:xfrm>
            <a:off x="1660128" y="2016125"/>
            <a:ext cx="6060300" cy="4040100"/>
          </a:xfrm>
          <a:prstGeom prst="rect">
            <a:avLst/>
          </a:prstGeom>
          <a:noFill/>
          <a:ln>
            <a:noFill/>
          </a:ln>
        </p:spPr>
      </p:pic>
      <p:sp>
        <p:nvSpPr>
          <p:cNvPr id="328" name="Google Shape;328;p42"/>
          <p:cNvSpPr/>
          <p:nvPr/>
        </p:nvSpPr>
        <p:spPr>
          <a:xfrm>
            <a:off x="2871186" y="6184638"/>
            <a:ext cx="3352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Photo by </a:t>
            </a:r>
            <a:r>
              <a:rPr b="1"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Pixabay</a:t>
            </a:r>
            <a:r>
              <a:rPr b="0" i="0" lang="en-US" sz="1800" u="none" cap="none" strike="noStrike">
                <a:solidFill>
                  <a:schemeClr val="dk1"/>
                </a:solidFill>
                <a:latin typeface="Arial"/>
                <a:ea typeface="Arial"/>
                <a:cs typeface="Arial"/>
                <a:sym typeface="Arial"/>
              </a:rPr>
              <a:t> from </a:t>
            </a:r>
            <a:r>
              <a:rPr b="1" i="0" lang="en-US" sz="1800" u="sng" cap="none" strike="noStrike">
                <a:solidFill>
                  <a:schemeClr val="dk1"/>
                </a:solidFill>
                <a:latin typeface="Arial"/>
                <a:ea typeface="Arial"/>
                <a:cs typeface="Arial"/>
                <a:sym typeface="Arial"/>
                <a:hlinkClick r:id="rId5">
                  <a:extLst>
                    <a:ext uri="{A12FA001-AC4F-418D-AE19-62706E023703}">
                      <ahyp:hlinkClr val="tx"/>
                    </a:ext>
                  </a:extLst>
                </a:hlinkClick>
              </a:rPr>
              <a:t>Pexels</a:t>
            </a:r>
            <a:endParaRPr sz="1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3"/>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Thank you!</a:t>
            </a:r>
            <a:endParaRPr/>
          </a:p>
        </p:txBody>
      </p:sp>
      <p:sp>
        <p:nvSpPr>
          <p:cNvPr id="335" name="Google Shape;335;p43"/>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336" name="Google Shape;336;p43"/>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Resources</a:t>
            </a:r>
            <a:endParaRPr/>
          </a:p>
        </p:txBody>
      </p:sp>
      <p:sp>
        <p:nvSpPr>
          <p:cNvPr id="120" name="Google Shape;120;p17"/>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21" name="Google Shape;121;p17"/>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Front cover of an OER book Open Pedagogy Approaches showing design of an apple and spirals.  " id="122" name="Google Shape;122;p17"/>
          <p:cNvPicPr preferRelativeResize="0"/>
          <p:nvPr/>
        </p:nvPicPr>
        <p:blipFill rotWithShape="1">
          <a:blip r:embed="rId3">
            <a:alphaModFix/>
          </a:blip>
          <a:srcRect b="0" l="0" r="0" t="0"/>
          <a:stretch/>
        </p:blipFill>
        <p:spPr>
          <a:xfrm>
            <a:off x="2571350" y="1909075"/>
            <a:ext cx="3875450" cy="4948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Resources</a:t>
            </a:r>
            <a:endParaRPr/>
          </a:p>
        </p:txBody>
      </p:sp>
      <p:sp>
        <p:nvSpPr>
          <p:cNvPr id="129" name="Google Shape;129;p18"/>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a:bodyPr>
          <a:lstStyle/>
          <a:p>
            <a:pPr indent="0" lvl="0" marL="457200" rtl="0" algn="l">
              <a:lnSpc>
                <a:spcPct val="120000"/>
              </a:lnSpc>
              <a:spcBef>
                <a:spcPts val="750"/>
              </a:spcBef>
              <a:spcAft>
                <a:spcPts val="0"/>
              </a:spcAft>
              <a:buNone/>
            </a:pPr>
            <a:r>
              <a:t/>
            </a:r>
            <a:endParaRPr/>
          </a:p>
          <a:p>
            <a:pPr indent="0" lvl="0" marL="457200" rtl="0" algn="l">
              <a:lnSpc>
                <a:spcPct val="120000"/>
              </a:lnSpc>
              <a:spcBef>
                <a:spcPts val="750"/>
              </a:spcBef>
              <a:spcAft>
                <a:spcPts val="0"/>
              </a:spcAft>
              <a:buNone/>
            </a:pPr>
            <a:r>
              <a:rPr lang="en-US" sz="2800" u="sng">
                <a:solidFill>
                  <a:schemeClr val="hlink"/>
                </a:solidFill>
                <a:hlinkClick r:id="rId3"/>
              </a:rPr>
              <a:t>Open Pedagogy Approaches</a:t>
            </a:r>
            <a:endParaRPr sz="2800"/>
          </a:p>
          <a:p>
            <a:pPr indent="0" lvl="0" marL="457200" rtl="0" algn="l">
              <a:lnSpc>
                <a:spcPct val="120000"/>
              </a:lnSpc>
              <a:spcBef>
                <a:spcPts val="750"/>
              </a:spcBef>
              <a:spcAft>
                <a:spcPts val="0"/>
              </a:spcAft>
              <a:buNone/>
            </a:pPr>
            <a:r>
              <a:t/>
            </a:r>
            <a:endParaRPr sz="2800"/>
          </a:p>
          <a:p>
            <a:pPr indent="0" lvl="0" marL="457200" rtl="0" algn="l">
              <a:lnSpc>
                <a:spcPct val="120000"/>
              </a:lnSpc>
              <a:spcBef>
                <a:spcPts val="750"/>
              </a:spcBef>
              <a:spcAft>
                <a:spcPts val="0"/>
              </a:spcAft>
              <a:buNone/>
            </a:pPr>
            <a:r>
              <a:rPr lang="en-US" sz="2800" u="sng">
                <a:solidFill>
                  <a:schemeClr val="hlink"/>
                </a:solidFill>
                <a:hlinkClick r:id="rId4"/>
              </a:rPr>
              <a:t>https://milnepublishing.geneseo.edu/openpedagogyapproaches/</a:t>
            </a:r>
            <a:endParaRPr sz="2800"/>
          </a:p>
          <a:p>
            <a:pPr indent="0" lvl="0" marL="457200" rtl="0" algn="l">
              <a:lnSpc>
                <a:spcPct val="120000"/>
              </a:lnSpc>
              <a:spcBef>
                <a:spcPts val="750"/>
              </a:spcBef>
              <a:spcAft>
                <a:spcPts val="0"/>
              </a:spcAft>
              <a:buNone/>
            </a:pPr>
            <a:r>
              <a:t/>
            </a:r>
            <a:endParaRPr sz="1500"/>
          </a:p>
          <a:p>
            <a:pPr indent="0" lvl="0" marL="457200" rtl="0" algn="l">
              <a:lnSpc>
                <a:spcPct val="120000"/>
              </a:lnSpc>
              <a:spcBef>
                <a:spcPts val="750"/>
              </a:spcBef>
              <a:spcAft>
                <a:spcPts val="0"/>
              </a:spcAft>
              <a:buNone/>
            </a:pPr>
            <a:r>
              <a:t/>
            </a:r>
            <a:endParaRPr sz="1500"/>
          </a:p>
        </p:txBody>
      </p:sp>
      <p:sp>
        <p:nvSpPr>
          <p:cNvPr id="130" name="Google Shape;130;p18"/>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31" name="Google Shape;131;p18"/>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Resources</a:t>
            </a:r>
            <a:endParaRPr/>
          </a:p>
        </p:txBody>
      </p:sp>
      <p:sp>
        <p:nvSpPr>
          <p:cNvPr id="138" name="Google Shape;138;p19"/>
          <p:cNvSpPr txBox="1"/>
          <p:nvPr>
            <p:ph idx="1" type="body"/>
          </p:nvPr>
        </p:nvSpPr>
        <p:spPr>
          <a:xfrm>
            <a:off x="982775" y="2015725"/>
            <a:ext cx="7414200" cy="4039200"/>
          </a:xfrm>
          <a:prstGeom prst="rect">
            <a:avLst/>
          </a:prstGeom>
          <a:noFill/>
          <a:ln>
            <a:noFill/>
          </a:ln>
        </p:spPr>
        <p:txBody>
          <a:bodyPr anchorCtr="0" anchor="t" bIns="45700" lIns="91425" spcFirstLastPara="1" rIns="91425" wrap="square" tIns="45700">
            <a:normAutofit/>
          </a:bodyPr>
          <a:lstStyle/>
          <a:p>
            <a:pPr indent="0" lvl="0" marL="457200" rtl="0" algn="l">
              <a:lnSpc>
                <a:spcPct val="120000"/>
              </a:lnSpc>
              <a:spcBef>
                <a:spcPts val="750"/>
              </a:spcBef>
              <a:spcAft>
                <a:spcPts val="0"/>
              </a:spcAft>
              <a:buNone/>
            </a:pPr>
            <a:r>
              <a:t/>
            </a:r>
            <a:endParaRPr sz="2100"/>
          </a:p>
          <a:p>
            <a:pPr indent="0" lvl="0" marL="457200" rtl="0" algn="l">
              <a:spcBef>
                <a:spcPts val="750"/>
              </a:spcBef>
              <a:spcAft>
                <a:spcPts val="0"/>
              </a:spcAft>
              <a:buNone/>
            </a:pPr>
            <a:r>
              <a:rPr lang="en-US" sz="2800" u="sng">
                <a:solidFill>
                  <a:schemeClr val="hlink"/>
                </a:solidFill>
                <a:hlinkClick r:id="rId3"/>
              </a:rPr>
              <a:t>University of Rochester Open Education Resources and Services</a:t>
            </a:r>
            <a:endParaRPr sz="2800"/>
          </a:p>
        </p:txBody>
      </p:sp>
      <p:sp>
        <p:nvSpPr>
          <p:cNvPr id="139" name="Google Shape;139;p19"/>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40" name="Google Shape;140;p19"/>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Definitions</a:t>
            </a:r>
            <a:endParaRPr/>
          </a:p>
        </p:txBody>
      </p:sp>
      <p:sp>
        <p:nvSpPr>
          <p:cNvPr id="147" name="Google Shape;147;p20"/>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750"/>
              </a:spcBef>
              <a:spcAft>
                <a:spcPts val="0"/>
              </a:spcAft>
              <a:buNone/>
            </a:pPr>
            <a:r>
              <a:rPr lang="en-US" sz="2800"/>
              <a:t>Pedagogy - </a:t>
            </a:r>
            <a:r>
              <a:rPr i="1" lang="en-US" sz="2800"/>
              <a:t>noun</a:t>
            </a:r>
            <a:endParaRPr i="1" sz="2800"/>
          </a:p>
          <a:p>
            <a:pPr indent="0" lvl="0" marL="0" rtl="0" algn="l">
              <a:lnSpc>
                <a:spcPct val="120000"/>
              </a:lnSpc>
              <a:spcBef>
                <a:spcPts val="750"/>
              </a:spcBef>
              <a:spcAft>
                <a:spcPts val="0"/>
              </a:spcAft>
              <a:buNone/>
            </a:pPr>
            <a:r>
              <a:rPr lang="en-US" sz="2800"/>
              <a:t>the method and practice of teaching, especially as an academic subject or theoretical concept.</a:t>
            </a:r>
            <a:endParaRPr sz="2800"/>
          </a:p>
          <a:p>
            <a:pPr indent="0" lvl="0" marL="0" rtl="0" algn="l">
              <a:lnSpc>
                <a:spcPct val="120000"/>
              </a:lnSpc>
              <a:spcBef>
                <a:spcPts val="750"/>
              </a:spcBef>
              <a:spcAft>
                <a:spcPts val="0"/>
              </a:spcAft>
              <a:buNone/>
            </a:pPr>
            <a:r>
              <a:t/>
            </a:r>
            <a:endParaRPr sz="2800"/>
          </a:p>
          <a:p>
            <a:pPr indent="-317500" lvl="0" marL="457200" rtl="0" algn="ctr">
              <a:lnSpc>
                <a:spcPct val="120000"/>
              </a:lnSpc>
              <a:spcBef>
                <a:spcPts val="750"/>
              </a:spcBef>
              <a:spcAft>
                <a:spcPts val="0"/>
              </a:spcAft>
              <a:buSzPts val="1400"/>
              <a:buChar char="-"/>
            </a:pPr>
            <a:r>
              <a:rPr lang="en-US" sz="1400"/>
              <a:t>Oxford Languages</a:t>
            </a:r>
            <a:endParaRPr sz="1400"/>
          </a:p>
        </p:txBody>
      </p:sp>
      <p:sp>
        <p:nvSpPr>
          <p:cNvPr id="148" name="Google Shape;148;p2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49" name="Google Shape;149;p20"/>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Definitions</a:t>
            </a:r>
            <a:endParaRPr/>
          </a:p>
        </p:txBody>
      </p:sp>
      <p:sp>
        <p:nvSpPr>
          <p:cNvPr id="156" name="Google Shape;156;p21"/>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750"/>
              </a:spcBef>
              <a:spcAft>
                <a:spcPts val="0"/>
              </a:spcAft>
              <a:buNone/>
            </a:pPr>
            <a:r>
              <a:rPr lang="en-US" sz="11200"/>
              <a:t>Open - </a:t>
            </a:r>
            <a:endParaRPr sz="11200"/>
          </a:p>
          <a:p>
            <a:pPr indent="0" lvl="0" marL="0" rtl="0" algn="l">
              <a:lnSpc>
                <a:spcPct val="120000"/>
              </a:lnSpc>
              <a:spcBef>
                <a:spcPts val="750"/>
              </a:spcBef>
              <a:spcAft>
                <a:spcPts val="0"/>
              </a:spcAft>
              <a:buNone/>
            </a:pPr>
            <a:r>
              <a:rPr i="1" lang="en-US" sz="5777">
                <a:solidFill>
                  <a:srgbClr val="000000"/>
                </a:solidFill>
              </a:rPr>
              <a:t>adjective</a:t>
            </a:r>
            <a:r>
              <a:rPr lang="en-US" sz="5777">
                <a:solidFill>
                  <a:srgbClr val="000000"/>
                </a:solidFill>
              </a:rPr>
              <a:t>     allowing access, passage, or a view through an empty space; not closed or blocked up.</a:t>
            </a:r>
            <a:endParaRPr sz="5777">
              <a:solidFill>
                <a:srgbClr val="000000"/>
              </a:solidFill>
            </a:endParaRPr>
          </a:p>
          <a:p>
            <a:pPr indent="0" lvl="0" marL="0" rtl="0" algn="l">
              <a:lnSpc>
                <a:spcPct val="120000"/>
              </a:lnSpc>
              <a:spcBef>
                <a:spcPts val="750"/>
              </a:spcBef>
              <a:spcAft>
                <a:spcPts val="0"/>
              </a:spcAft>
              <a:buNone/>
            </a:pPr>
            <a:r>
              <a:rPr lang="en-US" sz="5777">
                <a:solidFill>
                  <a:srgbClr val="000000"/>
                </a:solidFill>
              </a:rPr>
              <a:t>"the pass is kept open all year by snowplows"</a:t>
            </a:r>
            <a:endParaRPr sz="5777">
              <a:solidFill>
                <a:srgbClr val="000000"/>
              </a:solidFill>
            </a:endParaRPr>
          </a:p>
          <a:p>
            <a:pPr indent="0" lvl="0" marL="0" rtl="0" algn="l">
              <a:lnSpc>
                <a:spcPct val="120000"/>
              </a:lnSpc>
              <a:spcBef>
                <a:spcPts val="750"/>
              </a:spcBef>
              <a:spcAft>
                <a:spcPts val="0"/>
              </a:spcAft>
              <a:buNone/>
            </a:pPr>
            <a:r>
              <a:t/>
            </a:r>
            <a:endParaRPr i="1" sz="5777">
              <a:solidFill>
                <a:srgbClr val="000000"/>
              </a:solidFill>
            </a:endParaRPr>
          </a:p>
          <a:p>
            <a:pPr indent="0" lvl="0" marL="0" rtl="0" algn="l">
              <a:lnSpc>
                <a:spcPct val="120000"/>
              </a:lnSpc>
              <a:spcBef>
                <a:spcPts val="750"/>
              </a:spcBef>
              <a:spcAft>
                <a:spcPts val="0"/>
              </a:spcAft>
              <a:buNone/>
            </a:pPr>
            <a:r>
              <a:rPr i="1" lang="en-US" sz="5777">
                <a:solidFill>
                  <a:srgbClr val="000000"/>
                </a:solidFill>
              </a:rPr>
              <a:t>verb          </a:t>
            </a:r>
            <a:r>
              <a:rPr lang="en-US" sz="5777">
                <a:solidFill>
                  <a:srgbClr val="000000"/>
                </a:solidFill>
              </a:rPr>
              <a:t>move or adjust (a door or window) so as to leave a space allowing access and view.</a:t>
            </a:r>
            <a:endParaRPr sz="5777">
              <a:solidFill>
                <a:srgbClr val="000000"/>
              </a:solidFill>
            </a:endParaRPr>
          </a:p>
          <a:p>
            <a:pPr indent="0" lvl="0" marL="0" rtl="0" algn="l">
              <a:lnSpc>
                <a:spcPct val="120000"/>
              </a:lnSpc>
              <a:spcBef>
                <a:spcPts val="750"/>
              </a:spcBef>
              <a:spcAft>
                <a:spcPts val="0"/>
              </a:spcAft>
              <a:buNone/>
            </a:pPr>
            <a:r>
              <a:rPr lang="en-US" sz="5777">
                <a:solidFill>
                  <a:srgbClr val="000000"/>
                </a:solidFill>
              </a:rPr>
              <a:t>"she opened the door and went in"</a:t>
            </a:r>
            <a:endParaRPr sz="5777">
              <a:solidFill>
                <a:srgbClr val="000000"/>
              </a:solidFill>
            </a:endParaRPr>
          </a:p>
          <a:p>
            <a:pPr indent="0" lvl="0" marL="0" rtl="0" algn="l">
              <a:lnSpc>
                <a:spcPct val="120000"/>
              </a:lnSpc>
              <a:spcBef>
                <a:spcPts val="750"/>
              </a:spcBef>
              <a:spcAft>
                <a:spcPts val="0"/>
              </a:spcAft>
              <a:buNone/>
            </a:pPr>
            <a:r>
              <a:t/>
            </a:r>
            <a:endParaRPr i="1" sz="5777">
              <a:solidFill>
                <a:srgbClr val="000000"/>
              </a:solidFill>
            </a:endParaRPr>
          </a:p>
          <a:p>
            <a:pPr indent="0" lvl="0" marL="0" rtl="0" algn="l">
              <a:lnSpc>
                <a:spcPct val="120000"/>
              </a:lnSpc>
              <a:spcBef>
                <a:spcPts val="750"/>
              </a:spcBef>
              <a:spcAft>
                <a:spcPts val="0"/>
              </a:spcAft>
              <a:buNone/>
            </a:pPr>
            <a:r>
              <a:rPr i="1" lang="en-US" sz="5777">
                <a:solidFill>
                  <a:srgbClr val="000000"/>
                </a:solidFill>
              </a:rPr>
              <a:t>noun       </a:t>
            </a:r>
            <a:r>
              <a:rPr lang="en-US" sz="5777">
                <a:solidFill>
                  <a:srgbClr val="000000"/>
                </a:solidFill>
              </a:rPr>
              <a:t>a championship or competition with no restrictions on who may qualify to compete.</a:t>
            </a:r>
            <a:endParaRPr sz="5777">
              <a:solidFill>
                <a:srgbClr val="000000"/>
              </a:solidFill>
            </a:endParaRPr>
          </a:p>
          <a:p>
            <a:pPr indent="0" lvl="0" marL="0" rtl="0" algn="l">
              <a:lnSpc>
                <a:spcPct val="115000"/>
              </a:lnSpc>
              <a:spcBef>
                <a:spcPts val="0"/>
              </a:spcBef>
              <a:spcAft>
                <a:spcPts val="0"/>
              </a:spcAft>
              <a:buNone/>
            </a:pPr>
            <a:r>
              <a:t/>
            </a:r>
            <a:endParaRPr sz="5777">
              <a:solidFill>
                <a:srgbClr val="000000"/>
              </a:solidFill>
            </a:endParaRPr>
          </a:p>
          <a:p>
            <a:pPr indent="0" lvl="0" marL="0" rtl="0" algn="l">
              <a:lnSpc>
                <a:spcPct val="115000"/>
              </a:lnSpc>
              <a:spcBef>
                <a:spcPts val="0"/>
              </a:spcBef>
              <a:spcAft>
                <a:spcPts val="0"/>
              </a:spcAft>
              <a:buNone/>
            </a:pPr>
            <a:r>
              <a:rPr lang="en-US" sz="5777">
                <a:solidFill>
                  <a:srgbClr val="000000"/>
                </a:solidFill>
              </a:rPr>
              <a:t>"the venue for the British Open"</a:t>
            </a:r>
            <a:endParaRPr sz="5777">
              <a:solidFill>
                <a:srgbClr val="000000"/>
              </a:solidFill>
            </a:endParaRPr>
          </a:p>
          <a:p>
            <a:pPr indent="0" lvl="0" marL="0" rtl="0" algn="l">
              <a:lnSpc>
                <a:spcPct val="115000"/>
              </a:lnSpc>
              <a:spcBef>
                <a:spcPts val="0"/>
              </a:spcBef>
              <a:spcAft>
                <a:spcPts val="0"/>
              </a:spcAft>
              <a:buNone/>
            </a:pPr>
            <a:r>
              <a:t/>
            </a:r>
            <a:endParaRPr sz="5777">
              <a:solidFill>
                <a:srgbClr val="000000"/>
              </a:solidFill>
            </a:endParaRPr>
          </a:p>
          <a:p>
            <a:pPr indent="-317500" lvl="0" marL="457200" rtl="0" algn="ctr">
              <a:spcBef>
                <a:spcPts val="750"/>
              </a:spcBef>
              <a:spcAft>
                <a:spcPts val="0"/>
              </a:spcAft>
              <a:buSzPct val="100000"/>
              <a:buChar char="-"/>
            </a:pPr>
            <a:r>
              <a:rPr lang="en-US" sz="5600"/>
              <a:t>Oxford Languages</a:t>
            </a:r>
            <a:endParaRPr sz="5600">
              <a:solidFill>
                <a:srgbClr val="000000"/>
              </a:solidFill>
            </a:endParaRPr>
          </a:p>
          <a:p>
            <a:pPr indent="0" lvl="0" marL="0" rtl="0" algn="l">
              <a:lnSpc>
                <a:spcPct val="120000"/>
              </a:lnSpc>
              <a:spcBef>
                <a:spcPts val="750"/>
              </a:spcBef>
              <a:spcAft>
                <a:spcPts val="0"/>
              </a:spcAft>
              <a:buNone/>
            </a:pPr>
            <a:r>
              <a:t/>
            </a:r>
            <a:endParaRPr sz="5777">
              <a:solidFill>
                <a:srgbClr val="000000"/>
              </a:solidFill>
            </a:endParaRPr>
          </a:p>
          <a:p>
            <a:pPr indent="0" lvl="0" marL="0" rtl="0" algn="l">
              <a:lnSpc>
                <a:spcPct val="120000"/>
              </a:lnSpc>
              <a:spcBef>
                <a:spcPts val="750"/>
              </a:spcBef>
              <a:spcAft>
                <a:spcPts val="0"/>
              </a:spcAft>
              <a:buNone/>
            </a:pPr>
            <a:r>
              <a:t/>
            </a:r>
            <a:endParaRPr sz="1100">
              <a:solidFill>
                <a:srgbClr val="000000"/>
              </a:solidFill>
            </a:endParaRPr>
          </a:p>
          <a:p>
            <a:pPr indent="0" lvl="0" marL="0" rtl="0" algn="l">
              <a:lnSpc>
                <a:spcPct val="120000"/>
              </a:lnSpc>
              <a:spcBef>
                <a:spcPts val="750"/>
              </a:spcBef>
              <a:spcAft>
                <a:spcPts val="0"/>
              </a:spcAft>
              <a:buNone/>
            </a:pPr>
            <a:r>
              <a:t/>
            </a:r>
            <a:endParaRPr sz="2800"/>
          </a:p>
        </p:txBody>
      </p:sp>
      <p:sp>
        <p:nvSpPr>
          <p:cNvPr id="157" name="Google Shape;157;p21"/>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58" name="Google Shape;158;p21"/>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Definitions</a:t>
            </a:r>
            <a:endParaRPr/>
          </a:p>
        </p:txBody>
      </p:sp>
      <p:sp>
        <p:nvSpPr>
          <p:cNvPr id="165" name="Google Shape;165;p22"/>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120000"/>
              </a:lnSpc>
              <a:spcBef>
                <a:spcPts val="750"/>
              </a:spcBef>
              <a:spcAft>
                <a:spcPts val="0"/>
              </a:spcAft>
              <a:buNone/>
            </a:pPr>
            <a:r>
              <a:rPr lang="en-US" sz="8600"/>
              <a:t>Open Education -</a:t>
            </a:r>
            <a:endParaRPr sz="8600"/>
          </a:p>
          <a:p>
            <a:pPr indent="0" lvl="0" marL="0" rtl="0" algn="l">
              <a:lnSpc>
                <a:spcPct val="120000"/>
              </a:lnSpc>
              <a:spcBef>
                <a:spcPts val="750"/>
              </a:spcBef>
              <a:spcAft>
                <a:spcPts val="0"/>
              </a:spcAft>
              <a:buNone/>
            </a:pPr>
            <a:r>
              <a:rPr lang="en-US" sz="4801"/>
              <a:t>Open education is an educational movement founded on openness, with connections to other educational movements such as critical pedagogy, and with an educational stance which favours widening participation and inclusiveness in society.[1] Open education broadens access to the learning and training traditionally offered through formal education systems[2] and is typically (but not necessarily) offered through online and distance education. The qualifier "open" refers to the elimination of barriers that can preclude both opportunities and recognition for participation in institution-based learning. One aspect of openness or "opening up" education is the development and adoption of open educational resources in support of open educational practices.</a:t>
            </a:r>
            <a:endParaRPr sz="4801"/>
          </a:p>
          <a:p>
            <a:pPr indent="0" lvl="0" marL="0" rtl="0" algn="l">
              <a:lnSpc>
                <a:spcPct val="120000"/>
              </a:lnSpc>
              <a:spcBef>
                <a:spcPts val="750"/>
              </a:spcBef>
              <a:spcAft>
                <a:spcPts val="0"/>
              </a:spcAft>
              <a:buNone/>
            </a:pPr>
            <a:r>
              <a:t/>
            </a:r>
            <a:endParaRPr sz="2800"/>
          </a:p>
          <a:p>
            <a:pPr indent="0" lvl="0" marL="0" rtl="0" algn="ctr">
              <a:lnSpc>
                <a:spcPct val="120000"/>
              </a:lnSpc>
              <a:spcBef>
                <a:spcPts val="750"/>
              </a:spcBef>
              <a:spcAft>
                <a:spcPts val="0"/>
              </a:spcAft>
              <a:buNone/>
            </a:pPr>
            <a:r>
              <a:rPr lang="en-US" sz="4300" u="sng">
                <a:solidFill>
                  <a:schemeClr val="hlink"/>
                </a:solidFill>
                <a:hlinkClick r:id="rId3"/>
              </a:rPr>
              <a:t>https://en.wikipedia.org/wiki/Open_education</a:t>
            </a:r>
            <a:endParaRPr sz="4300"/>
          </a:p>
          <a:p>
            <a:pPr indent="0" lvl="0" marL="0" rtl="0" algn="l">
              <a:lnSpc>
                <a:spcPct val="120000"/>
              </a:lnSpc>
              <a:spcBef>
                <a:spcPts val="750"/>
              </a:spcBef>
              <a:spcAft>
                <a:spcPts val="0"/>
              </a:spcAft>
              <a:buNone/>
            </a:pPr>
            <a:r>
              <a:t/>
            </a:r>
            <a:endParaRPr sz="2800"/>
          </a:p>
          <a:p>
            <a:pPr indent="0" lvl="0" marL="0" rtl="0" algn="l">
              <a:lnSpc>
                <a:spcPct val="120000"/>
              </a:lnSpc>
              <a:spcBef>
                <a:spcPts val="750"/>
              </a:spcBef>
              <a:spcAft>
                <a:spcPts val="0"/>
              </a:spcAft>
              <a:buNone/>
            </a:pPr>
            <a:r>
              <a:t/>
            </a:r>
            <a:endParaRPr sz="2800"/>
          </a:p>
        </p:txBody>
      </p:sp>
      <p:sp>
        <p:nvSpPr>
          <p:cNvPr id="166" name="Google Shape;166;p22"/>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67" name="Google Shape;167;p22"/>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000"/>
              <a:t>Definitions</a:t>
            </a:r>
            <a:endParaRPr/>
          </a:p>
        </p:txBody>
      </p:sp>
      <p:sp>
        <p:nvSpPr>
          <p:cNvPr id="174" name="Google Shape;174;p23"/>
          <p:cNvSpPr txBox="1"/>
          <p:nvPr>
            <p:ph idx="1" type="body"/>
          </p:nvPr>
        </p:nvSpPr>
        <p:spPr>
          <a:xfrm>
            <a:off x="1088675" y="2015725"/>
            <a:ext cx="7202400" cy="4196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750"/>
              </a:spcBef>
              <a:spcAft>
                <a:spcPts val="0"/>
              </a:spcAft>
              <a:buNone/>
            </a:pPr>
            <a:r>
              <a:rPr lang="en-US" sz="2616"/>
              <a:t>Authentic Assessment </a:t>
            </a:r>
            <a:endParaRPr sz="2616"/>
          </a:p>
          <a:p>
            <a:pPr indent="0" lvl="0" marL="457200" rtl="0" algn="l">
              <a:spcBef>
                <a:spcPts val="750"/>
              </a:spcBef>
              <a:spcAft>
                <a:spcPts val="0"/>
              </a:spcAft>
              <a:buNone/>
            </a:pPr>
            <a:r>
              <a:rPr lang="en-US" sz="2100"/>
              <a:t>- Evaluates whether a student can successfully transfer the knowledge and skills gained in the classroom to various contexts, scenarios, and situations; measures not just what students know but how they can apply that knowledge. </a:t>
            </a:r>
            <a:endParaRPr sz="2100"/>
          </a:p>
          <a:p>
            <a:pPr indent="-331385" lvl="0" marL="914400" rtl="0" algn="l">
              <a:spcBef>
                <a:spcPts val="750"/>
              </a:spcBef>
              <a:spcAft>
                <a:spcPts val="0"/>
              </a:spcAft>
              <a:buSzPct val="100000"/>
              <a:buChar char="•"/>
            </a:pPr>
            <a:r>
              <a:rPr lang="en-US" sz="2088"/>
              <a:t>Requires high-quality product and justification of the solutions to the problems encountered</a:t>
            </a:r>
            <a:endParaRPr sz="2088"/>
          </a:p>
          <a:p>
            <a:pPr indent="-331385" lvl="0" marL="914400" rtl="0" algn="l">
              <a:spcBef>
                <a:spcPts val="0"/>
              </a:spcBef>
              <a:spcAft>
                <a:spcPts val="0"/>
              </a:spcAft>
              <a:buSzPct val="100000"/>
              <a:buChar char="•"/>
            </a:pPr>
            <a:r>
              <a:rPr lang="en-US" sz="2088"/>
              <a:t>Tied to real-world contexts; requires students to “do” the subject</a:t>
            </a:r>
            <a:endParaRPr sz="2088"/>
          </a:p>
          <a:p>
            <a:pPr indent="-331385" lvl="0" marL="914400" rtl="0" algn="l">
              <a:spcBef>
                <a:spcPts val="0"/>
              </a:spcBef>
              <a:spcAft>
                <a:spcPts val="0"/>
              </a:spcAft>
              <a:buSzPct val="100000"/>
              <a:buChar char="•"/>
            </a:pPr>
            <a:r>
              <a:rPr lang="en-US" sz="2088"/>
              <a:t>Are integrated challenges in which a range of skills and knowledge must be used in coordination</a:t>
            </a:r>
            <a:endParaRPr sz="2088"/>
          </a:p>
          <a:p>
            <a:pPr indent="-331385" lvl="0" marL="914400" rtl="0" algn="l">
              <a:spcBef>
                <a:spcPts val="0"/>
              </a:spcBef>
              <a:spcAft>
                <a:spcPts val="0"/>
              </a:spcAft>
              <a:buSzPct val="100000"/>
              <a:buChar char="•"/>
            </a:pPr>
            <a:r>
              <a:rPr lang="en-US" sz="2088"/>
              <a:t>Involves complex tasks for which there may be no right or wrong answer and may not be easily scored (NJIT.edu)</a:t>
            </a:r>
            <a:endParaRPr sz="2088"/>
          </a:p>
          <a:p>
            <a:pPr indent="0" lvl="0" marL="457200" rtl="0" algn="l">
              <a:spcBef>
                <a:spcPts val="750"/>
              </a:spcBef>
              <a:spcAft>
                <a:spcPts val="0"/>
              </a:spcAft>
              <a:buNone/>
            </a:pPr>
            <a:r>
              <a:t/>
            </a:r>
            <a:endParaRPr sz="2100"/>
          </a:p>
          <a:p>
            <a:pPr indent="0" lvl="0" marL="0" rtl="0" algn="l">
              <a:spcBef>
                <a:spcPts val="750"/>
              </a:spcBef>
              <a:spcAft>
                <a:spcPts val="0"/>
              </a:spcAft>
              <a:buNone/>
            </a:pPr>
            <a:r>
              <a:t/>
            </a:r>
            <a:endParaRPr sz="2086"/>
          </a:p>
        </p:txBody>
      </p:sp>
      <p:sp>
        <p:nvSpPr>
          <p:cNvPr id="175" name="Google Shape;175;p23"/>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76" name="Google Shape;176;p23"/>
          <p:cNvGraphicFramePr/>
          <p:nvPr/>
        </p:nvGraphicFramePr>
        <p:xfrm>
          <a:off x="0" y="3382566"/>
          <a:ext cx="3000000" cy="3000000"/>
        </p:xfrm>
        <a:graphic>
          <a:graphicData uri="http://schemas.openxmlformats.org/drawingml/2006/table">
            <a:tbl>
              <a:tblPr>
                <a:noFill/>
                <a:tableStyleId>{38B470FE-495B-4A95-8002-660DAA2114AB}</a:tableStyleId>
              </a:tblPr>
              <a:tblGrid>
                <a:gridCol w="44450"/>
              </a:tblGrid>
              <a:tr h="146675">
                <a:tc>
                  <a:txBody>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txBody>
                  <a:tcPr marT="9525" marB="0" marR="9525" marL="9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