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7" r:id="rId2"/>
    <p:sldId id="258" r:id="rId3"/>
    <p:sldId id="368" r:id="rId4"/>
    <p:sldId id="342" r:id="rId5"/>
    <p:sldId id="362" r:id="rId6"/>
    <p:sldId id="363" r:id="rId7"/>
    <p:sldId id="364" r:id="rId8"/>
    <p:sldId id="354" r:id="rId9"/>
    <p:sldId id="355" r:id="rId10"/>
    <p:sldId id="356" r:id="rId11"/>
    <p:sldId id="357" r:id="rId12"/>
    <p:sldId id="367" r:id="rId13"/>
    <p:sldId id="365" r:id="rId14"/>
    <p:sldId id="358" r:id="rId15"/>
    <p:sldId id="337" r:id="rId16"/>
    <p:sldId id="339" r:id="rId17"/>
    <p:sldId id="340" r:id="rId18"/>
    <p:sldId id="346" r:id="rId19"/>
    <p:sldId id="366" r:id="rId20"/>
    <p:sldId id="292" r:id="rId21"/>
    <p:sldId id="293"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iuA1YpgnT+3rHGefWQeoHxrsECv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p:restoredTop sz="94708"/>
  </p:normalViewPr>
  <p:slideViewPr>
    <p:cSldViewPr snapToGrid="0">
      <p:cViewPr varScale="1">
        <p:scale>
          <a:sx n="84" d="100"/>
          <a:sy n="84" d="100"/>
        </p:scale>
        <p:origin x="912"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47" Type="http://customschemas.google.com/relationships/presentationmetadata" Target="metadata"/><Relationship Id="rId48" Type="http://schemas.openxmlformats.org/officeDocument/2006/relationships/presProps" Target="presProps.xml"/><Relationship Id="rId49" Type="http://schemas.openxmlformats.org/officeDocument/2006/relationships/viewProps" Target="viewProps.xml"/><Relationship Id="rId50" Type="http://schemas.openxmlformats.org/officeDocument/2006/relationships/theme" Target="theme/theme1.xml"/><Relationship Id="rId5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71950D-1345-B844-8FFF-53861CEF22EE}" type="datetimeFigureOut">
              <a:rPr lang="en-US" smtClean="0"/>
              <a:t>4/5/22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6714BD-6840-3044-9699-CBCED88E9504}" type="slidenum">
              <a:rPr lang="en-US" smtClean="0"/>
              <a:t>‹#›</a:t>
            </a:fld>
            <a:endParaRPr lang="en-US"/>
          </a:p>
        </p:txBody>
      </p:sp>
    </p:spTree>
    <p:extLst>
      <p:ext uri="{BB962C8B-B14F-4D97-AF65-F5344CB8AC3E}">
        <p14:creationId xmlns:p14="http://schemas.microsoft.com/office/powerpoint/2010/main" val="31948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81502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79644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7220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002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36107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5107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75284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9646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14711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83341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7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9" name="Google Shape;349;p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7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5" name="Google Shape;355;p7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356" name="Google Shape;356;p7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21</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3970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41" name="Google Shape;1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2105277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55273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7954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834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67793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7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with content" type="obj">
  <p:cSld name="OBJECT">
    <p:spTree>
      <p:nvGrpSpPr>
        <p:cNvPr id="1" name="Shape 14"/>
        <p:cNvGrpSpPr/>
        <p:nvPr/>
      </p:nvGrpSpPr>
      <p:grpSpPr>
        <a:xfrm>
          <a:off x="0" y="0"/>
          <a:ext cx="0" cy="0"/>
          <a:chOff x="0" y="0"/>
          <a:chExt cx="0" cy="0"/>
        </a:xfrm>
      </p:grpSpPr>
      <p:sp>
        <p:nvSpPr>
          <p:cNvPr id="15" name="Google Shape;15;p22"/>
          <p:cNvSpPr/>
          <p:nvPr/>
        </p:nvSpPr>
        <p:spPr>
          <a:xfrm>
            <a:off x="892142" y="-21176"/>
            <a:ext cx="7606015" cy="18787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16" name="Google Shape;16;p22"/>
          <p:cNvCxnSpPr/>
          <p:nvPr/>
        </p:nvCxnSpPr>
        <p:spPr>
          <a:xfrm>
            <a:off x="892142" y="1859611"/>
            <a:ext cx="7606015" cy="0"/>
          </a:xfrm>
          <a:prstGeom prst="straightConnector1">
            <a:avLst/>
          </a:prstGeom>
          <a:noFill/>
          <a:ln w="31750" cap="flat" cmpd="sng">
            <a:solidFill>
              <a:schemeClr val="accent1"/>
            </a:solidFill>
            <a:prstDash val="solid"/>
            <a:round/>
            <a:headEnd type="none" w="sm" len="sm"/>
            <a:tailEnd type="none" w="sm" len="sm"/>
          </a:ln>
        </p:spPr>
      </p:cxnSp>
      <p:sp>
        <p:nvSpPr>
          <p:cNvPr id="17" name="Google Shape;17;p22"/>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2"/>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9" name="Google Shape;19;p2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with 2 columns">
  <p:cSld name="Title with 2 columns">
    <p:spTree>
      <p:nvGrpSpPr>
        <p:cNvPr id="1" name="Shape 87"/>
        <p:cNvGrpSpPr/>
        <p:nvPr/>
      </p:nvGrpSpPr>
      <p:grpSpPr>
        <a:xfrm>
          <a:off x="0" y="0"/>
          <a:ext cx="0" cy="0"/>
          <a:chOff x="0" y="0"/>
          <a:chExt cx="0" cy="0"/>
        </a:xfrm>
      </p:grpSpPr>
      <p:cxnSp>
        <p:nvCxnSpPr>
          <p:cNvPr id="88" name="Google Shape;88;p34"/>
          <p:cNvCxnSpPr/>
          <p:nvPr/>
        </p:nvCxnSpPr>
        <p:spPr>
          <a:xfrm>
            <a:off x="1085500" y="1847088"/>
            <a:ext cx="7205642" cy="0"/>
          </a:xfrm>
          <a:prstGeom prst="straightConnector1">
            <a:avLst/>
          </a:prstGeom>
          <a:noFill/>
          <a:ln w="31750" cap="flat" cmpd="sng">
            <a:solidFill>
              <a:schemeClr val="accent1"/>
            </a:solidFill>
            <a:prstDash val="solid"/>
            <a:round/>
            <a:headEnd type="none" w="sm" len="sm"/>
            <a:tailEnd type="none" w="sm" len="sm"/>
          </a:ln>
        </p:spPr>
      </p:cxnSp>
      <p:sp>
        <p:nvSpPr>
          <p:cNvPr id="89" name="Google Shape;89;p34"/>
          <p:cNvSpPr txBox="1">
            <a:spLocks noGrp="1"/>
          </p:cNvSpPr>
          <p:nvPr>
            <p:ph type="body" idx="1"/>
          </p:nvPr>
        </p:nvSpPr>
        <p:spPr>
          <a:xfrm>
            <a:off x="1085498" y="2010878"/>
            <a:ext cx="3260991" cy="405711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0" name="Google Shape;90;p34"/>
          <p:cNvSpPr txBox="1">
            <a:spLocks noGrp="1"/>
          </p:cNvSpPr>
          <p:nvPr>
            <p:ph type="body" idx="2"/>
          </p:nvPr>
        </p:nvSpPr>
        <p:spPr>
          <a:xfrm>
            <a:off x="4810328" y="2017342"/>
            <a:ext cx="3483864" cy="4050650"/>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1" name="Google Shape;91;p34"/>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4"/>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3" name="Google Shape;93;p34"/>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94"/>
        <p:cNvGrpSpPr/>
        <p:nvPr/>
      </p:nvGrpSpPr>
      <p:grpSpPr>
        <a:xfrm>
          <a:off x="0" y="0"/>
          <a:ext cx="0" cy="0"/>
          <a:chOff x="0" y="0"/>
          <a:chExt cx="0" cy="0"/>
        </a:xfrm>
      </p:grpSpPr>
      <p:cxnSp>
        <p:nvCxnSpPr>
          <p:cNvPr id="95" name="Google Shape;95;p35"/>
          <p:cNvCxnSpPr/>
          <p:nvPr/>
        </p:nvCxnSpPr>
        <p:spPr>
          <a:xfrm>
            <a:off x="1085395" y="1847088"/>
            <a:ext cx="7205747" cy="0"/>
          </a:xfrm>
          <a:prstGeom prst="straightConnector1">
            <a:avLst/>
          </a:prstGeom>
          <a:noFill/>
          <a:ln w="31750" cap="flat" cmpd="sng">
            <a:solidFill>
              <a:schemeClr val="accent1"/>
            </a:solidFill>
            <a:prstDash val="solid"/>
            <a:round/>
            <a:headEnd type="none" w="sm" len="sm"/>
            <a:tailEnd type="none" w="sm" len="sm"/>
          </a:ln>
        </p:spPr>
      </p:cxnSp>
      <p:sp>
        <p:nvSpPr>
          <p:cNvPr id="96" name="Google Shape;96;p35"/>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97" name="Google Shape;97;p35"/>
          <p:cNvSpPr txBox="1">
            <a:spLocks noGrp="1"/>
          </p:cNvSpPr>
          <p:nvPr>
            <p:ph type="body" idx="2"/>
          </p:nvPr>
        </p:nvSpPr>
        <p:spPr>
          <a:xfrm>
            <a:off x="1085393" y="2824272"/>
            <a:ext cx="3483864" cy="3218185"/>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8" name="Google Shape;98;p35"/>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99" name="Google Shape;99;p35"/>
          <p:cNvSpPr txBox="1">
            <a:spLocks noGrp="1"/>
          </p:cNvSpPr>
          <p:nvPr>
            <p:ph type="body" idx="4"/>
          </p:nvPr>
        </p:nvSpPr>
        <p:spPr>
          <a:xfrm>
            <a:off x="4809272" y="2821494"/>
            <a:ext cx="3483864" cy="3220963"/>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0" name="Google Shape;100;p3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3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02" name="Google Shape;102;p3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Title Slide">
  <p:cSld name="2_Title Slide">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75"/>
          <p:cNvSpPr txBox="1">
            <a:spLocks noGrp="1"/>
          </p:cNvSpPr>
          <p:nvPr>
            <p:ph type="title"/>
          </p:nvPr>
        </p:nvSpPr>
        <p:spPr>
          <a:xfrm>
            <a:off x="719254" y="4683512"/>
            <a:ext cx="7824187" cy="173666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2800"/>
              <a:buNone/>
              <a:defRPr sz="33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with photo">
  <p:cSld name="Title Slide with photo">
    <p:spTree>
      <p:nvGrpSpPr>
        <p:cNvPr id="1" name="Shape 21"/>
        <p:cNvGrpSpPr/>
        <p:nvPr/>
      </p:nvGrpSpPr>
      <p:grpSpPr>
        <a:xfrm>
          <a:off x="0" y="0"/>
          <a:ext cx="0" cy="0"/>
          <a:chOff x="0" y="0"/>
          <a:chExt cx="0" cy="0"/>
        </a:xfrm>
      </p:grpSpPr>
      <p:pic>
        <p:nvPicPr>
          <p:cNvPr id="22" name="Google Shape;22;p23"/>
          <p:cNvPicPr preferRelativeResize="0"/>
          <p:nvPr/>
        </p:nvPicPr>
        <p:blipFill rotWithShape="1">
          <a:blip r:embed="rId2">
            <a:alphaModFix/>
          </a:blip>
          <a:srcRect/>
          <a:stretch/>
        </p:blipFill>
        <p:spPr>
          <a:xfrm>
            <a:off x="0" y="1532004"/>
            <a:ext cx="9144000" cy="3657600"/>
          </a:xfrm>
          <a:prstGeom prst="rect">
            <a:avLst/>
          </a:prstGeom>
          <a:noFill/>
          <a:ln>
            <a:noFill/>
          </a:ln>
        </p:spPr>
      </p:pic>
      <p:sp>
        <p:nvSpPr>
          <p:cNvPr id="23" name="Google Shape;23;p23"/>
          <p:cNvSpPr txBox="1">
            <a:spLocks noGrp="1"/>
          </p:cNvSpPr>
          <p:nvPr>
            <p:ph type="ctrTitle"/>
          </p:nvPr>
        </p:nvSpPr>
        <p:spPr>
          <a:xfrm>
            <a:off x="1813336" y="3464560"/>
            <a:ext cx="6477803" cy="1538289"/>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3"/>
          <p:cNvSpPr txBox="1">
            <a:spLocks noGrp="1"/>
          </p:cNvSpPr>
          <p:nvPr>
            <p:ph type="subTitle" idx="1"/>
          </p:nvPr>
        </p:nvSpPr>
        <p:spPr>
          <a:xfrm>
            <a:off x="1813335" y="518960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chemeClr val="dk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25" name="Google Shape;25;p23"/>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26" name="Google Shape;26;p23"/>
          <p:cNvPicPr preferRelativeResize="0"/>
          <p:nvPr/>
        </p:nvPicPr>
        <p:blipFill rotWithShape="1">
          <a:blip r:embed="rId3">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0" name="Google Shape;30;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2" name="Google Shape;32;p2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3"/>
        <p:cNvGrpSpPr/>
        <p:nvPr/>
      </p:nvGrpSpPr>
      <p:grpSpPr>
        <a:xfrm>
          <a:off x="0" y="0"/>
          <a:ext cx="0" cy="0"/>
          <a:chOff x="0" y="0"/>
          <a:chExt cx="0" cy="0"/>
        </a:xfrm>
      </p:grpSpPr>
      <p:sp>
        <p:nvSpPr>
          <p:cNvPr id="34" name="Google Shape;34;p73"/>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750"/>
              </a:spcBef>
              <a:spcAft>
                <a:spcPts val="0"/>
              </a:spcAft>
              <a:buSzPts val="2400"/>
              <a:buChar char="•"/>
              <a:defRPr>
                <a:solidFill>
                  <a:schemeClr val="dk2"/>
                </a:solidFill>
              </a:defRPr>
            </a:lvl1pPr>
            <a:lvl2pPr marL="914400" lvl="1" indent="-381000" algn="l">
              <a:lnSpc>
                <a:spcPct val="120000"/>
              </a:lnSpc>
              <a:spcBef>
                <a:spcPts val="375"/>
              </a:spcBef>
              <a:spcAft>
                <a:spcPts val="0"/>
              </a:spcAft>
              <a:buSzPts val="2400"/>
              <a:buChar char="•"/>
              <a:defRPr>
                <a:solidFill>
                  <a:schemeClr val="dk2"/>
                </a:solidFill>
              </a:defRPr>
            </a:lvl2pPr>
            <a:lvl3pPr marL="1371600" lvl="2" indent="-381000" algn="l">
              <a:lnSpc>
                <a:spcPct val="120000"/>
              </a:lnSpc>
              <a:spcBef>
                <a:spcPts val="375"/>
              </a:spcBef>
              <a:spcAft>
                <a:spcPts val="0"/>
              </a:spcAft>
              <a:buSzPts val="2400"/>
              <a:buChar char="•"/>
              <a:defRPr>
                <a:solidFill>
                  <a:schemeClr val="dk2"/>
                </a:solidFill>
              </a:defRPr>
            </a:lvl3pPr>
            <a:lvl4pPr marL="1828800" lvl="3" indent="-381000" algn="l">
              <a:lnSpc>
                <a:spcPct val="120000"/>
              </a:lnSpc>
              <a:spcBef>
                <a:spcPts val="375"/>
              </a:spcBef>
              <a:spcAft>
                <a:spcPts val="0"/>
              </a:spcAft>
              <a:buSzPts val="2400"/>
              <a:buChar char="•"/>
              <a:defRPr>
                <a:solidFill>
                  <a:schemeClr val="dk2"/>
                </a:solidFill>
              </a:defRPr>
            </a:lvl4pPr>
            <a:lvl5pPr marL="2286000" lvl="4" indent="-381000" algn="l">
              <a:lnSpc>
                <a:spcPct val="120000"/>
              </a:lnSpc>
              <a:spcBef>
                <a:spcPts val="375"/>
              </a:spcBef>
              <a:spcAft>
                <a:spcPts val="0"/>
              </a:spcAft>
              <a:buSzPts val="24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5" name="Google Shape;35;p73"/>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73"/>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7" name="Google Shape;37;p73"/>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6"/>
        <p:cNvGrpSpPr/>
        <p:nvPr/>
      </p:nvGrpSpPr>
      <p:grpSpPr>
        <a:xfrm>
          <a:off x="0" y="0"/>
          <a:ext cx="0" cy="0"/>
          <a:chOff x="0" y="0"/>
          <a:chExt cx="0" cy="0"/>
        </a:xfrm>
      </p:grpSpPr>
      <p:sp>
        <p:nvSpPr>
          <p:cNvPr id="47" name="Google Shape;47;p28"/>
          <p:cNvSpPr/>
          <p:nvPr/>
        </p:nvSpPr>
        <p:spPr>
          <a:xfrm>
            <a:off x="897905" y="0"/>
            <a:ext cx="6839998" cy="3803776"/>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48" name="Google Shape;48;p28"/>
          <p:cNvCxnSpPr/>
          <p:nvPr/>
        </p:nvCxnSpPr>
        <p:spPr>
          <a:xfrm>
            <a:off x="892142" y="3816299"/>
            <a:ext cx="6845761" cy="0"/>
          </a:xfrm>
          <a:prstGeom prst="straightConnector1">
            <a:avLst/>
          </a:prstGeom>
          <a:noFill/>
          <a:ln w="31750" cap="flat" cmpd="sng">
            <a:solidFill>
              <a:schemeClr val="accent1"/>
            </a:solidFill>
            <a:prstDash val="solid"/>
            <a:round/>
            <a:headEnd type="none" w="sm" len="sm"/>
            <a:tailEnd type="none" w="sm" len="sm"/>
          </a:ln>
        </p:spPr>
      </p:cxnSp>
      <p:sp>
        <p:nvSpPr>
          <p:cNvPr id="49" name="Google Shape;49;p28"/>
          <p:cNvSpPr txBox="1">
            <a:spLocks noGrp="1"/>
          </p:cNvSpPr>
          <p:nvPr>
            <p:ph type="title"/>
          </p:nvPr>
        </p:nvSpPr>
        <p:spPr>
          <a:xfrm>
            <a:off x="1090680" y="2168168"/>
            <a:ext cx="6482366" cy="147591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8"/>
          <p:cNvSpPr txBox="1">
            <a:spLocks noGrp="1"/>
          </p:cNvSpPr>
          <p:nvPr>
            <p:ph type="body" idx="1"/>
          </p:nvPr>
        </p:nvSpPr>
        <p:spPr>
          <a:xfrm>
            <a:off x="1090680" y="3806198"/>
            <a:ext cx="6472835"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350"/>
              <a:buNone/>
              <a:defRPr sz="1350">
                <a:solidFill>
                  <a:srgbClr val="8891AA"/>
                </a:solidFill>
              </a:defRPr>
            </a:lvl2pPr>
            <a:lvl3pPr marL="1371600" lvl="2" indent="-228600" algn="l">
              <a:lnSpc>
                <a:spcPct val="120000"/>
              </a:lnSpc>
              <a:spcBef>
                <a:spcPts val="375"/>
              </a:spcBef>
              <a:spcAft>
                <a:spcPts val="0"/>
              </a:spcAft>
              <a:buSzPts val="1350"/>
              <a:buNone/>
              <a:defRPr sz="1350">
                <a:solidFill>
                  <a:srgbClr val="8891AA"/>
                </a:solidFill>
              </a:defRPr>
            </a:lvl3pPr>
            <a:lvl4pPr marL="1828800" lvl="3" indent="-228600" algn="l">
              <a:lnSpc>
                <a:spcPct val="120000"/>
              </a:lnSpc>
              <a:spcBef>
                <a:spcPts val="375"/>
              </a:spcBef>
              <a:spcAft>
                <a:spcPts val="0"/>
              </a:spcAft>
              <a:buSzPts val="1200"/>
              <a:buNone/>
              <a:defRPr sz="1200">
                <a:solidFill>
                  <a:srgbClr val="8891AA"/>
                </a:solidFill>
              </a:defRPr>
            </a:lvl4pPr>
            <a:lvl5pPr marL="2286000" lvl="4" indent="-228600" algn="l">
              <a:lnSpc>
                <a:spcPct val="120000"/>
              </a:lnSpc>
              <a:spcBef>
                <a:spcPts val="375"/>
              </a:spcBef>
              <a:spcAft>
                <a:spcPts val="0"/>
              </a:spcAft>
              <a:buSzPts val="1200"/>
              <a:buNone/>
              <a:defRPr sz="1200">
                <a:solidFill>
                  <a:srgbClr val="8891AA"/>
                </a:solidFill>
              </a:defRPr>
            </a:lvl5pPr>
            <a:lvl6pPr marL="2743200" lvl="5" indent="-228600" algn="l">
              <a:lnSpc>
                <a:spcPct val="120000"/>
              </a:lnSpc>
              <a:spcBef>
                <a:spcPts val="375"/>
              </a:spcBef>
              <a:spcAft>
                <a:spcPts val="0"/>
              </a:spcAft>
              <a:buSzPts val="1200"/>
              <a:buNone/>
              <a:defRPr sz="1200">
                <a:solidFill>
                  <a:srgbClr val="8891AA"/>
                </a:solidFill>
              </a:defRPr>
            </a:lvl6pPr>
            <a:lvl7pPr marL="3200400" lvl="6" indent="-228600" algn="l">
              <a:lnSpc>
                <a:spcPct val="120000"/>
              </a:lnSpc>
              <a:spcBef>
                <a:spcPts val="375"/>
              </a:spcBef>
              <a:spcAft>
                <a:spcPts val="0"/>
              </a:spcAft>
              <a:buSzPts val="1200"/>
              <a:buNone/>
              <a:defRPr sz="1200">
                <a:solidFill>
                  <a:srgbClr val="8891AA"/>
                </a:solidFill>
              </a:defRPr>
            </a:lvl7pPr>
            <a:lvl8pPr marL="3657600" lvl="7" indent="-228600" algn="l">
              <a:lnSpc>
                <a:spcPct val="120000"/>
              </a:lnSpc>
              <a:spcBef>
                <a:spcPts val="375"/>
              </a:spcBef>
              <a:spcAft>
                <a:spcPts val="0"/>
              </a:spcAft>
              <a:buSzPts val="1200"/>
              <a:buNone/>
              <a:defRPr sz="1200">
                <a:solidFill>
                  <a:srgbClr val="8891AA"/>
                </a:solidFill>
              </a:defRPr>
            </a:lvl8pPr>
            <a:lvl9pPr marL="4114800" lvl="8" indent="-228600" algn="l">
              <a:lnSpc>
                <a:spcPct val="120000"/>
              </a:lnSpc>
              <a:spcBef>
                <a:spcPts val="375"/>
              </a:spcBef>
              <a:spcAft>
                <a:spcPts val="0"/>
              </a:spcAft>
              <a:buSzPts val="1200"/>
              <a:buNone/>
              <a:defRPr sz="1200">
                <a:solidFill>
                  <a:srgbClr val="8891AA"/>
                </a:solidFill>
              </a:defRPr>
            </a:lvl9pPr>
          </a:lstStyle>
          <a:p>
            <a:endParaRPr/>
          </a:p>
        </p:txBody>
      </p:sp>
      <p:sp>
        <p:nvSpPr>
          <p:cNvPr id="51" name="Google Shape;51;p28"/>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8"/>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53"/>
        <p:cNvGrpSpPr/>
        <p:nvPr/>
      </p:nvGrpSpPr>
      <p:grpSpPr>
        <a:xfrm>
          <a:off x="0" y="0"/>
          <a:ext cx="0" cy="0"/>
          <a:chOff x="0" y="0"/>
          <a:chExt cx="0" cy="0"/>
        </a:xfrm>
      </p:grpSpPr>
      <p:sp>
        <p:nvSpPr>
          <p:cNvPr id="54" name="Google Shape;54;p29"/>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55" name="Google Shape;55;p29"/>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56" name="Google Shape;56;p29"/>
          <p:cNvSpPr txBox="1">
            <a:spLocks noGrp="1"/>
          </p:cNvSpPr>
          <p:nvPr>
            <p:ph type="title"/>
          </p:nvPr>
        </p:nvSpPr>
        <p:spPr>
          <a:xfrm>
            <a:off x="1086913" y="804890"/>
            <a:ext cx="7204226" cy="9034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9"/>
          <p:cNvSpPr txBox="1">
            <a:spLocks noGrp="1"/>
          </p:cNvSpPr>
          <p:nvPr>
            <p:ph type="body" idx="1"/>
          </p:nvPr>
        </p:nvSpPr>
        <p:spPr>
          <a:xfrm>
            <a:off x="1085498" y="2010878"/>
            <a:ext cx="3483864" cy="404980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8" name="Google Shape;58;p29"/>
          <p:cNvSpPr txBox="1">
            <a:spLocks noGrp="1"/>
          </p:cNvSpPr>
          <p:nvPr>
            <p:ph type="body" idx="2"/>
          </p:nvPr>
        </p:nvSpPr>
        <p:spPr>
          <a:xfrm>
            <a:off x="4810328" y="2017345"/>
            <a:ext cx="3483864" cy="404333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9" name="Google Shape;59;p29"/>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with Comparison" type="twoTxTwoObj">
  <p:cSld name="TWO_OBJECTS_WITH_TEXT">
    <p:spTree>
      <p:nvGrpSpPr>
        <p:cNvPr id="1" name="Shape 61"/>
        <p:cNvGrpSpPr/>
        <p:nvPr/>
      </p:nvGrpSpPr>
      <p:grpSpPr>
        <a:xfrm>
          <a:off x="0" y="0"/>
          <a:ext cx="0" cy="0"/>
          <a:chOff x="0" y="0"/>
          <a:chExt cx="0" cy="0"/>
        </a:xfrm>
      </p:grpSpPr>
      <p:sp>
        <p:nvSpPr>
          <p:cNvPr id="62" name="Google Shape;62;p30"/>
          <p:cNvSpPr/>
          <p:nvPr/>
        </p:nvSpPr>
        <p:spPr>
          <a:xfrm>
            <a:off x="897905" y="0"/>
            <a:ext cx="7557940" cy="18443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63" name="Google Shape;63;p30"/>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64" name="Google Shape;64;p30"/>
          <p:cNvSpPr txBox="1">
            <a:spLocks noGrp="1"/>
          </p:cNvSpPr>
          <p:nvPr>
            <p:ph type="title"/>
          </p:nvPr>
        </p:nvSpPr>
        <p:spPr>
          <a:xfrm>
            <a:off x="1085394" y="804167"/>
            <a:ext cx="7205746" cy="87952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0"/>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66" name="Google Shape;66;p30"/>
          <p:cNvSpPr txBox="1">
            <a:spLocks noGrp="1"/>
          </p:cNvSpPr>
          <p:nvPr>
            <p:ph type="body" idx="2"/>
          </p:nvPr>
        </p:nvSpPr>
        <p:spPr>
          <a:xfrm>
            <a:off x="1085393" y="2824270"/>
            <a:ext cx="3483864" cy="3230542"/>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7" name="Google Shape;67;p30"/>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68" name="Google Shape;68;p30"/>
          <p:cNvSpPr txBox="1">
            <a:spLocks noGrp="1"/>
          </p:cNvSpPr>
          <p:nvPr>
            <p:ph type="body" idx="4"/>
          </p:nvPr>
        </p:nvSpPr>
        <p:spPr>
          <a:xfrm>
            <a:off x="4809272" y="2821494"/>
            <a:ext cx="3483864" cy="3233321"/>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9" name="Google Shape;69;p30"/>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0"/>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71"/>
        <p:cNvGrpSpPr/>
        <p:nvPr/>
      </p:nvGrpSpPr>
      <p:grpSpPr>
        <a:xfrm>
          <a:off x="0" y="0"/>
          <a:ext cx="0" cy="0"/>
          <a:chOff x="0" y="0"/>
          <a:chExt cx="0" cy="0"/>
        </a:xfrm>
      </p:grpSpPr>
      <p:sp>
        <p:nvSpPr>
          <p:cNvPr id="72" name="Google Shape;72;p31"/>
          <p:cNvSpPr/>
          <p:nvPr/>
        </p:nvSpPr>
        <p:spPr>
          <a:xfrm>
            <a:off x="0" y="798973"/>
            <a:ext cx="3648174"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73" name="Google Shape;73;p31"/>
          <p:cNvCxnSpPr/>
          <p:nvPr/>
        </p:nvCxnSpPr>
        <p:spPr>
          <a:xfrm rot="10800000" flipH="1">
            <a:off x="2" y="3119532"/>
            <a:ext cx="3644507" cy="6261"/>
          </a:xfrm>
          <a:prstGeom prst="straightConnector1">
            <a:avLst/>
          </a:prstGeom>
          <a:noFill/>
          <a:ln w="31750" cap="flat" cmpd="sng">
            <a:solidFill>
              <a:schemeClr val="accent1"/>
            </a:solidFill>
            <a:prstDash val="solid"/>
            <a:round/>
            <a:headEnd type="none" w="sm" len="sm"/>
            <a:tailEnd type="none" w="sm" len="sm"/>
          </a:ln>
        </p:spPr>
      </p:cxnSp>
      <p:sp>
        <p:nvSpPr>
          <p:cNvPr id="74" name="Google Shape;74;p31"/>
          <p:cNvSpPr txBox="1">
            <a:spLocks noGrp="1"/>
          </p:cNvSpPr>
          <p:nvPr>
            <p:ph type="title"/>
          </p:nvPr>
        </p:nvSpPr>
        <p:spPr>
          <a:xfrm>
            <a:off x="1083504" y="798973"/>
            <a:ext cx="2456260"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1"/>
          <p:cNvSpPr txBox="1">
            <a:spLocks noGrp="1"/>
          </p:cNvSpPr>
          <p:nvPr>
            <p:ph type="body" idx="1"/>
          </p:nvPr>
        </p:nvSpPr>
        <p:spPr>
          <a:xfrm>
            <a:off x="3782786" y="798976"/>
            <a:ext cx="4509353" cy="5255837"/>
          </a:xfrm>
          <a:prstGeom prst="rect">
            <a:avLst/>
          </a:prstGeom>
          <a:noFill/>
          <a:ln>
            <a:noFill/>
          </a:ln>
        </p:spPr>
        <p:txBody>
          <a:bodyPr spcFirstLastPara="1" wrap="square" lIns="91425" tIns="45700" rIns="91425" bIns="45700" anchor="ctr"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6" name="Google Shape;76;p31"/>
          <p:cNvSpPr txBox="1">
            <a:spLocks noGrp="1"/>
          </p:cNvSpPr>
          <p:nvPr>
            <p:ph type="body" idx="2"/>
          </p:nvPr>
        </p:nvSpPr>
        <p:spPr>
          <a:xfrm>
            <a:off x="1083504" y="3205494"/>
            <a:ext cx="2456260" cy="2849319"/>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77" name="Google Shape;77;p3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79"/>
        <p:cNvGrpSpPr/>
        <p:nvPr/>
      </p:nvGrpSpPr>
      <p:grpSpPr>
        <a:xfrm>
          <a:off x="0" y="0"/>
          <a:ext cx="0" cy="0"/>
          <a:chOff x="0" y="0"/>
          <a:chExt cx="0" cy="0"/>
        </a:xfrm>
      </p:grpSpPr>
      <p:sp>
        <p:nvSpPr>
          <p:cNvPr id="80" name="Google Shape;80;p32"/>
          <p:cNvSpPr/>
          <p:nvPr/>
        </p:nvSpPr>
        <p:spPr>
          <a:xfrm>
            <a:off x="-1" y="798973"/>
            <a:ext cx="5231050"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81" name="Google Shape;81;p32"/>
          <p:cNvCxnSpPr/>
          <p:nvPr/>
        </p:nvCxnSpPr>
        <p:spPr>
          <a:xfrm rot="10800000" flipH="1">
            <a:off x="1" y="3116401"/>
            <a:ext cx="5225792" cy="9393"/>
          </a:xfrm>
          <a:prstGeom prst="straightConnector1">
            <a:avLst/>
          </a:prstGeom>
          <a:noFill/>
          <a:ln w="31750" cap="flat" cmpd="sng">
            <a:solidFill>
              <a:schemeClr val="accent1"/>
            </a:solidFill>
            <a:prstDash val="solid"/>
            <a:round/>
            <a:headEnd type="none" w="sm" len="sm"/>
            <a:tailEnd type="none" w="sm" len="sm"/>
          </a:ln>
        </p:spPr>
      </p:cxnSp>
      <p:sp>
        <p:nvSpPr>
          <p:cNvPr id="82" name="Google Shape;82;p32"/>
          <p:cNvSpPr txBox="1">
            <a:spLocks noGrp="1"/>
          </p:cNvSpPr>
          <p:nvPr>
            <p:ph type="title"/>
          </p:nvPr>
        </p:nvSpPr>
        <p:spPr>
          <a:xfrm>
            <a:off x="1088405" y="1129513"/>
            <a:ext cx="4149246"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2"/>
          <p:cNvSpPr>
            <a:spLocks noGrp="1"/>
          </p:cNvSpPr>
          <p:nvPr>
            <p:ph type="pic" idx="2"/>
          </p:nvPr>
        </p:nvSpPr>
        <p:spPr>
          <a:xfrm>
            <a:off x="5449305" y="797578"/>
            <a:ext cx="2841836" cy="5248677"/>
          </a:xfrm>
          <a:prstGeom prst="rect">
            <a:avLst/>
          </a:prstGeom>
          <a:solidFill>
            <a:srgbClr val="D8D8D8"/>
          </a:solidFill>
          <a:ln>
            <a:noFill/>
          </a:ln>
        </p:spPr>
      </p:sp>
      <p:sp>
        <p:nvSpPr>
          <p:cNvPr id="84" name="Google Shape;84;p32"/>
          <p:cNvSpPr txBox="1">
            <a:spLocks noGrp="1"/>
          </p:cNvSpPr>
          <p:nvPr>
            <p:ph type="body" idx="1"/>
          </p:nvPr>
        </p:nvSpPr>
        <p:spPr>
          <a:xfrm>
            <a:off x="1087748" y="3145994"/>
            <a:ext cx="4143303" cy="290026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85" name="Google Shape;85;p3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6" name="Google Shape;86;p3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1088686" y="804522"/>
            <a:ext cx="7202456"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1088686" y="2015734"/>
            <a:ext cx="7202456" cy="345061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3D372F"/>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12" name="Google Shape;12;p2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750" b="0" i="0" u="none" strike="noStrike" cap="none">
                <a:solidFill>
                  <a:srgbClr val="8891AA"/>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 id="2147483661" r:id="rId11"/>
    <p:sldLayoutId id="214748366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asccc-oeri.org/2021/11/17/develop-statewide-recommendation-for-definition-of-low-cost-course-material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asccc-oeri.org/" TargetMode="External"/><Relationship Id="rId4" Type="http://schemas.openxmlformats.org/officeDocument/2006/relationships/hyperlink" Target="mailto:%20oeri@asccc.org" TargetMode="External"/><Relationship Id="rId5" Type="http://schemas.openxmlformats.org/officeDocument/2006/relationships/hyperlink" Target="mailto:oeri@asccc.org)" TargetMode="External"/><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mailto:oeri@asccc.org" TargetMode="External"/><Relationship Id="rId4" Type="http://schemas.openxmlformats.org/officeDocument/2006/relationships/hyperlink" Target="https://asccc-oeri.org/about-us/" TargetMode="External"/><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www.merriam-webster.com/dictionary/resolution" TargetMode="External"/><Relationship Id="rId4" Type="http://schemas.openxmlformats.org/officeDocument/2006/relationships/hyperlink" Target="https://www.merriam-webster.com/dictionary/resolve#h1" TargetMode="External"/><Relationship Id="rId5" Type="http://schemas.openxmlformats.org/officeDocument/2006/relationships/hyperlink" Target="https://www.merriam-webster.com/dictionary/pathological" TargetMode="External"/><Relationship Id="rId6" Type="http://schemas.openxmlformats.org/officeDocument/2006/relationships/hyperlink" Target="https://www.merriam-webster.com/dictionary/complication" TargetMode="External"/><Relationship Id="rId7" Type="http://schemas.openxmlformats.org/officeDocument/2006/relationships/hyperlink" Target="https://www.merriam-webster.com/dictionary/pixel"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36"/>
          <p:cNvSpPr txBox="1">
            <a:spLocks noGrp="1"/>
          </p:cNvSpPr>
          <p:nvPr>
            <p:ph type="ctrTitle"/>
          </p:nvPr>
        </p:nvSpPr>
        <p:spPr>
          <a:xfrm>
            <a:off x="1279936" y="2733040"/>
            <a:ext cx="6477803" cy="1538289"/>
          </a:xfrm>
          <a:prstGeom prst="rect">
            <a:avLst/>
          </a:prstGeom>
          <a:noFill/>
          <a:ln>
            <a:noFill/>
          </a:ln>
        </p:spPr>
        <p:txBody>
          <a:bodyPr spcFirstLastPara="1" wrap="square" lIns="91425" tIns="45700" rIns="91425" bIns="0" anchor="b" anchorCtr="0">
            <a:noAutofit/>
          </a:bodyPr>
          <a:lstStyle/>
          <a:p>
            <a:r>
              <a:rPr lang="en-US" sz="4800" b="1" dirty="0"/>
              <a:t>Resolutions and You</a:t>
            </a:r>
            <a:r>
              <a:rPr lang="en-US" sz="4800" dirty="0"/>
              <a:t> </a:t>
            </a:r>
          </a:p>
        </p:txBody>
      </p:sp>
      <p:sp>
        <p:nvSpPr>
          <p:cNvPr id="123" name="Google Shape;123;p36"/>
          <p:cNvSpPr txBox="1">
            <a:spLocks noGrp="1"/>
          </p:cNvSpPr>
          <p:nvPr>
            <p:ph type="subTitle" idx="1"/>
          </p:nvPr>
        </p:nvSpPr>
        <p:spPr>
          <a:xfrm>
            <a:off x="563880" y="5220084"/>
            <a:ext cx="7727259" cy="977621"/>
          </a:xfrm>
          <a:prstGeom prst="rect">
            <a:avLst/>
          </a:prstGeom>
          <a:noFill/>
          <a:ln>
            <a:noFill/>
          </a:ln>
        </p:spPr>
        <p:txBody>
          <a:bodyPr spcFirstLastPara="1" wrap="square" lIns="91425" tIns="91425" rIns="91425" bIns="91425" anchor="t" anchorCtr="0">
            <a:normAutofit/>
          </a:bodyPr>
          <a:lstStyle/>
          <a:p>
            <a:r>
              <a:rPr lang="en-US" b="1" dirty="0"/>
              <a:t>OERL Webinar </a:t>
            </a:r>
          </a:p>
          <a:p>
            <a:r>
              <a:rPr lang="en-US" b="1" dirty="0"/>
              <a:t>Thursday, March 31, 3:00 pm – 4:00 pm</a:t>
            </a:r>
            <a:endParaRPr lang="en-US" dirty="0"/>
          </a:p>
          <a:p>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mn-lt"/>
                <a:cs typeface="Times New Roman"/>
              </a:rPr>
              <a:t>What ASCCC Resolutions Do</a:t>
            </a:r>
          </a:p>
        </p:txBody>
      </p:sp>
      <p:sp>
        <p:nvSpPr>
          <p:cNvPr id="3" name="Content Placeholder 2"/>
          <p:cNvSpPr>
            <a:spLocks noGrp="1"/>
          </p:cNvSpPr>
          <p:nvPr>
            <p:ph idx="1"/>
          </p:nvPr>
        </p:nvSpPr>
        <p:spPr>
          <a:xfrm>
            <a:off x="651641" y="2015734"/>
            <a:ext cx="8198069" cy="4616293"/>
          </a:xfrm>
        </p:spPr>
        <p:txBody>
          <a:bodyPr>
            <a:noAutofit/>
          </a:bodyPr>
          <a:lstStyle/>
          <a:p>
            <a:r>
              <a:rPr lang="en-US" sz="1800" dirty="0">
                <a:latin typeface="+mn-lt"/>
                <a:cs typeface="Times New Roman"/>
              </a:rPr>
              <a:t>Identify and record the will of the CCC academic senates as a collective body</a:t>
            </a:r>
          </a:p>
          <a:p>
            <a:r>
              <a:rPr lang="en-US" sz="1800" dirty="0">
                <a:latin typeface="+mn-lt"/>
                <a:cs typeface="Times New Roman"/>
              </a:rPr>
              <a:t>Take positions on important statewide issues</a:t>
            </a:r>
          </a:p>
          <a:p>
            <a:r>
              <a:rPr lang="en-US" sz="1800" dirty="0">
                <a:latin typeface="+mn-lt"/>
                <a:cs typeface="Times New Roman"/>
              </a:rPr>
              <a:t>Set direction for the ASCCC as a whole</a:t>
            </a:r>
          </a:p>
          <a:p>
            <a:r>
              <a:rPr lang="en-US" sz="1800" dirty="0">
                <a:latin typeface="+mn-lt"/>
                <a:cs typeface="Times New Roman"/>
              </a:rPr>
              <a:t>Direct members of the Executive Committee and ASCCC Committees to act in response</a:t>
            </a:r>
          </a:p>
          <a:p>
            <a:r>
              <a:rPr lang="en-US" sz="1800" dirty="0">
                <a:cs typeface="Times New Roman"/>
              </a:rPr>
              <a:t>Are used for:</a:t>
            </a:r>
          </a:p>
          <a:p>
            <a:pPr lvl="1"/>
            <a:r>
              <a:rPr lang="en-US" sz="1600" dirty="0">
                <a:cs typeface="Times New Roman"/>
              </a:rPr>
              <a:t>Adopting Papers</a:t>
            </a:r>
          </a:p>
          <a:p>
            <a:pPr lvl="1"/>
            <a:r>
              <a:rPr lang="en-US" sz="1600" dirty="0">
                <a:cs typeface="Times New Roman"/>
              </a:rPr>
              <a:t>Disciplines List</a:t>
            </a:r>
          </a:p>
          <a:p>
            <a:pPr lvl="1"/>
            <a:r>
              <a:rPr lang="en-US" sz="1600" dirty="0">
                <a:cs typeface="Times New Roman"/>
              </a:rPr>
              <a:t>Positions on Pending Legislation</a:t>
            </a:r>
          </a:p>
          <a:p>
            <a:pPr lvl="1"/>
            <a:r>
              <a:rPr lang="en-US" sz="1600" dirty="0">
                <a:cs typeface="Times New Roman"/>
              </a:rPr>
              <a:t>Affect Change</a:t>
            </a:r>
          </a:p>
          <a:p>
            <a:pPr lvl="1"/>
            <a:r>
              <a:rPr lang="en-US" sz="1600" dirty="0">
                <a:cs typeface="Times New Roman"/>
              </a:rPr>
              <a:t>Address Conflict</a:t>
            </a:r>
            <a:endParaRPr lang="en-US" sz="1600" dirty="0">
              <a:latin typeface="+mn-lt"/>
              <a:cs typeface="Times New Roman"/>
            </a:endParaRPr>
          </a:p>
          <a:p>
            <a:pPr marL="127000" indent="0">
              <a:buNone/>
            </a:pPr>
            <a:endParaRPr lang="en-US" sz="1800" dirty="0">
              <a:latin typeface="+mn-lt"/>
              <a:cs typeface="Times New Roman"/>
            </a:endParaRPr>
          </a:p>
        </p:txBody>
      </p:sp>
    </p:spTree>
    <p:extLst>
      <p:ext uri="{BB962C8B-B14F-4D97-AF65-F5344CB8AC3E}">
        <p14:creationId xmlns:p14="http://schemas.microsoft.com/office/powerpoint/2010/main" val="190274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mj-lt"/>
                <a:cs typeface="Times New Roman"/>
              </a:rPr>
              <a:t>What is done with ASCCC resolutions?</a:t>
            </a:r>
          </a:p>
        </p:txBody>
      </p:sp>
      <p:sp>
        <p:nvSpPr>
          <p:cNvPr id="3" name="Content Placeholder 2"/>
          <p:cNvSpPr>
            <a:spLocks noGrp="1"/>
          </p:cNvSpPr>
          <p:nvPr>
            <p:ph type="body" idx="1"/>
          </p:nvPr>
        </p:nvSpPr>
        <p:spPr/>
        <p:txBody>
          <a:bodyPr>
            <a:normAutofit/>
          </a:bodyPr>
          <a:lstStyle/>
          <a:p>
            <a:pPr marL="0" indent="0">
              <a:spcAft>
                <a:spcPts val="600"/>
              </a:spcAft>
              <a:buNone/>
            </a:pPr>
            <a:r>
              <a:rPr lang="en-US" sz="2800" dirty="0">
                <a:latin typeface="+mj-lt"/>
                <a:cs typeface="Times New Roman"/>
              </a:rPr>
              <a:t>After Plenary Session:</a:t>
            </a:r>
          </a:p>
          <a:p>
            <a:pPr>
              <a:spcAft>
                <a:spcPts val="600"/>
              </a:spcAft>
            </a:pPr>
            <a:r>
              <a:rPr lang="en-US" sz="2800" dirty="0">
                <a:latin typeface="+mj-lt"/>
                <a:cs typeface="Times New Roman"/>
              </a:rPr>
              <a:t>Resolutions assigned to committee or individual</a:t>
            </a:r>
          </a:p>
          <a:p>
            <a:pPr>
              <a:spcAft>
                <a:spcPts val="600"/>
              </a:spcAft>
            </a:pPr>
            <a:r>
              <a:rPr lang="en-US" sz="2800" dirty="0">
                <a:latin typeface="+mj-lt"/>
                <a:cs typeface="Times New Roman"/>
              </a:rPr>
              <a:t>Resolutions tracked on ASCCC website</a:t>
            </a:r>
          </a:p>
          <a:p>
            <a:pPr>
              <a:spcAft>
                <a:spcPts val="600"/>
              </a:spcAft>
            </a:pPr>
            <a:r>
              <a:rPr lang="en-US" sz="2800" dirty="0">
                <a:latin typeface="+mj-lt"/>
                <a:cs typeface="Times New Roman"/>
              </a:rPr>
              <a:t>Action included in annual reporting</a:t>
            </a:r>
          </a:p>
          <a:p>
            <a:pPr marL="0" indent="0">
              <a:buNone/>
            </a:pPr>
            <a:endParaRPr lang="en-US" dirty="0">
              <a:latin typeface="Times New Roman"/>
              <a:cs typeface="Times New Roman"/>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1729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C9B23-72B7-0446-8FA0-9F144EDE22AE}"/>
              </a:ext>
            </a:extLst>
          </p:cNvPr>
          <p:cNvSpPr>
            <a:spLocks noGrp="1"/>
          </p:cNvSpPr>
          <p:nvPr>
            <p:ph type="title"/>
          </p:nvPr>
        </p:nvSpPr>
        <p:spPr/>
        <p:txBody>
          <a:bodyPr/>
          <a:lstStyle/>
          <a:p>
            <a:r>
              <a:rPr lang="en-US" dirty="0"/>
              <a:t>Sample ASCCC Resolution</a:t>
            </a:r>
          </a:p>
        </p:txBody>
      </p:sp>
      <p:sp>
        <p:nvSpPr>
          <p:cNvPr id="3" name="Text Placeholder 2">
            <a:extLst>
              <a:ext uri="{FF2B5EF4-FFF2-40B4-BE49-F238E27FC236}">
                <a16:creationId xmlns:a16="http://schemas.microsoft.com/office/drawing/2014/main" xmlns="" id="{F2FE09E9-7C48-C04C-BFD2-DF2052C622E6}"/>
              </a:ext>
            </a:extLst>
          </p:cNvPr>
          <p:cNvSpPr>
            <a:spLocks noGrp="1"/>
          </p:cNvSpPr>
          <p:nvPr>
            <p:ph type="body" idx="1"/>
          </p:nvPr>
        </p:nvSpPr>
        <p:spPr>
          <a:xfrm>
            <a:off x="893379" y="1923392"/>
            <a:ext cx="7683062" cy="4934607"/>
          </a:xfrm>
        </p:spPr>
        <p:txBody>
          <a:bodyPr>
            <a:normAutofit fontScale="70000" lnSpcReduction="20000"/>
          </a:bodyPr>
          <a:lstStyle/>
          <a:p>
            <a:pPr marL="0" indent="0">
              <a:spcBef>
                <a:spcPts val="0"/>
              </a:spcBef>
              <a:buNone/>
            </a:pPr>
            <a:r>
              <a:rPr lang="en-US" dirty="0"/>
              <a:t>Local Policies on Academic Freedom</a:t>
            </a:r>
          </a:p>
          <a:p>
            <a:pPr marL="0" indent="0">
              <a:spcBef>
                <a:spcPts val="0"/>
              </a:spcBef>
              <a:buNone/>
            </a:pPr>
            <a:r>
              <a:rPr lang="en-US" dirty="0"/>
              <a:t>Spring 2005 </a:t>
            </a:r>
            <a:r>
              <a:rPr lang="en-US" b="1" dirty="0"/>
              <a:t>Resolution Number </a:t>
            </a:r>
            <a:r>
              <a:rPr lang="en-US" dirty="0"/>
              <a:t>19.01</a:t>
            </a:r>
          </a:p>
          <a:p>
            <a:pPr marL="0" indent="0">
              <a:spcBef>
                <a:spcPts val="0"/>
              </a:spcBef>
              <a:buNone/>
            </a:pPr>
            <a:r>
              <a:rPr lang="en-US" b="1" dirty="0"/>
              <a:t>Contact: </a:t>
            </a:r>
            <a:r>
              <a:rPr lang="en-US" dirty="0" err="1"/>
              <a:t>Fola</a:t>
            </a:r>
            <a:r>
              <a:rPr lang="en-US" dirty="0"/>
              <a:t> </a:t>
            </a:r>
            <a:r>
              <a:rPr lang="en-US" dirty="0" err="1"/>
              <a:t>Odabunmi</a:t>
            </a:r>
            <a:endParaRPr lang="en-US" dirty="0"/>
          </a:p>
          <a:p>
            <a:pPr marL="0" indent="0">
              <a:spcBef>
                <a:spcPts val="0"/>
              </a:spcBef>
              <a:buNone/>
            </a:pPr>
            <a:r>
              <a:rPr lang="en-US" b="1" dirty="0"/>
              <a:t>Assigned to: </a:t>
            </a:r>
            <a:r>
              <a:rPr lang="en-US" dirty="0"/>
              <a:t>Unassigned </a:t>
            </a:r>
            <a:r>
              <a:rPr lang="en-US" b="1" dirty="0"/>
              <a:t>Category: </a:t>
            </a:r>
            <a:r>
              <a:rPr lang="en-US" dirty="0"/>
              <a:t>Professional Standards</a:t>
            </a:r>
          </a:p>
          <a:p>
            <a:pPr marL="0" indent="0">
              <a:spcBef>
                <a:spcPts val="0"/>
              </a:spcBef>
              <a:buNone/>
            </a:pPr>
            <a:r>
              <a:rPr lang="en-US" b="1" dirty="0"/>
              <a:t>Status: </a:t>
            </a:r>
            <a:r>
              <a:rPr lang="en-US" dirty="0"/>
              <a:t>Completed</a:t>
            </a:r>
          </a:p>
          <a:p>
            <a:pPr marL="0" indent="0">
              <a:spcBef>
                <a:spcPts val="0"/>
              </a:spcBef>
              <a:buNone/>
            </a:pPr>
            <a:r>
              <a:rPr lang="en-US" b="1" dirty="0"/>
              <a:t>Status Report: </a:t>
            </a:r>
            <a:r>
              <a:rPr lang="en-US" dirty="0"/>
              <a:t>Presentations by AAUP at general sessions and breakouts at the 2004 Fall and 2005 Spring Plenary Sessions. The 2005-2006 CLFIC will request that this resolution be removed from its purview. Educational Policies and Legislative have primary responsibility for legislative policies. This was added to the college visit talking points.</a:t>
            </a:r>
          </a:p>
          <a:p>
            <a:pPr marL="127000" indent="0">
              <a:buNone/>
            </a:pPr>
            <a:r>
              <a:rPr lang="en-US" sz="1700" dirty="0"/>
              <a:t>Whereas, There are increasing incursions on academic freedom as exemplified by movements such as the "Student Bill of Rights";</a:t>
            </a:r>
          </a:p>
          <a:p>
            <a:pPr marL="127000" indent="0">
              <a:buNone/>
            </a:pPr>
            <a:r>
              <a:rPr lang="en-US" sz="1700" dirty="0"/>
              <a:t>Whereas, Some colleges and districts have begun, under the influence of such movements, to implement policies limiting academic freedom;</a:t>
            </a:r>
          </a:p>
          <a:p>
            <a:pPr marL="127000" indent="0">
              <a:buNone/>
            </a:pPr>
            <a:r>
              <a:rPr lang="en-US" sz="1700" dirty="0"/>
              <a:t>Whereas, Some colleges and districts have not adopted board policies regarding support for academic freedom; and</a:t>
            </a:r>
          </a:p>
          <a:p>
            <a:pPr marL="127000" indent="0">
              <a:buNone/>
            </a:pPr>
            <a:r>
              <a:rPr lang="en-US" sz="1700" dirty="0"/>
              <a:t>Whereas, The development and delivery of curriculum are academic and professional matters;</a:t>
            </a:r>
          </a:p>
          <a:p>
            <a:pPr marL="127000" indent="0">
              <a:buNone/>
            </a:pPr>
            <a:r>
              <a:rPr lang="en-US" sz="1700" dirty="0"/>
              <a:t>Resolved, That the Academic Senate for California Community Colleges reiterate its existing position that local boards and local academic senates adopt the American Association of University Professors (AAUP) Expanded Statement on Academic Freedom; and</a:t>
            </a:r>
          </a:p>
          <a:p>
            <a:pPr marL="127000" indent="0">
              <a:buNone/>
            </a:pPr>
            <a:r>
              <a:rPr lang="en-US" sz="1700" dirty="0"/>
              <a:t>Resolved, That the Academic Senate for California Community Colleges provide local academic senates with guidelines for the integration of academic freedom policies with faculty ethics and student grievance policies. </a:t>
            </a:r>
          </a:p>
          <a:p>
            <a:pPr marL="127000" indent="0">
              <a:buNone/>
            </a:pPr>
            <a:r>
              <a:rPr lang="en-US" sz="1700" dirty="0"/>
              <a:t>MSC Disposition: Local Senates</a:t>
            </a:r>
            <a:endParaRPr lang="en-US" sz="1700" dirty="0">
              <a:effectLst/>
            </a:endParaRPr>
          </a:p>
        </p:txBody>
      </p:sp>
    </p:spTree>
    <p:extLst>
      <p:ext uri="{BB962C8B-B14F-4D97-AF65-F5344CB8AC3E}">
        <p14:creationId xmlns:p14="http://schemas.microsoft.com/office/powerpoint/2010/main" val="176256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Local Resolutions </a:t>
            </a:r>
          </a:p>
        </p:txBody>
      </p:sp>
      <p:sp>
        <p:nvSpPr>
          <p:cNvPr id="5" name="Text Placeholder 4"/>
          <p:cNvSpPr>
            <a:spLocks noGrp="1"/>
          </p:cNvSpPr>
          <p:nvPr>
            <p:ph type="body" idx="1"/>
          </p:nvPr>
        </p:nvSpPr>
        <p:spPr>
          <a:xfrm>
            <a:off x="1088686" y="2015735"/>
            <a:ext cx="7202456" cy="4385065"/>
          </a:xfrm>
        </p:spPr>
        <p:txBody>
          <a:bodyPr>
            <a:normAutofit fontScale="92500" lnSpcReduction="20000"/>
          </a:bodyPr>
          <a:lstStyle/>
          <a:p>
            <a:r>
              <a:rPr lang="en-US" sz="2400" dirty="0"/>
              <a:t>The reliance on resolutions at the local level varies with local culture and practice</a:t>
            </a:r>
          </a:p>
          <a:p>
            <a:r>
              <a:rPr lang="en-US" sz="2400" dirty="0"/>
              <a:t>Motions vs. Policy vs. Resolutions</a:t>
            </a:r>
          </a:p>
          <a:p>
            <a:pPr lvl="1"/>
            <a:r>
              <a:rPr lang="en-US" sz="2200" dirty="0"/>
              <a:t>Motions: decisions passed during a meeting (e.g., creating a workgroup to develop a class cap process)</a:t>
            </a:r>
          </a:p>
          <a:p>
            <a:pPr lvl="1"/>
            <a:r>
              <a:rPr lang="en-US" sz="2200" dirty="0"/>
              <a:t>Policies: created to provide guidance to faculty in areas of senate purview (e.g., adopting course materials) </a:t>
            </a:r>
          </a:p>
          <a:p>
            <a:pPr lvl="1"/>
            <a:r>
              <a:rPr lang="en-US" sz="2200" dirty="0"/>
              <a:t>Resolutions: adopted to assert a position forcefully or to implement a change (e.g., implement a new curriculum management system or establish a standing committee)</a:t>
            </a:r>
          </a:p>
        </p:txBody>
      </p:sp>
    </p:spTree>
    <p:extLst>
      <p:ext uri="{BB962C8B-B14F-4D97-AF65-F5344CB8AC3E}">
        <p14:creationId xmlns:p14="http://schemas.microsoft.com/office/powerpoint/2010/main" val="151881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j-lt"/>
                <a:cs typeface="Times New Roman"/>
              </a:rPr>
              <a:t>Using ASCCC Resolutions Locally</a:t>
            </a:r>
          </a:p>
        </p:txBody>
      </p:sp>
      <p:sp>
        <p:nvSpPr>
          <p:cNvPr id="3" name="Content Placeholder 2"/>
          <p:cNvSpPr>
            <a:spLocks noGrp="1"/>
          </p:cNvSpPr>
          <p:nvPr>
            <p:ph idx="1"/>
          </p:nvPr>
        </p:nvSpPr>
        <p:spPr>
          <a:xfrm>
            <a:off x="1088686" y="2110328"/>
            <a:ext cx="7393162" cy="4039079"/>
          </a:xfrm>
        </p:spPr>
        <p:txBody>
          <a:bodyPr>
            <a:normAutofit/>
          </a:bodyPr>
          <a:lstStyle/>
          <a:p>
            <a:pPr>
              <a:spcAft>
                <a:spcPts val="600"/>
              </a:spcAft>
            </a:pPr>
            <a:r>
              <a:rPr lang="en-US" sz="3200" baseline="30000" dirty="0">
                <a:latin typeface="+mj-lt"/>
                <a:cs typeface="Times New Roman"/>
              </a:rPr>
              <a:t>ASCCC resolutions useful for taking positions and supporting change at your college</a:t>
            </a:r>
          </a:p>
          <a:p>
            <a:pPr>
              <a:spcAft>
                <a:spcPts val="600"/>
              </a:spcAft>
            </a:pPr>
            <a:r>
              <a:rPr lang="en-US" sz="3200" baseline="30000" dirty="0">
                <a:latin typeface="+mj-lt"/>
                <a:cs typeface="Times New Roman"/>
              </a:rPr>
              <a:t>Local senates may see a local issue that has statewide implications</a:t>
            </a:r>
          </a:p>
          <a:p>
            <a:pPr>
              <a:spcAft>
                <a:spcPts val="600"/>
              </a:spcAft>
            </a:pPr>
            <a:r>
              <a:rPr lang="en-US" sz="3200" baseline="30000" dirty="0">
                <a:latin typeface="+mj-lt"/>
                <a:cs typeface="Times New Roman"/>
              </a:rPr>
              <a:t>Concerns and ideas often begin locally where legislation and regulation implementation rubber hits the road </a:t>
            </a:r>
          </a:p>
          <a:p>
            <a:pPr>
              <a:spcAft>
                <a:spcPts val="600"/>
              </a:spcAft>
            </a:pPr>
            <a:endParaRPr lang="en-US" dirty="0">
              <a:latin typeface="Times New Roman"/>
              <a:cs typeface="Times New Roman"/>
            </a:endParaRPr>
          </a:p>
          <a:p>
            <a:pPr>
              <a:spcAft>
                <a:spcPts val="600"/>
              </a:spcAft>
            </a:pPr>
            <a:endParaRPr lang="en-US" dirty="0">
              <a:latin typeface="Times New Roman"/>
              <a:cs typeface="Times New Roman"/>
            </a:endParaRPr>
          </a:p>
        </p:txBody>
      </p:sp>
    </p:spTree>
    <p:extLst>
      <p:ext uri="{BB962C8B-B14F-4D97-AF65-F5344CB8AC3E}">
        <p14:creationId xmlns:p14="http://schemas.microsoft.com/office/powerpoint/2010/main" val="1130784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ASCCC Positions (Fall 2021)</a:t>
            </a:r>
          </a:p>
        </p:txBody>
      </p:sp>
      <p:sp>
        <p:nvSpPr>
          <p:cNvPr id="3" name="Text Placeholder 2"/>
          <p:cNvSpPr>
            <a:spLocks noGrp="1"/>
          </p:cNvSpPr>
          <p:nvPr>
            <p:ph type="body" idx="1"/>
          </p:nvPr>
        </p:nvSpPr>
        <p:spPr/>
        <p:txBody>
          <a:bodyPr>
            <a:normAutofit lnSpcReduction="10000"/>
          </a:bodyPr>
          <a:lstStyle/>
          <a:p>
            <a:r>
              <a:rPr lang="en-US" sz="1800" dirty="0"/>
              <a:t>Zero Means Zero Textbook Cost (03.05)</a:t>
            </a:r>
          </a:p>
          <a:p>
            <a:pPr lvl="1"/>
            <a:r>
              <a:rPr lang="en-US" sz="1800" dirty="0"/>
              <a:t>ZTC - “courses that eliminate conventional textbook costs by using alternative instructional materials and methodologies,” </a:t>
            </a:r>
          </a:p>
          <a:p>
            <a:pPr lvl="1"/>
            <a:r>
              <a:rPr lang="en-US" sz="1800" dirty="0"/>
              <a:t>OER - preferred and most sustainable mechanism for eliminating course costs but acknowledge that instances will arise in which eliminating costs is not possible</a:t>
            </a:r>
          </a:p>
          <a:p>
            <a:r>
              <a:rPr lang="en-US" sz="1800" dirty="0"/>
              <a:t>System-Level Zero-Textbook-Cost Resources (07.01)</a:t>
            </a:r>
          </a:p>
          <a:p>
            <a:pPr lvl="1"/>
            <a:r>
              <a:rPr lang="en-US" sz="1800" dirty="0"/>
              <a:t>ASCCC requests that the CCCCO explore the provision of centralized accessibility and licensing support to local colleges and districts.</a:t>
            </a:r>
          </a:p>
          <a:p>
            <a:endParaRPr lang="en-US" dirty="0"/>
          </a:p>
        </p:txBody>
      </p:sp>
    </p:spTree>
    <p:extLst>
      <p:ext uri="{BB962C8B-B14F-4D97-AF65-F5344CB8AC3E}">
        <p14:creationId xmlns:p14="http://schemas.microsoft.com/office/powerpoint/2010/main" val="825469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DRAFT ASCCC Positions (Spring 2022)</a:t>
            </a:r>
          </a:p>
        </p:txBody>
      </p:sp>
      <p:sp>
        <p:nvSpPr>
          <p:cNvPr id="5" name="Text Placeholder 4"/>
          <p:cNvSpPr>
            <a:spLocks noGrp="1"/>
          </p:cNvSpPr>
          <p:nvPr>
            <p:ph type="body" idx="1"/>
          </p:nvPr>
        </p:nvSpPr>
        <p:spPr/>
        <p:txBody>
          <a:bodyPr/>
          <a:lstStyle/>
          <a:p>
            <a:r>
              <a:rPr lang="en-US" sz="1800" b="1" dirty="0"/>
              <a:t>3.03	Oppose Reliance on Commercial Textbook Publishers to Achieve Zero Textbook Cost</a:t>
            </a:r>
          </a:p>
          <a:p>
            <a:r>
              <a:rPr lang="en-US" sz="1800" dirty="0"/>
              <a:t>Resolved, That the ASCCC support the stated intent of California Education Code §78052, recognizing the importance of eliminating or reducing textbook costs in a sustainable manner while still preserving the faculty’s right and responsibility under academic freedom to select the most appropriate instructional materials, whether digital or in print; </a:t>
            </a:r>
          </a:p>
          <a:p>
            <a:r>
              <a:rPr lang="en-US" sz="1800" dirty="0"/>
              <a:t>Resolved, That the ASCCC opposes the use of mechanisms to achieve zero-textbook-costs that are not sustainable and are inconsistent with the intent of California Education Code §78052.</a:t>
            </a:r>
          </a:p>
          <a:p>
            <a:endParaRPr lang="en-US" dirty="0"/>
          </a:p>
        </p:txBody>
      </p:sp>
    </p:spTree>
    <p:extLst>
      <p:ext uri="{BB962C8B-B14F-4D97-AF65-F5344CB8AC3E}">
        <p14:creationId xmlns:p14="http://schemas.microsoft.com/office/powerpoint/2010/main" val="120466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ASCCC Positions (Spring 2022)</a:t>
            </a:r>
          </a:p>
        </p:txBody>
      </p:sp>
      <p:sp>
        <p:nvSpPr>
          <p:cNvPr id="3" name="Text Placeholder 2"/>
          <p:cNvSpPr>
            <a:spLocks noGrp="1"/>
          </p:cNvSpPr>
          <p:nvPr>
            <p:ph type="body" idx="1"/>
          </p:nvPr>
        </p:nvSpPr>
        <p:spPr/>
        <p:txBody>
          <a:bodyPr>
            <a:normAutofit fontScale="92500" lnSpcReduction="20000"/>
          </a:bodyPr>
          <a:lstStyle/>
          <a:p>
            <a:r>
              <a:rPr lang="en-US" b="1" dirty="0"/>
              <a:t>7.02 Ensure the Sustainability of the ZTC Degree Program</a:t>
            </a:r>
          </a:p>
          <a:p>
            <a:r>
              <a:rPr lang="en-US" dirty="0"/>
              <a:t>Resolved, That the ASCCC works with the CCCCO, as part of the ZTC Degree Program, to establish the funding and process necessary to ensure that ZTC resources will remain current and relevant beyond the 2027 reporting deadline established in CEC §78052.</a:t>
            </a:r>
          </a:p>
          <a:p>
            <a:r>
              <a:rPr lang="en-US" b="1" dirty="0"/>
              <a:t>13.01 S22 Ensure the Transparency of Resources Used to Establish ZTC Certificates and Degrees</a:t>
            </a:r>
          </a:p>
          <a:p>
            <a:r>
              <a:rPr lang="en-US" dirty="0"/>
              <a:t>Resolved, That the ASCCC urge the CCCCO to require that all recipients of ZTC funds delineate how ZTC status was achieved for all courses in a given pathway in a designated public-facing location and ensure that openly-licensed resources are shared as required by law; and</a:t>
            </a:r>
          </a:p>
          <a:p>
            <a:r>
              <a:rPr lang="en-US" dirty="0"/>
              <a:t>Resolved, That the ASCCC encourage the CCCCO to support the development of a repository for the sharing of OER used to establish ZTC certificates and degrees that can be searched by specific course parameters as defined by faculty.</a:t>
            </a:r>
          </a:p>
          <a:p>
            <a:endParaRPr lang="en-US" b="1" dirty="0"/>
          </a:p>
          <a:p>
            <a:endParaRPr lang="en-US" dirty="0"/>
          </a:p>
          <a:p>
            <a:endParaRPr lang="en-US" dirty="0"/>
          </a:p>
        </p:txBody>
      </p:sp>
    </p:spTree>
    <p:extLst>
      <p:ext uri="{BB962C8B-B14F-4D97-AF65-F5344CB8AC3E}">
        <p14:creationId xmlns:p14="http://schemas.microsoft.com/office/powerpoint/2010/main" val="455267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Resolutions Currently Directing OERI’s Work</a:t>
            </a:r>
          </a:p>
        </p:txBody>
      </p:sp>
      <p:sp>
        <p:nvSpPr>
          <p:cNvPr id="5" name="Text Placeholder 4"/>
          <p:cNvSpPr>
            <a:spLocks noGrp="1"/>
          </p:cNvSpPr>
          <p:nvPr>
            <p:ph type="body" idx="1"/>
          </p:nvPr>
        </p:nvSpPr>
        <p:spPr/>
        <p:txBody>
          <a:bodyPr>
            <a:normAutofit lnSpcReduction="10000"/>
          </a:bodyPr>
          <a:lstStyle/>
          <a:p>
            <a:r>
              <a:rPr lang="en-US" sz="2000" dirty="0">
                <a:hlinkClick r:id="rId3"/>
              </a:rPr>
              <a:t>Develop Statewide Recommendation for Definition of Low-Cost Course Materials</a:t>
            </a:r>
            <a:endParaRPr lang="en-US" sz="2000" dirty="0"/>
          </a:p>
          <a:p>
            <a:r>
              <a:rPr lang="en-US" sz="2000" b="1" dirty="0"/>
              <a:t>Fall 2021; Resolution Number 3.04</a:t>
            </a:r>
          </a:p>
          <a:p>
            <a:r>
              <a:rPr lang="en-US" sz="2000" dirty="0"/>
              <a:t>Resolved, That the ASCCC work with the Student Senate for California Community Colleges and California Community Colleges Chancellor’s Office to identify a recommended definition of “low-cost” to be considered for adoption throughout the California Community College system.</a:t>
            </a:r>
          </a:p>
          <a:p>
            <a:r>
              <a:rPr lang="en-US" sz="2000" b="1" dirty="0"/>
              <a:t>Presently, local definitions vary from $30 - $50</a:t>
            </a:r>
          </a:p>
          <a:p>
            <a:endParaRPr lang="en-US" dirty="0"/>
          </a:p>
        </p:txBody>
      </p:sp>
    </p:spTree>
    <p:extLst>
      <p:ext uri="{BB962C8B-B14F-4D97-AF65-F5344CB8AC3E}">
        <p14:creationId xmlns:p14="http://schemas.microsoft.com/office/powerpoint/2010/main" val="520805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Additional Resolutions?</a:t>
            </a:r>
          </a:p>
        </p:txBody>
      </p:sp>
      <p:sp>
        <p:nvSpPr>
          <p:cNvPr id="5" name="Text Placeholder 4"/>
          <p:cNvSpPr>
            <a:spLocks noGrp="1"/>
          </p:cNvSpPr>
          <p:nvPr>
            <p:ph type="body" idx="1"/>
          </p:nvPr>
        </p:nvSpPr>
        <p:spPr/>
        <p:txBody>
          <a:bodyPr/>
          <a:lstStyle/>
          <a:p>
            <a:r>
              <a:rPr lang="en-US" sz="2000" dirty="0"/>
              <a:t>Concerns about automatic billing (inclusive access) – impact on students and ensuring students are fully informed</a:t>
            </a:r>
          </a:p>
          <a:p>
            <a:r>
              <a:rPr lang="en-US" sz="2000" dirty="0"/>
              <a:t>ZTC degrees – ensuring they are truly transparent - clear and available to students</a:t>
            </a:r>
          </a:p>
          <a:p>
            <a:r>
              <a:rPr lang="en-US" sz="2000" dirty="0"/>
              <a:t>Others?</a:t>
            </a:r>
          </a:p>
          <a:p>
            <a:endParaRPr lang="en-US" dirty="0"/>
          </a:p>
        </p:txBody>
      </p:sp>
    </p:spTree>
    <p:extLst>
      <p:ext uri="{BB962C8B-B14F-4D97-AF65-F5344CB8AC3E}">
        <p14:creationId xmlns:p14="http://schemas.microsoft.com/office/powerpoint/2010/main" val="194297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7"/>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dirty="0"/>
              <a:t>Description</a:t>
            </a:r>
            <a:endParaRPr sz="4800" dirty="0"/>
          </a:p>
        </p:txBody>
      </p:sp>
      <p:sp>
        <p:nvSpPr>
          <p:cNvPr id="129" name="Google Shape;129;p37"/>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fontScale="77500" lnSpcReduction="20000"/>
          </a:bodyPr>
          <a:lstStyle/>
          <a:p>
            <a:r>
              <a:rPr lang="en-US" sz="2800" dirty="0"/>
              <a:t>Resolutions provide a mechanism for local senates and the Academic Senate for California Community Colleges (ASCCC) to formally establish positions. In addition to establishing positions, resolutions direct the work of the ASCCC and, often, allow it to make recommendations to local senates. Join us for a discussion of the ASCCC resolution process, OERI-relevant resolutions to be considered at the ASCCC Spring 2022 Plenary, and the role of local resolutions in a college’s governance process.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70"/>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a:t>More Information</a:t>
            </a:r>
            <a:endParaRPr/>
          </a:p>
        </p:txBody>
      </p:sp>
      <p:sp>
        <p:nvSpPr>
          <p:cNvPr id="352" name="Google Shape;352;p70"/>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p>
            <a:pPr marL="171446" lvl="0" indent="-171446" algn="l" rtl="0">
              <a:lnSpc>
                <a:spcPct val="120000"/>
              </a:lnSpc>
              <a:spcBef>
                <a:spcPts val="0"/>
              </a:spcBef>
              <a:spcAft>
                <a:spcPts val="0"/>
              </a:spcAft>
              <a:buSzPts val="2800"/>
              <a:buChar char="•"/>
            </a:pPr>
            <a:r>
              <a:rPr lang="en-US" sz="2800" u="sng" dirty="0">
                <a:solidFill>
                  <a:schemeClr val="hlink"/>
                </a:solidFill>
                <a:hlinkClick r:id="rId3"/>
              </a:rPr>
              <a:t>ASCCC OERI Website </a:t>
            </a:r>
            <a:r>
              <a:rPr lang="en-US" sz="2800" dirty="0"/>
              <a:t>(</a:t>
            </a:r>
            <a:r>
              <a:rPr lang="en-US" sz="2800" dirty="0" err="1"/>
              <a:t>asccc-oeri.org</a:t>
            </a:r>
            <a:r>
              <a:rPr lang="en-US" sz="2800" dirty="0"/>
              <a:t>)</a:t>
            </a:r>
            <a:endParaRPr sz="2800" dirty="0"/>
          </a:p>
          <a:p>
            <a:pPr marL="514337" lvl="1" indent="-260346" algn="l" rtl="0">
              <a:lnSpc>
                <a:spcPct val="120000"/>
              </a:lnSpc>
              <a:spcBef>
                <a:spcPts val="0"/>
              </a:spcBef>
              <a:spcAft>
                <a:spcPts val="0"/>
              </a:spcAft>
              <a:buSzPts val="2800"/>
              <a:buChar char="•"/>
            </a:pPr>
            <a:r>
              <a:rPr lang="en-US" sz="2800" dirty="0"/>
              <a:t>Resources</a:t>
            </a:r>
            <a:endParaRPr sz="2800" dirty="0"/>
          </a:p>
          <a:p>
            <a:pPr marL="514337" lvl="1" indent="-260346" algn="l" rtl="0">
              <a:lnSpc>
                <a:spcPct val="120000"/>
              </a:lnSpc>
              <a:spcBef>
                <a:spcPts val="0"/>
              </a:spcBef>
              <a:spcAft>
                <a:spcPts val="0"/>
              </a:spcAft>
              <a:buSzPts val="2800"/>
              <a:buChar char="•"/>
            </a:pPr>
            <a:r>
              <a:rPr lang="en-US" sz="2800" dirty="0"/>
              <a:t>Webinars and Events</a:t>
            </a:r>
            <a:endParaRPr sz="2800" dirty="0"/>
          </a:p>
          <a:p>
            <a:pPr marL="171446" lvl="0" indent="-171446" algn="l" rtl="0">
              <a:lnSpc>
                <a:spcPct val="120000"/>
              </a:lnSpc>
              <a:spcBef>
                <a:spcPts val="750"/>
              </a:spcBef>
              <a:spcAft>
                <a:spcPts val="0"/>
              </a:spcAft>
              <a:buSzPts val="2800"/>
              <a:buChar char="•"/>
            </a:pPr>
            <a:r>
              <a:rPr lang="en-US" sz="2800" u="sng" dirty="0">
                <a:solidFill>
                  <a:schemeClr val="hlink"/>
                </a:solidFill>
                <a:hlinkClick r:id="rId4"/>
              </a:rPr>
              <a:t>ASCCC OER E-Mail</a:t>
            </a:r>
            <a:r>
              <a:rPr lang="en-US" sz="2800" dirty="0"/>
              <a:t> (</a:t>
            </a:r>
            <a:r>
              <a:rPr lang="en-US" sz="2800" u="sng" dirty="0">
                <a:solidFill>
                  <a:schemeClr val="hlink"/>
                </a:solidFill>
                <a:hlinkClick r:id="rId5"/>
              </a:rPr>
              <a:t>oeri@asccc.org)</a:t>
            </a:r>
            <a:endParaRPr lang="en-US" sz="2800" u="sng" dirty="0">
              <a:solidFill>
                <a:schemeClr val="hlink"/>
              </a:solidFill>
            </a:endParaRPr>
          </a:p>
          <a:p>
            <a:pPr marL="171446" lvl="0" indent="-171446">
              <a:buSzPts val="2800"/>
            </a:pPr>
            <a:r>
              <a:rPr lang="en-US" sz="2800" dirty="0"/>
              <a:t>IDEA Framework - </a:t>
            </a:r>
            <a:r>
              <a:rPr lang="en-US" sz="2800" dirty="0" err="1"/>
              <a:t>tinyurl.com</a:t>
            </a:r>
            <a:r>
              <a:rPr lang="en-US" sz="2800" dirty="0"/>
              <a:t>/OERI-IDEA.</a:t>
            </a:r>
            <a:endParaRPr sz="2800" dirty="0"/>
          </a:p>
          <a:p>
            <a:pPr marL="171446" lvl="0" indent="0" algn="l" rtl="0">
              <a:lnSpc>
                <a:spcPct val="120000"/>
              </a:lnSpc>
              <a:spcBef>
                <a:spcPts val="750"/>
              </a:spcBef>
              <a:spcAft>
                <a:spcPts val="0"/>
              </a:spcAft>
              <a:buSzPts val="1600"/>
              <a:buNone/>
            </a:pPr>
            <a:endParaRP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71"/>
          <p:cNvSpPr txBox="1">
            <a:spLocks noGrp="1"/>
          </p:cNvSpPr>
          <p:nvPr>
            <p:ph type="title" idx="4294967295"/>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Gill Sans"/>
              <a:buNone/>
            </a:pPr>
            <a:r>
              <a:rPr lang="en-US" sz="4400">
                <a:latin typeface="Arial"/>
                <a:ea typeface="Arial"/>
                <a:cs typeface="Arial"/>
                <a:sym typeface="Arial"/>
              </a:rPr>
              <a:t>And to contact us…</a:t>
            </a:r>
            <a:endParaRPr sz="4400">
              <a:latin typeface="Arial"/>
              <a:ea typeface="Arial"/>
              <a:cs typeface="Arial"/>
              <a:sym typeface="Arial"/>
            </a:endParaRPr>
          </a:p>
        </p:txBody>
      </p:sp>
      <p:sp>
        <p:nvSpPr>
          <p:cNvPr id="359" name="Google Shape;359;p71"/>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p>
            <a:pPr marL="171446" lvl="0" indent="-171446" algn="l" rtl="0">
              <a:lnSpc>
                <a:spcPct val="120000"/>
              </a:lnSpc>
              <a:spcBef>
                <a:spcPts val="0"/>
              </a:spcBef>
              <a:spcAft>
                <a:spcPts val="0"/>
              </a:spcAft>
              <a:buSzPts val="3600"/>
              <a:buChar char="•"/>
            </a:pPr>
            <a:r>
              <a:rPr lang="en-US" sz="3600">
                <a:latin typeface="Arial"/>
                <a:ea typeface="Arial"/>
                <a:cs typeface="Arial"/>
                <a:sym typeface="Arial"/>
              </a:rPr>
              <a:t>General OERI E-Mail: </a:t>
            </a:r>
            <a:r>
              <a:rPr lang="en-US" sz="3600" u="sng">
                <a:solidFill>
                  <a:schemeClr val="hlink"/>
                </a:solidFill>
                <a:latin typeface="Arial"/>
                <a:ea typeface="Arial"/>
                <a:cs typeface="Arial"/>
                <a:sym typeface="Arial"/>
                <a:hlinkClick r:id="rId3"/>
              </a:rPr>
              <a:t>oeri@asccc.org</a:t>
            </a:r>
            <a:endParaRPr sz="3600">
              <a:latin typeface="Arial"/>
              <a:ea typeface="Arial"/>
              <a:cs typeface="Arial"/>
              <a:sym typeface="Arial"/>
            </a:endParaRPr>
          </a:p>
          <a:p>
            <a:pPr marL="171446" lvl="0" indent="-171446" algn="l" rtl="0">
              <a:lnSpc>
                <a:spcPct val="120000"/>
              </a:lnSpc>
              <a:spcBef>
                <a:spcPts val="0"/>
              </a:spcBef>
              <a:spcAft>
                <a:spcPts val="0"/>
              </a:spcAft>
              <a:buSzPts val="3600"/>
              <a:buChar char="•"/>
            </a:pPr>
            <a:r>
              <a:rPr lang="en-US" sz="3600">
                <a:latin typeface="Arial"/>
                <a:ea typeface="Arial"/>
                <a:cs typeface="Arial"/>
                <a:sym typeface="Arial"/>
              </a:rPr>
              <a:t>Find everyone’s e-mail at: </a:t>
            </a:r>
            <a:r>
              <a:rPr lang="en-US" sz="3600" u="sng">
                <a:solidFill>
                  <a:schemeClr val="hlink"/>
                </a:solidFill>
                <a:latin typeface="Arial"/>
                <a:ea typeface="Arial"/>
                <a:cs typeface="Arial"/>
                <a:sym typeface="Arial"/>
                <a:hlinkClick r:id="rId4"/>
              </a:rPr>
              <a:t>https://asccc-oeri.org/about-us/</a:t>
            </a:r>
            <a:endParaRPr sz="36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Text Placeholder 2"/>
          <p:cNvSpPr>
            <a:spLocks noGrp="1"/>
          </p:cNvSpPr>
          <p:nvPr>
            <p:ph type="body" idx="1"/>
          </p:nvPr>
        </p:nvSpPr>
        <p:spPr>
          <a:xfrm>
            <a:off x="1088686" y="2075690"/>
            <a:ext cx="7202456" cy="4039916"/>
          </a:xfrm>
        </p:spPr>
        <p:txBody>
          <a:bodyPr>
            <a:normAutofit/>
          </a:bodyPr>
          <a:lstStyle/>
          <a:p>
            <a:r>
              <a:rPr lang="en-US" sz="1800" dirty="0"/>
              <a:t>Julie Bruno, ASCCC OERI Communications Lead</a:t>
            </a:r>
          </a:p>
          <a:p>
            <a:pPr lvl="1"/>
            <a:r>
              <a:rPr lang="en-US" sz="1800" dirty="0"/>
              <a:t>Communication Studies, Sierra</a:t>
            </a:r>
          </a:p>
          <a:p>
            <a:r>
              <a:rPr lang="en-US" sz="1800" dirty="0"/>
              <a:t>Michelle Pilati, ASCCC OERI Faculty Coordinator</a:t>
            </a:r>
          </a:p>
          <a:p>
            <a:pPr lvl="1"/>
            <a:r>
              <a:rPr lang="en-US" sz="1800" dirty="0"/>
              <a:t>Psychology, Rio Hondo</a:t>
            </a:r>
          </a:p>
          <a:p>
            <a:pPr lvl="1"/>
            <a:endParaRPr lang="en-US" sz="1800" dirty="0"/>
          </a:p>
        </p:txBody>
      </p:sp>
    </p:spTree>
    <p:extLst>
      <p:ext uri="{BB962C8B-B14F-4D97-AF65-F5344CB8AC3E}">
        <p14:creationId xmlns:p14="http://schemas.microsoft.com/office/powerpoint/2010/main" val="183806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5"/>
          <p:cNvSpPr txBox="1">
            <a:spLocks noGrp="1"/>
          </p:cNvSpPr>
          <p:nvPr>
            <p:ph type="title" idx="4294967295"/>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Gill Sans"/>
              <a:buNone/>
            </a:pPr>
            <a:r>
              <a:rPr lang="en-US" sz="4400" dirty="0">
                <a:latin typeface="+mj-lt"/>
              </a:rPr>
              <a:t>Overview</a:t>
            </a:r>
            <a:endParaRPr dirty="0">
              <a:latin typeface="+mj-lt"/>
            </a:endParaRPr>
          </a:p>
        </p:txBody>
      </p:sp>
      <p:sp>
        <p:nvSpPr>
          <p:cNvPr id="144" name="Google Shape;144;p5"/>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Autofit/>
          </a:bodyPr>
          <a:lstStyle/>
          <a:p>
            <a:r>
              <a:rPr lang="en-US" sz="2800" dirty="0"/>
              <a:t>Resolutions – What and why</a:t>
            </a:r>
          </a:p>
          <a:p>
            <a:r>
              <a:rPr lang="en-US" sz="2800" dirty="0"/>
              <a:t>Local Resolutions</a:t>
            </a:r>
          </a:p>
          <a:p>
            <a:r>
              <a:rPr lang="en-US" sz="2800" dirty="0"/>
              <a:t>ASCCC Resolutions</a:t>
            </a:r>
          </a:p>
          <a:p>
            <a:r>
              <a:rPr lang="en-US" sz="2800" dirty="0"/>
              <a:t>Resolutions for Consideration at the ASCCC Spring 2022 Plenary</a:t>
            </a:r>
          </a:p>
          <a:p>
            <a:r>
              <a:rPr lang="en-US" sz="2800" dirty="0"/>
              <a:t>Conclusion</a:t>
            </a:r>
          </a:p>
        </p:txBody>
      </p:sp>
    </p:spTree>
    <p:extLst>
      <p:ext uri="{BB962C8B-B14F-4D97-AF65-F5344CB8AC3E}">
        <p14:creationId xmlns:p14="http://schemas.microsoft.com/office/powerpoint/2010/main" val="124655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Resolutions - What</a:t>
            </a:r>
          </a:p>
        </p:txBody>
      </p:sp>
      <p:sp>
        <p:nvSpPr>
          <p:cNvPr id="3" name="Text Placeholder 2"/>
          <p:cNvSpPr>
            <a:spLocks noGrp="1"/>
          </p:cNvSpPr>
          <p:nvPr>
            <p:ph type="body" idx="1"/>
          </p:nvPr>
        </p:nvSpPr>
        <p:spPr/>
        <p:txBody>
          <a:bodyPr>
            <a:noAutofit/>
          </a:bodyPr>
          <a:lstStyle/>
          <a:p>
            <a:r>
              <a:rPr lang="en-US" sz="2000" dirty="0"/>
              <a:t>Many meanings (</a:t>
            </a:r>
            <a:r>
              <a:rPr lang="en-US" sz="2000" dirty="0">
                <a:hlinkClick r:id="rId3"/>
              </a:rPr>
              <a:t>Merriam-Webster</a:t>
            </a:r>
            <a:r>
              <a:rPr lang="en-US" sz="2000" dirty="0"/>
              <a:t>)</a:t>
            </a:r>
            <a:r>
              <a:rPr lang="mr-IN" sz="2000" dirty="0"/>
              <a:t>…</a:t>
            </a:r>
            <a:r>
              <a:rPr lang="en-US" sz="2000" dirty="0"/>
              <a:t>..</a:t>
            </a:r>
          </a:p>
          <a:p>
            <a:r>
              <a:rPr lang="en-US" sz="2000" dirty="0"/>
              <a:t>the act or process of </a:t>
            </a:r>
            <a:r>
              <a:rPr lang="en-US" sz="2000" dirty="0">
                <a:hlinkClick r:id="rId4"/>
              </a:rPr>
              <a:t>resolving</a:t>
            </a:r>
            <a:endParaRPr lang="en-US" sz="2000" dirty="0"/>
          </a:p>
          <a:p>
            <a:r>
              <a:rPr lang="en-US" sz="2000" dirty="0"/>
              <a:t>the subsidence of a </a:t>
            </a:r>
            <a:r>
              <a:rPr lang="en-US" sz="2000" dirty="0">
                <a:hlinkClick r:id="rId5"/>
              </a:rPr>
              <a:t>pathological</a:t>
            </a:r>
            <a:r>
              <a:rPr lang="en-US" sz="2000" dirty="0"/>
              <a:t> state (such as inflammation)</a:t>
            </a:r>
          </a:p>
          <a:p>
            <a:r>
              <a:rPr lang="en-US" sz="2000" dirty="0"/>
              <a:t>the point in a literary work at which the chief dramatic </a:t>
            </a:r>
            <a:r>
              <a:rPr lang="en-US" sz="2000" dirty="0">
                <a:hlinkClick r:id="rId6"/>
              </a:rPr>
              <a:t>complication</a:t>
            </a:r>
            <a:r>
              <a:rPr lang="en-US" sz="2000" dirty="0"/>
              <a:t> is worked out</a:t>
            </a:r>
          </a:p>
          <a:p>
            <a:r>
              <a:rPr lang="en-US" sz="2000" dirty="0"/>
              <a:t>a measure of the sharpness of an image or of the fineness with which a device can produce or record such an image usually expressed as the total number or density of </a:t>
            </a:r>
            <a:r>
              <a:rPr lang="en-US" sz="2000" dirty="0">
                <a:hlinkClick r:id="rId7"/>
              </a:rPr>
              <a:t>pixels</a:t>
            </a:r>
            <a:r>
              <a:rPr lang="en-US" sz="2000" dirty="0"/>
              <a:t> in the image</a:t>
            </a:r>
          </a:p>
        </p:txBody>
      </p:sp>
    </p:spTree>
    <p:extLst>
      <p:ext uri="{BB962C8B-B14F-4D97-AF65-F5344CB8AC3E}">
        <p14:creationId xmlns:p14="http://schemas.microsoft.com/office/powerpoint/2010/main" val="120089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“Resolution” Defined</a:t>
            </a:r>
          </a:p>
        </p:txBody>
      </p:sp>
      <p:sp>
        <p:nvSpPr>
          <p:cNvPr id="5" name="Text Placeholder 4"/>
          <p:cNvSpPr>
            <a:spLocks noGrp="1"/>
          </p:cNvSpPr>
          <p:nvPr>
            <p:ph type="body" idx="1"/>
          </p:nvPr>
        </p:nvSpPr>
        <p:spPr/>
        <p:txBody>
          <a:bodyPr>
            <a:normAutofit/>
          </a:bodyPr>
          <a:lstStyle/>
          <a:p>
            <a:r>
              <a:rPr lang="en-US" sz="2800" dirty="0"/>
              <a:t>a formal expression of opinion, will, or intent voted by an official body or assembled group</a:t>
            </a:r>
          </a:p>
        </p:txBody>
      </p:sp>
    </p:spTree>
    <p:extLst>
      <p:ext uri="{BB962C8B-B14F-4D97-AF65-F5344CB8AC3E}">
        <p14:creationId xmlns:p14="http://schemas.microsoft.com/office/powerpoint/2010/main" val="4750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Resolutions - Why</a:t>
            </a:r>
          </a:p>
        </p:txBody>
      </p:sp>
      <p:sp>
        <p:nvSpPr>
          <p:cNvPr id="5" name="Text Placeholder 4"/>
          <p:cNvSpPr>
            <a:spLocks noGrp="1"/>
          </p:cNvSpPr>
          <p:nvPr>
            <p:ph type="body" idx="1"/>
          </p:nvPr>
        </p:nvSpPr>
        <p:spPr/>
        <p:txBody>
          <a:bodyPr>
            <a:normAutofit lnSpcReduction="10000"/>
          </a:bodyPr>
          <a:lstStyle/>
          <a:p>
            <a:r>
              <a:rPr lang="en-US" sz="2800" dirty="0"/>
              <a:t>It’s there in the ”what”</a:t>
            </a:r>
            <a:r>
              <a:rPr lang="mr-IN" sz="2800" dirty="0"/>
              <a:t>…</a:t>
            </a:r>
            <a:endParaRPr lang="en-US" sz="2800" dirty="0"/>
          </a:p>
          <a:p>
            <a:r>
              <a:rPr lang="en-US" sz="2800" strike="sngStrike" dirty="0"/>
              <a:t>a formal expression of</a:t>
            </a:r>
            <a:r>
              <a:rPr lang="en-US" sz="2800" dirty="0"/>
              <a:t> formally establish the opinion, will, or intent voted by an official body or assembled group</a:t>
            </a:r>
          </a:p>
          <a:p>
            <a:r>
              <a:rPr lang="en-US" sz="2800" dirty="0"/>
              <a:t>Formalizes positions of a body and may also establish future actions</a:t>
            </a:r>
          </a:p>
          <a:p>
            <a:r>
              <a:rPr lang="en-US" sz="2800" dirty="0"/>
              <a:t>Democratizes and codifies decisions</a:t>
            </a:r>
            <a:endParaRPr lang="en-US" dirty="0"/>
          </a:p>
        </p:txBody>
      </p:sp>
    </p:spTree>
    <p:extLst>
      <p:ext uri="{BB962C8B-B14F-4D97-AF65-F5344CB8AC3E}">
        <p14:creationId xmlns:p14="http://schemas.microsoft.com/office/powerpoint/2010/main" val="129879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mj-lt"/>
                <a:cs typeface="Times New Roman"/>
              </a:rPr>
              <a:t>ASCCC Resolutions</a:t>
            </a:r>
          </a:p>
        </p:txBody>
      </p:sp>
      <p:sp>
        <p:nvSpPr>
          <p:cNvPr id="3" name="Content Placeholder 2"/>
          <p:cNvSpPr>
            <a:spLocks noGrp="1"/>
          </p:cNvSpPr>
          <p:nvPr>
            <p:ph idx="1"/>
          </p:nvPr>
        </p:nvSpPr>
        <p:spPr>
          <a:xfrm>
            <a:off x="548640" y="2015735"/>
            <a:ext cx="8397240" cy="4668844"/>
          </a:xfrm>
        </p:spPr>
        <p:txBody>
          <a:bodyPr>
            <a:noAutofit/>
          </a:bodyPr>
          <a:lstStyle/>
          <a:p>
            <a:r>
              <a:rPr lang="en-US" sz="2000" dirty="0">
                <a:cs typeface="Times New Roman"/>
              </a:rPr>
              <a:t>Bottom up, grass roots democracy and put forward by:</a:t>
            </a:r>
          </a:p>
          <a:p>
            <a:pPr lvl="1"/>
            <a:r>
              <a:rPr lang="en-US" sz="2000" dirty="0">
                <a:cs typeface="Times New Roman"/>
              </a:rPr>
              <a:t>Executive Committee</a:t>
            </a:r>
          </a:p>
          <a:p>
            <a:pPr lvl="1"/>
            <a:r>
              <a:rPr lang="en-US" sz="2000" dirty="0">
                <a:cs typeface="Times New Roman"/>
              </a:rPr>
              <a:t>Standing committees</a:t>
            </a:r>
          </a:p>
          <a:p>
            <a:pPr lvl="1"/>
            <a:r>
              <a:rPr lang="en-US" sz="2000" dirty="0">
                <a:cs typeface="Times New Roman"/>
              </a:rPr>
              <a:t>Areas (OERI’s 4 Areas duplicate ASCCC areas)</a:t>
            </a:r>
          </a:p>
          <a:p>
            <a:pPr lvl="1"/>
            <a:r>
              <a:rPr lang="en-US" sz="2000" dirty="0">
                <a:cs typeface="Times New Roman"/>
              </a:rPr>
              <a:t>Local Senates</a:t>
            </a:r>
          </a:p>
          <a:p>
            <a:pPr lvl="1"/>
            <a:r>
              <a:rPr lang="en-US" sz="2000" dirty="0">
                <a:cs typeface="Times New Roman"/>
              </a:rPr>
              <a:t>Individuals</a:t>
            </a:r>
          </a:p>
          <a:p>
            <a:r>
              <a:rPr lang="en-US" sz="2000" dirty="0">
                <a:latin typeface="+mj-lt"/>
                <a:cs typeface="Times New Roman"/>
              </a:rPr>
              <a:t>Debated by the body at the fall and spring plenary sessions</a:t>
            </a:r>
          </a:p>
          <a:p>
            <a:r>
              <a:rPr lang="en-US" sz="2000" dirty="0">
                <a:latin typeface="+mj-lt"/>
                <a:cs typeface="Times New Roman"/>
              </a:rPr>
              <a:t>Voted on by the delegates </a:t>
            </a:r>
          </a:p>
          <a:p>
            <a:r>
              <a:rPr lang="en-US" sz="2000" dirty="0">
                <a:latin typeface="+mj-lt"/>
                <a:cs typeface="Times New Roman"/>
              </a:rPr>
              <a:t>Enacted by ASCCC Executive Committee or designee (such as OERI)</a:t>
            </a:r>
          </a:p>
        </p:txBody>
      </p:sp>
    </p:spTree>
    <p:extLst>
      <p:ext uri="{BB962C8B-B14F-4D97-AF65-F5344CB8AC3E}">
        <p14:creationId xmlns:p14="http://schemas.microsoft.com/office/powerpoint/2010/main" val="1168111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mn-lt"/>
                <a:cs typeface="Times New Roman"/>
              </a:rPr>
              <a:t>ASCCC Resolution Process</a:t>
            </a:r>
          </a:p>
        </p:txBody>
      </p:sp>
      <p:sp>
        <p:nvSpPr>
          <p:cNvPr id="3" name="Content Placeholder 2"/>
          <p:cNvSpPr>
            <a:spLocks noGrp="1"/>
          </p:cNvSpPr>
          <p:nvPr>
            <p:ph idx="1"/>
          </p:nvPr>
        </p:nvSpPr>
        <p:spPr/>
        <p:txBody>
          <a:bodyPr>
            <a:normAutofit/>
          </a:bodyPr>
          <a:lstStyle/>
          <a:p>
            <a:r>
              <a:rPr lang="en-US" sz="2000" dirty="0">
                <a:latin typeface="+mj-lt"/>
                <a:cs typeface="Times New Roman"/>
              </a:rPr>
              <a:t>Pre-plenary review and planning</a:t>
            </a:r>
          </a:p>
          <a:p>
            <a:r>
              <a:rPr lang="en-US" sz="2000" dirty="0">
                <a:latin typeface="+mj-lt"/>
                <a:cs typeface="Times New Roman"/>
              </a:rPr>
              <a:t>Executive Committee</a:t>
            </a:r>
          </a:p>
          <a:p>
            <a:r>
              <a:rPr lang="en-US" sz="2000" dirty="0">
                <a:latin typeface="+mj-lt"/>
                <a:cs typeface="Times New Roman"/>
              </a:rPr>
              <a:t>Resolutions Committee</a:t>
            </a:r>
          </a:p>
          <a:p>
            <a:r>
              <a:rPr lang="en-US" sz="2000" dirty="0">
                <a:latin typeface="+mj-lt"/>
                <a:cs typeface="Times New Roman"/>
              </a:rPr>
              <a:t>Area Meetings</a:t>
            </a:r>
          </a:p>
          <a:p>
            <a:r>
              <a:rPr lang="en-US" sz="2000" dirty="0">
                <a:latin typeface="+mj-lt"/>
                <a:cs typeface="Times New Roman"/>
              </a:rPr>
              <a:t>Resolutions Committee</a:t>
            </a:r>
          </a:p>
          <a:p>
            <a:r>
              <a:rPr lang="en-US" sz="2000" dirty="0">
                <a:latin typeface="+mj-lt"/>
                <a:cs typeface="Times New Roman"/>
              </a:rPr>
              <a:t>Plenary</a:t>
            </a:r>
          </a:p>
          <a:p>
            <a:pPr lvl="1"/>
            <a:r>
              <a:rPr lang="en-US" sz="1800" dirty="0">
                <a:latin typeface="+mj-lt"/>
                <a:cs typeface="Times New Roman"/>
              </a:rPr>
              <a:t>Plenary Breakouts and Office Hours</a:t>
            </a:r>
          </a:p>
          <a:p>
            <a:pPr lvl="1"/>
            <a:r>
              <a:rPr lang="en-US" sz="1800" dirty="0">
                <a:latin typeface="+mj-lt"/>
                <a:cs typeface="Times New Roman"/>
              </a:rPr>
              <a:t>New resolutions and amendments require four signatures</a:t>
            </a:r>
          </a:p>
          <a:p>
            <a:pPr lvl="1"/>
            <a:r>
              <a:rPr lang="en-US" sz="1800" dirty="0">
                <a:latin typeface="+mj-lt"/>
                <a:cs typeface="Times New Roman"/>
              </a:rPr>
              <a:t>Debate and Voting </a:t>
            </a:r>
            <a:r>
              <a:rPr lang="mr-IN" sz="1800" dirty="0">
                <a:latin typeface="+mj-lt"/>
                <a:cs typeface="Times New Roman"/>
              </a:rPr>
              <a:t>–</a:t>
            </a:r>
            <a:r>
              <a:rPr lang="en-US" sz="1800" dirty="0">
                <a:latin typeface="+mj-lt"/>
                <a:cs typeface="Times New Roman"/>
              </a:rPr>
              <a:t> Parliamentary Process</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073743967"/>
      </p:ext>
    </p:extLst>
  </p:cSld>
  <p:clrMapOvr>
    <a:masterClrMapping/>
  </p:clrMapOvr>
</p:sld>
</file>

<file path=ppt/theme/theme1.xml><?xml version="1.0" encoding="utf-8"?>
<a:theme xmlns:a="http://schemas.openxmlformats.org/drawingml/2006/main" name="Gallery">
  <a:themeElements>
    <a:clrScheme name="OER">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AB1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6085</TotalTime>
  <Words>1257</Words>
  <Application>Microsoft Macintosh PowerPoint</Application>
  <PresentationFormat>On-screen Show (4:3)</PresentationFormat>
  <Paragraphs>141</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Gill Sans</vt:lpstr>
      <vt:lpstr>Times New Roman</vt:lpstr>
      <vt:lpstr>Arial</vt:lpstr>
      <vt:lpstr>Gallery</vt:lpstr>
      <vt:lpstr>Resolutions and You </vt:lpstr>
      <vt:lpstr>Description</vt:lpstr>
      <vt:lpstr>Presenters</vt:lpstr>
      <vt:lpstr>Overview</vt:lpstr>
      <vt:lpstr>Resolutions - What</vt:lpstr>
      <vt:lpstr>“Resolution” Defined</vt:lpstr>
      <vt:lpstr>Resolutions - Why</vt:lpstr>
      <vt:lpstr>ASCCC Resolutions</vt:lpstr>
      <vt:lpstr>ASCCC Resolution Process</vt:lpstr>
      <vt:lpstr>What ASCCC Resolutions Do</vt:lpstr>
      <vt:lpstr>What is done with ASCCC resolutions?</vt:lpstr>
      <vt:lpstr>Sample ASCCC Resolution</vt:lpstr>
      <vt:lpstr>Local Resolutions </vt:lpstr>
      <vt:lpstr>Using ASCCC Resolutions Locally</vt:lpstr>
      <vt:lpstr>ASCCC Positions (Fall 2021)</vt:lpstr>
      <vt:lpstr>DRAFT ASCCC Positions (Spring 2022)</vt:lpstr>
      <vt:lpstr>DRAFT ASCCC Positions (Spring 2022)</vt:lpstr>
      <vt:lpstr>Resolutions Currently Directing OERI’s Work</vt:lpstr>
      <vt:lpstr>Additional Resolutions?</vt:lpstr>
      <vt:lpstr>More Information</vt:lpstr>
      <vt:lpstr>And to contact us…</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ASCCC OERI Fall 2021 Kick-Off for OER Liaisons</dc:title>
  <dc:creator>Katie Nash</dc:creator>
  <cp:lastModifiedBy>Michelle Pilati</cp:lastModifiedBy>
  <cp:revision>70</cp:revision>
  <cp:lastPrinted>2022-03-12T22:36:04Z</cp:lastPrinted>
  <dcterms:created xsi:type="dcterms:W3CDTF">2020-03-05T11:04:57Z</dcterms:created>
  <dcterms:modified xsi:type="dcterms:W3CDTF">2022-04-05T16:16:30Z</dcterms:modified>
</cp:coreProperties>
</file>