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bio.libretexts.org/Courses/Hanover_College/Comparative_Anatomy_and_Physiology_of_Animals/01%3A_Fundamentals_of_Animal_Physiology/1.04%3A_Animal_Primary_Tissues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ocialsci.libretexts.org/Under_Construction/The_Courage_to_Communicate%3A_Understanding_Interpersonal_Communication_Draft_Version/00%3A_Front_Matter/05%3A_About_the_Authors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Ashikaga_Flower_Park,_Tochigi_Prefecture;_May_2019_(02).jpg" TargetMode="External"/><Relationship Id="rId3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commons.wikimedia.org/wiki/File:Apple-tree_blossoms_2017_G3.jpg" TargetMode="External"/><Relationship Id="rId10" Type="http://schemas.openxmlformats.org/officeDocument/2006/relationships/hyperlink" Target="https://pixabay.com/service/license/" TargetMode="External"/><Relationship Id="rId9" Type="http://schemas.openxmlformats.org/officeDocument/2006/relationships/hyperlink" Target="https://pixabay.com/users/myriams-fotos-1627417/" TargetMode="External"/><Relationship Id="rId5" Type="http://schemas.openxmlformats.org/officeDocument/2006/relationships/hyperlink" Target="https://pixabay.com/photos/tulips-daffodils-flowers-field-1197602/" TargetMode="External"/><Relationship Id="rId6" Type="http://schemas.openxmlformats.org/officeDocument/2006/relationships/hyperlink" Target="https://pixabay.com/users/blende12-201217/" TargetMode="External"/><Relationship Id="rId7" Type="http://schemas.openxmlformats.org/officeDocument/2006/relationships/hyperlink" Target="https://pixabay.com/service/license/" TargetMode="External"/><Relationship Id="rId8" Type="http://schemas.openxmlformats.org/officeDocument/2006/relationships/hyperlink" Target="https://pixabay.com/photos/marigold-flower-dewdrops-1568646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uman.libretexts.org/Bookshelves/Languages/French/French_OER_1_(Carrasco_Zahedi_and_Parrish)/01%3A_Unite_1_-_Bonjour/1.03%3A_Comment_se_presente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uman.libretexts.org/Bookshelves/Languages/French/French_OER_1_(Carrasco_Zahedi_and_Parrish)/02%3A_Unite_2_-_A_l'universite/2.04%3A_Quelle_heure_est-il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9c32ca6fb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129c32ca6f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UDL  - even students who can see can use help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Creative commons license spectrum</a:t>
            </a:r>
            <a:endParaRPr/>
          </a:p>
        </p:txBody>
      </p:sp>
      <p:sp>
        <p:nvSpPr>
          <p:cNvPr id="196" name="Google Shape;196;g129c32ca6f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9c1070f43_0_2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129c1070f43_0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will practice in a bi</a:t>
            </a:r>
            <a:endParaRPr/>
          </a:p>
        </p:txBody>
      </p:sp>
      <p:sp>
        <p:nvSpPr>
          <p:cNvPr id="204" name="Google Shape;204;g129c1070f43_0_2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9c1070f43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29c1070f43_0_2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9c32ca6fb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29c32ca6fb_0_2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9c32ca6fb_0_1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129c32ca6fb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Connective Tissue Table 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29c32ca6fb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9c32ca6fb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29c32ca6fb_0_1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9c32ca6fb_0_3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29c32ca6fb_0_37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13de99147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the page: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https://socialsci.libretexts.org/Under_Construction/The_Courage_to_Communicate%3A_Understanding_Interpersonal_Communication_Draft_Version/00%3A_Front_Matter/05%3A_About_the_Authors</a:t>
            </a:r>
            <a:r>
              <a:rPr lang="en-US"/>
              <a:t> </a:t>
            </a:r>
            <a:endParaRPr/>
          </a:p>
        </p:txBody>
      </p:sp>
      <p:sp>
        <p:nvSpPr>
          <p:cNvPr id="243" name="Google Shape;243;g1313de99147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9c32ca6fb_0_3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29c32ca6fb_0_3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9c32ca6fb_0_3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Attributions: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u="sng">
                <a:solidFill>
                  <a:srgbClr val="002F5B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Ashikaga Flower Park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by 雷太  licensed </a:t>
            </a:r>
            <a:r>
              <a:rPr lang="en-US" u="sng">
                <a:solidFill>
                  <a:srgbClr val="002F5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2.0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u="sng">
                <a:solidFill>
                  <a:srgbClr val="002F5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Apple Tree Blossoms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by George Chernilevsky; released into the public domain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u="sng">
                <a:solidFill>
                  <a:srgbClr val="002F5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Field of Tulips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-US" u="sng">
                <a:solidFill>
                  <a:srgbClr val="002F5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Blende12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via </a:t>
            </a:r>
            <a:r>
              <a:rPr lang="en-US" u="sng">
                <a:solidFill>
                  <a:srgbClr val="002F5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 License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Marigold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Myriams photos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via </a:t>
            </a:r>
            <a:r>
              <a:rPr lang="en-US" u="sng">
                <a:solidFill>
                  <a:srgbClr val="002F5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 License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29c32ca6fb_0_3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9c1070f4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9c1070f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g129c1070f4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fdc21866e_5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12fdc21866e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them go to Wave and test out a page.  Maybe one of their pages if they have a book or their college homepage (or any other page)</a:t>
            </a:r>
            <a:endParaRPr/>
          </a:p>
        </p:txBody>
      </p:sp>
      <p:sp>
        <p:nvSpPr>
          <p:cNvPr id="262" name="Google Shape;262;g12fdc21866e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9c1070f43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29c1070f43_0_3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fdc21866e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2fdc21866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2fdc21866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fdc21866e_0_12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fdc21866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fdc21866e_0_13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fdc21866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fdc21866e_0_1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fdc21866e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2fdc21866e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13de9914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13de9914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an example from a French OER that has multiple audio files for most of the content on the page to </a:t>
            </a:r>
            <a:r>
              <a:rPr lang="en-US"/>
              <a:t>help</a:t>
            </a:r>
            <a:r>
              <a:rPr lang="en-US"/>
              <a:t> learners hear the French pronunciation. It was therefore advised that the authors put a media note on top to guide a learner usign screen reader what the audio files were about and that their </a:t>
            </a:r>
            <a:r>
              <a:rPr lang="en-US"/>
              <a:t>alternative</a:t>
            </a:r>
            <a:r>
              <a:rPr lang="en-US"/>
              <a:t> text was right below.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to page with audio: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https://human.libretexts.org/Bookshelves/Languages/French/French_OER_1_(Carrasco_Zahedi_and_Parrish)/01%3A_Unite_1_-_Bonjour/1.03%3A_Comment_se_presenter</a:t>
            </a: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313de9914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13de99147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13de99147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the LT page with this video: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https://human.libretexts.org/Bookshelves/Languages/French/French_OER_1_(Carrasco_Zahedi_and_Parrish)/02%3A_Unite_2_-_A_l'universite/2.04%3A_Quelle_heure_est-il</a:t>
            </a:r>
            <a:r>
              <a:rPr lang="en-US"/>
              <a:t> </a:t>
            </a:r>
            <a:endParaRPr/>
          </a:p>
        </p:txBody>
      </p:sp>
      <p:sp>
        <p:nvSpPr>
          <p:cNvPr id="172" name="Google Shape;172;g1313de99147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fdc21866e_0_1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fdc21866e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fdc21866e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9c32ca6f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29c32ca6f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 text begins with “image of” so don’t need to say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29c32ca6f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b="0" sz="2400" cap="none">
                <a:solidFill>
                  <a:srgbClr val="22222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18" name="Google Shape;18;p2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black">
  <p:cSld name="section slide blac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2 columns">
  <p:cSld name="Title with 2 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3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mparison">
  <p:cSld name="Title with Comparis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4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3" type="body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101" name="Google Shape;101;p14"/>
          <p:cNvSpPr txBox="1"/>
          <p:nvPr>
            <p:ph idx="4" type="body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4"/>
          <p:cNvSpPr txBox="1"/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 with content">
  <p:cSld name="1_Section Header with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892142" y="-21176"/>
            <a:ext cx="7605900" cy="1059300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5"/>
          <p:cNvCxnSpPr/>
          <p:nvPr/>
        </p:nvCxnSpPr>
        <p:spPr>
          <a:xfrm>
            <a:off x="892142" y="1038225"/>
            <a:ext cx="76059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5"/>
          <p:cNvSpPr txBox="1"/>
          <p:nvPr>
            <p:ph type="title"/>
          </p:nvPr>
        </p:nvSpPr>
        <p:spPr>
          <a:xfrm>
            <a:off x="1088686" y="25070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1088686" y="1257301"/>
            <a:ext cx="7202400" cy="47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181612"/>
                </a:solidFill>
              </a:defRPr>
            </a:lvl1pPr>
            <a:lvl2pPr indent="-342900" lvl="1" marL="914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181612"/>
                </a:solidFill>
              </a:defRPr>
            </a:lvl2pPr>
            <a:lvl3pPr indent="-330200" lvl="2" marL="1371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181612"/>
                </a:solidFill>
              </a:defRPr>
            </a:lvl3pPr>
            <a:lvl4pPr indent="-304800" lvl="3" marL="1828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rgbClr val="181612"/>
                </a:solidFill>
              </a:defRPr>
            </a:lvl4pPr>
            <a:lvl5pPr indent="-295275" lvl="4" marL="22860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rgbClr val="181612"/>
                </a:solidFill>
              </a:defRPr>
            </a:lvl5pPr>
            <a:lvl6pPr indent="-342900" lvl="5" marL="27432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7490462" y="6213011"/>
            <a:ext cx="8007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1088686" y="6211950"/>
            <a:ext cx="5112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hoto 1">
  <p:cSld name="Title Slide with photo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0" y="1521693"/>
            <a:ext cx="9144000" cy="3661500"/>
          </a:xfrm>
          <a:prstGeom prst="rect">
            <a:avLst/>
          </a:prstGeom>
          <a:solidFill>
            <a:schemeClr val="dk1">
              <a:alpha val="6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/>
          <p:nvPr>
            <p:ph idx="2" type="pic"/>
          </p:nvPr>
        </p:nvSpPr>
        <p:spPr>
          <a:xfrm>
            <a:off x="0" y="1521693"/>
            <a:ext cx="9144000" cy="36609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6"/>
          <p:cNvSpPr txBox="1"/>
          <p:nvPr>
            <p:ph type="ctrTitle"/>
          </p:nvPr>
        </p:nvSpPr>
        <p:spPr>
          <a:xfrm>
            <a:off x="1813336" y="3464560"/>
            <a:ext cx="64779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subTitle"/>
          </p:nvPr>
        </p:nvSpPr>
        <p:spPr>
          <a:xfrm>
            <a:off x="1813335" y="5189604"/>
            <a:ext cx="64779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b="0" sz="1600" cap="none">
                <a:solidFill>
                  <a:schemeClr val="dk2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117" name="Google Shape;117;p16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8" name="Google Shape;11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95177" y="585230"/>
            <a:ext cx="4360185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>
              <a:spcBef>
                <a:spcPts val="750"/>
              </a:spcBef>
              <a:spcAft>
                <a:spcPts val="0"/>
              </a:spcAft>
              <a:buSzPts val="1600"/>
              <a:buChar char="•"/>
              <a:defRPr/>
            </a:lvl1pPr>
            <a:lvl2pPr indent="-317500" lvl="1" marL="914400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2pPr>
            <a:lvl3pPr indent="-304800" lvl="2" marL="1371600" rtl="0"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indent="-295275" lvl="3" marL="1828800" rtl="0"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indent="-285750" lvl="4" marL="22860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5pPr>
            <a:lvl6pPr indent="-285750" lvl="5" marL="27432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6pPr>
            <a:lvl7pPr indent="-285750" lvl="6" marL="32004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8pPr>
            <a:lvl9pPr indent="-285750" lvl="8" marL="4114800" rtl="0"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hoto">
  <p:cSld name="Title Slide with phot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b="0" sz="2400" cap="none">
                <a:solidFill>
                  <a:srgbClr val="22222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>
                <a:solidFill>
                  <a:srgbClr val="222222"/>
                </a:solidFill>
              </a:defRPr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>
                <a:solidFill>
                  <a:srgbClr val="222222"/>
                </a:solidFill>
              </a:defRPr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>
                <a:solidFill>
                  <a:srgbClr val="222222"/>
                </a:solidFill>
              </a:defRPr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>
                <a:solidFill>
                  <a:srgbClr val="222222"/>
                </a:solidFill>
              </a:defRPr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>
                <a:solidFill>
                  <a:srgbClr val="222222"/>
                </a:solidFill>
              </a:defRPr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>
                <a:solidFill>
                  <a:srgbClr val="222222"/>
                </a:solidFill>
              </a:defRPr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>
                <a:solidFill>
                  <a:srgbClr val="222222"/>
                </a:solidFill>
              </a:defRPr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>
                <a:solidFill>
                  <a:srgbClr val="222222"/>
                </a:solidFill>
              </a:defRPr>
            </a:lvl9pPr>
          </a:lstStyle>
          <a:p/>
        </p:txBody>
      </p:sp>
      <p:cxnSp>
        <p:nvCxnSpPr>
          <p:cNvPr id="24" name="Google Shape;24;p3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5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5"/>
          <p:cNvSpPr txBox="1"/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2 column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6"/>
          <p:cNvCxnSpPr/>
          <p:nvPr/>
        </p:nvCxnSpPr>
        <p:spPr>
          <a:xfrm flipH="1" rot="10800000">
            <a:off x="892142" y="1847089"/>
            <a:ext cx="7563703" cy="12523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6"/>
          <p:cNvSpPr txBox="1"/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7"/>
          <p:cNvCxnSpPr/>
          <p:nvPr/>
        </p:nvCxnSpPr>
        <p:spPr>
          <a:xfrm flipH="1" rot="10800000">
            <a:off x="892142" y="1847089"/>
            <a:ext cx="7563703" cy="12523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7"/>
          <p:cNvSpPr txBox="1"/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3" type="body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5" name="Google Shape;55;p7"/>
          <p:cNvSpPr txBox="1"/>
          <p:nvPr>
            <p:ph idx="4" type="body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1pPr>
            <a:lvl2pPr indent="-3429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2pPr>
            <a:lvl3pPr indent="-3429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4pPr>
            <a:lvl5pPr indent="-3429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 sz="1800">
                <a:solidFill>
                  <a:srgbClr val="222222"/>
                </a:solidFill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8"/>
          <p:cNvCxnSpPr/>
          <p:nvPr/>
        </p:nvCxnSpPr>
        <p:spPr>
          <a:xfrm flipH="1" rot="10800000">
            <a:off x="892142" y="1847089"/>
            <a:ext cx="7563703" cy="12523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8"/>
          <p:cNvSpPr txBox="1"/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ide Header with content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9"/>
          <p:cNvCxnSpPr/>
          <p:nvPr/>
        </p:nvCxnSpPr>
        <p:spPr>
          <a:xfrm flipH="1" rot="10800000">
            <a:off x="2" y="3119532"/>
            <a:ext cx="3644507" cy="6261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indent="-295275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indent="-28575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ide Header with picture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cap="flat" cmpd="sng" w="15875">
            <a:solidFill>
              <a:srgbClr val="002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10"/>
          <p:cNvCxnSpPr/>
          <p:nvPr/>
        </p:nvCxnSpPr>
        <p:spPr>
          <a:xfrm flipH="1" rot="10800000">
            <a:off x="1" y="3116401"/>
            <a:ext cx="5225792" cy="9393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0"/>
          <p:cNvSpPr txBox="1"/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indent="-228600" lvl="6" marL="32004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indent="-228600" lvl="7" marL="3657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indent="-228600" lvl="8" marL="411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Arial"/>
              <a:buChar char="•"/>
              <a:defRPr b="0" i="0" sz="105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5750" lvl="5" marL="27432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5750" lvl="6" marL="32004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5750" lvl="8" marL="41148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rgbClr val="22222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50" u="none" cap="none" strike="noStrik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s://commons.wikimedia.org/wiki/File:Creative_commons_license_spectrum.svg" TargetMode="External"/><Relationship Id="rId5" Type="http://schemas.openxmlformats.org/officeDocument/2006/relationships/hyperlink" Target="https://creativecommons.org/licenses/by/4.0/deed.e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hyperlink" Target="https://pixabay.com/photos/eyeglass-hand-bokeh-blur-building-2589290/" TargetMode="External"/><Relationship Id="rId5" Type="http://schemas.openxmlformats.org/officeDocument/2006/relationships/hyperlink" Target="https://pixabay.com/service/license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asccc-oeri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commons.wikimedia.org/wiki/File:Closed_Caption_Demonstration_Still-Felix.png" TargetMode="External"/><Relationship Id="rId5" Type="http://schemas.openxmlformats.org/officeDocument/2006/relationships/hyperlink" Target="https://www.3playmedia.com/2015/08/28/who-uses-closed-captions-not-just-the-deaf-or-hard-of-hearin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97nZs9WOC8c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mmons.wikimedia.org/wiki/File:Global_Open_Educational_Resources_Logo.svg" TargetMode="External"/><Relationship Id="rId4" Type="http://schemas.openxmlformats.org/officeDocument/2006/relationships/hyperlink" Target="https://creativecommons.org/licenses/by/3.0/deed.en" TargetMode="External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ctrTitle"/>
          </p:nvPr>
        </p:nvSpPr>
        <p:spPr>
          <a:xfrm>
            <a:off x="1355050" y="3233400"/>
            <a:ext cx="69360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6000"/>
              <a:t>Accessibility Part 2</a:t>
            </a:r>
            <a:endParaRPr sz="6000"/>
          </a:p>
        </p:txBody>
      </p:sp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1813325" y="5359924"/>
            <a:ext cx="64779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rgbClr val="000000"/>
                </a:solidFill>
              </a:rPr>
              <a:t>Suzanne Wakim; licensed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CC BY 4.0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1083504" y="798973"/>
            <a:ext cx="2456400" cy="22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/>
              <a:t>Complex Images</a:t>
            </a:r>
            <a:endParaRPr/>
          </a:p>
        </p:txBody>
      </p:sp>
      <p:pic>
        <p:nvPicPr>
          <p:cNvPr descr="complex image of CC licenses"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400" y="52083"/>
            <a:ext cx="4166887" cy="67479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Complex image showing the CC licenses on a spectrum from most to least open" id="200" name="Google Shape;200;p27"/>
          <p:cNvSpPr txBox="1"/>
          <p:nvPr>
            <p:ph idx="2" type="body"/>
          </p:nvPr>
        </p:nvSpPr>
        <p:spPr>
          <a:xfrm>
            <a:off x="217001" y="3535375"/>
            <a:ext cx="3322800" cy="28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181612"/>
                </a:solidFill>
              </a:rPr>
              <a:t>Alt text is limited to 140 characters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181612"/>
                </a:solidFill>
              </a:rPr>
              <a:t>What might we put in the caption or body of the text?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license spectrum </a:t>
            </a:r>
            <a:r>
              <a:rPr lang="en-US" sz="1800">
                <a:solidFill>
                  <a:srgbClr val="181612"/>
                </a:solidFill>
              </a:rPr>
              <a:t>by Shaddim; licensed </a:t>
            </a:r>
            <a:r>
              <a:rPr lang="en-US" sz="18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4.0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1090680" y="2168168"/>
            <a:ext cx="64824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Accessibility Checkers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1090678" y="4312662"/>
            <a:ext cx="6472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181612"/>
                </a:solidFill>
              </a:rPr>
              <a:t>Wave Tool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181612"/>
                </a:solidFill>
              </a:rPr>
              <a:t>wave.webaim.org</a:t>
            </a:r>
            <a:endParaRPr/>
          </a:p>
        </p:txBody>
      </p:sp>
      <p:pic>
        <p:nvPicPr>
          <p:cNvPr descr="wave logo" id="208" name="Google Shape;2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690" y="609613"/>
            <a:ext cx="4826813" cy="183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1088686" y="25070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WAVE Results</a:t>
            </a:r>
            <a:endParaRPr/>
          </a:p>
        </p:txBody>
      </p:sp>
      <p:pic>
        <p:nvPicPr>
          <p:cNvPr descr="sample wave result" id="214" name="Google Shape;21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626" y="1282863"/>
            <a:ext cx="7648575" cy="5122324"/>
          </a:xfrm>
          <a:prstGeom prst="rect">
            <a:avLst/>
          </a:prstGeom>
          <a:noFill/>
          <a:ln cap="flat" cmpd="sng" w="9525">
            <a:solidFill>
              <a:srgbClr val="0020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WAVE Results - Images</a:t>
            </a:r>
            <a:endParaRPr/>
          </a:p>
        </p:txBody>
      </p:sp>
      <p:pic>
        <p:nvPicPr>
          <p:cNvPr descr="Wave results - suspicious alt text" id="220" name="Google Shape;220;p30"/>
          <p:cNvPicPr preferRelativeResize="0"/>
          <p:nvPr/>
        </p:nvPicPr>
        <p:blipFill rotWithShape="1">
          <a:blip r:embed="rId3">
            <a:alphaModFix/>
          </a:blip>
          <a:srcRect b="0" l="30881" r="0" t="60598"/>
          <a:stretch/>
        </p:blipFill>
        <p:spPr>
          <a:xfrm>
            <a:off x="367125" y="2712176"/>
            <a:ext cx="8409751" cy="3240051"/>
          </a:xfrm>
          <a:prstGeom prst="rect">
            <a:avLst/>
          </a:prstGeom>
          <a:noFill/>
          <a:ln cap="flat" cmpd="sng" w="9525">
            <a:solidFill>
              <a:srgbClr val="0020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1088686" y="25070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Tables</a:t>
            </a:r>
            <a:endParaRPr/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1088675" y="1257301"/>
            <a:ext cx="72024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746" lvl="0" marL="171446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Tables are for data or organizing information not formatting</a:t>
            </a:r>
            <a:endParaRPr sz="1800"/>
          </a:p>
          <a:p>
            <a:pPr indent="-158746" lvl="0" marL="171446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Need captions and headers</a:t>
            </a:r>
            <a:endParaRPr sz="1800"/>
          </a:p>
        </p:txBody>
      </p:sp>
      <p:pic>
        <p:nvPicPr>
          <p:cNvPr descr="sample table" id="228" name="Google Shape;2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736" y="2627524"/>
            <a:ext cx="7771125" cy="380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1088686" y="25070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Table properties</a:t>
            </a:r>
            <a:endParaRPr/>
          </a:p>
        </p:txBody>
      </p:sp>
      <p:pic>
        <p:nvPicPr>
          <p:cNvPr descr="table properties in libretexts"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38" y="1524000"/>
            <a:ext cx="8617323" cy="44058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type="title"/>
          </p:nvPr>
        </p:nvSpPr>
        <p:spPr>
          <a:xfrm>
            <a:off x="1088686" y="25070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Data Table</a:t>
            </a:r>
            <a:endParaRPr/>
          </a:p>
        </p:txBody>
      </p:sp>
      <p:pic>
        <p:nvPicPr>
          <p:cNvPr descr="wave result for data table"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25" y="1402050"/>
            <a:ext cx="8685725" cy="50932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1088686" y="25070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Table for Organizing Information</a:t>
            </a:r>
            <a:endParaRPr/>
          </a:p>
        </p:txBody>
      </p:sp>
      <p:pic>
        <p:nvPicPr>
          <p:cNvPr id="246" name="Google Shape;246;p34"/>
          <p:cNvPicPr preferRelativeResize="0"/>
          <p:nvPr/>
        </p:nvPicPr>
        <p:blipFill rotWithShape="1">
          <a:blip r:embed="rId3">
            <a:alphaModFix/>
          </a:blip>
          <a:srcRect b="0" l="21303" r="0" t="0"/>
          <a:stretch/>
        </p:blipFill>
        <p:spPr>
          <a:xfrm>
            <a:off x="876725" y="1352450"/>
            <a:ext cx="7390548" cy="52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1088686" y="25070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Layout Table</a:t>
            </a:r>
            <a:endParaRPr/>
          </a:p>
        </p:txBody>
      </p:sp>
      <p:pic>
        <p:nvPicPr>
          <p:cNvPr descr="flowers in a grid - text reads springtime brings me joy"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550" y="1215450"/>
            <a:ext cx="7504400" cy="51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type="title"/>
          </p:nvPr>
        </p:nvSpPr>
        <p:spPr>
          <a:xfrm>
            <a:off x="1088686" y="25070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WAVE - </a:t>
            </a:r>
            <a:r>
              <a:rPr lang="en-US"/>
              <a:t>Layout Table</a:t>
            </a:r>
            <a:endParaRPr/>
          </a:p>
        </p:txBody>
      </p:sp>
      <p:pic>
        <p:nvPicPr>
          <p:cNvPr descr="Wave result for layout table" id="258" name="Google Shape;258;p36"/>
          <p:cNvPicPr preferRelativeResize="0"/>
          <p:nvPr/>
        </p:nvPicPr>
        <p:blipFill rotWithShape="1">
          <a:blip r:embed="rId3">
            <a:alphaModFix/>
          </a:blip>
          <a:srcRect b="1922" l="0" r="4379" t="0"/>
          <a:stretch/>
        </p:blipFill>
        <p:spPr>
          <a:xfrm>
            <a:off x="1445475" y="1187250"/>
            <a:ext cx="6310825" cy="55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1085394" y="804167"/>
            <a:ext cx="7205700" cy="879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 2 of 2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1085393" y="2019552"/>
            <a:ext cx="3483900" cy="801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3000"/>
              <a:t>Accessibility 1</a:t>
            </a:r>
            <a:endParaRPr sz="3000"/>
          </a:p>
        </p:txBody>
      </p:sp>
      <p:sp>
        <p:nvSpPr>
          <p:cNvPr id="136" name="Google Shape;136;p19"/>
          <p:cNvSpPr txBox="1"/>
          <p:nvPr>
            <p:ph idx="2" type="body"/>
          </p:nvPr>
        </p:nvSpPr>
        <p:spPr>
          <a:xfrm>
            <a:off x="1085400" y="2975025"/>
            <a:ext cx="3483900" cy="368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Text considerations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links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</a:t>
            </a:r>
            <a:r>
              <a:rPr lang="en-US"/>
              <a:t>eaders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styles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lists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Colors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WAVE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Q and A</a:t>
            </a:r>
            <a:endParaRPr/>
          </a:p>
        </p:txBody>
      </p:sp>
      <p:sp>
        <p:nvSpPr>
          <p:cNvPr id="137" name="Google Shape;137;p19"/>
          <p:cNvSpPr txBox="1"/>
          <p:nvPr>
            <p:ph idx="3" type="body"/>
          </p:nvPr>
        </p:nvSpPr>
        <p:spPr>
          <a:xfrm>
            <a:off x="4809272" y="2023006"/>
            <a:ext cx="3483900" cy="802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3000"/>
              <a:t>Accessibility 2</a:t>
            </a:r>
            <a:endParaRPr sz="3000"/>
          </a:p>
        </p:txBody>
      </p:sp>
      <p:sp>
        <p:nvSpPr>
          <p:cNvPr id="138" name="Google Shape;138;p19"/>
          <p:cNvSpPr txBox="1"/>
          <p:nvPr>
            <p:ph idx="4" type="body"/>
          </p:nvPr>
        </p:nvSpPr>
        <p:spPr>
          <a:xfrm>
            <a:off x="4809275" y="2975100"/>
            <a:ext cx="3483900" cy="34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Video and audio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Images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alt text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captions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complex images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Tables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WAVE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Q and 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1090680" y="2168168"/>
            <a:ext cx="64824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Accessibility Checkers</a:t>
            </a:r>
            <a:endParaRPr/>
          </a:p>
        </p:txBody>
      </p:sp>
      <p:sp>
        <p:nvSpPr>
          <p:cNvPr id="265" name="Google Shape;265;p37"/>
          <p:cNvSpPr txBox="1"/>
          <p:nvPr>
            <p:ph idx="1" type="body"/>
          </p:nvPr>
        </p:nvSpPr>
        <p:spPr>
          <a:xfrm>
            <a:off x="1090678" y="4312662"/>
            <a:ext cx="64728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181612"/>
                </a:solidFill>
              </a:rPr>
              <a:t>Wave Tool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 sz="2400" cap="none">
                <a:solidFill>
                  <a:srgbClr val="181612"/>
                </a:solidFill>
              </a:rPr>
              <a:t>wave.webaim.org</a:t>
            </a:r>
            <a:endParaRPr/>
          </a:p>
        </p:txBody>
      </p:sp>
      <p:pic>
        <p:nvPicPr>
          <p:cNvPr descr="wave logo" id="266" name="Google Shape;2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690" y="609613"/>
            <a:ext cx="4826813" cy="183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yeglasses" id="271" name="Google Shape;271;p38"/>
          <p:cNvPicPr preferRelativeResize="0"/>
          <p:nvPr>
            <p:ph idx="2" type="pic"/>
          </p:nvPr>
        </p:nvPicPr>
        <p:blipFill rotWithShape="1">
          <a:blip r:embed="rId3">
            <a:alphaModFix amt="50000"/>
          </a:blip>
          <a:srcRect b="19973" l="0" r="0" t="19973"/>
          <a:stretch/>
        </p:blipFill>
        <p:spPr>
          <a:xfrm>
            <a:off x="491247" y="1795282"/>
            <a:ext cx="8161507" cy="326743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 txBox="1"/>
          <p:nvPr>
            <p:ph type="ctrTitle"/>
          </p:nvPr>
        </p:nvSpPr>
        <p:spPr>
          <a:xfrm>
            <a:off x="782204" y="5301574"/>
            <a:ext cx="64779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600"/>
              <a:buFont typeface="Arial"/>
              <a:buNone/>
            </a:pPr>
            <a:r>
              <a:rPr lang="en-US">
                <a:solidFill>
                  <a:srgbClr val="222222"/>
                </a:solidFill>
              </a:rPr>
              <a:t>Human Checked</a:t>
            </a:r>
            <a:endParaRPr/>
          </a:p>
        </p:txBody>
      </p:sp>
      <p:sp>
        <p:nvSpPr>
          <p:cNvPr id="273" name="Google Shape;273;p38"/>
          <p:cNvSpPr txBox="1"/>
          <p:nvPr/>
        </p:nvSpPr>
        <p:spPr>
          <a:xfrm>
            <a:off x="5516958" y="6461478"/>
            <a:ext cx="3135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Eyeglasses 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StockSnap; </a:t>
            </a:r>
            <a:r>
              <a:rPr b="0" i="0" lang="en-US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 license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type="ctrTitle"/>
          </p:nvPr>
        </p:nvSpPr>
        <p:spPr>
          <a:xfrm>
            <a:off x="1813336" y="3464560"/>
            <a:ext cx="6477900" cy="1538400"/>
          </a:xfrm>
          <a:prstGeom prst="rect">
            <a:avLst/>
          </a:prstGeom>
        </p:spPr>
        <p:txBody>
          <a:bodyPr anchorCtr="0" anchor="b" bIns="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Questions?</a:t>
            </a:r>
            <a:endParaRPr sz="6000"/>
          </a:p>
        </p:txBody>
      </p:sp>
      <p:sp>
        <p:nvSpPr>
          <p:cNvPr id="280" name="Google Shape;280;p39"/>
          <p:cNvSpPr txBox="1"/>
          <p:nvPr>
            <p:ph idx="1" type="subTitle"/>
          </p:nvPr>
        </p:nvSpPr>
        <p:spPr>
          <a:xfrm>
            <a:off x="1813325" y="5459100"/>
            <a:ext cx="64779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ASCCC OERI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Captions &amp; Transcript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927275" y="2015725"/>
            <a:ext cx="7363800" cy="445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Who uses them?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80% of people that use captions are not deaf!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How do people use them?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Quiet / loud environment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Second language learners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Learning challenges</a:t>
            </a:r>
            <a:endParaRPr sz="1800"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Helps with focus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Challenging content</a:t>
            </a:r>
            <a:endParaRPr sz="1800"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Supports learning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Many other reasons</a:t>
            </a:r>
            <a:endParaRPr sz="1800"/>
          </a:p>
        </p:txBody>
      </p:sp>
      <p:pic>
        <p:nvPicPr>
          <p:cNvPr descr="Cartoon with caption that says good work goldie, keep it up." id="145" name="Google Shape;145;p20"/>
          <p:cNvPicPr preferRelativeResize="0"/>
          <p:nvPr/>
        </p:nvPicPr>
        <p:blipFill rotWithShape="1">
          <a:blip r:embed="rId3">
            <a:alphaModFix/>
          </a:blip>
          <a:srcRect b="0" l="0" r="8892" t="7783"/>
          <a:stretch/>
        </p:blipFill>
        <p:spPr>
          <a:xfrm>
            <a:off x="5013675" y="3113725"/>
            <a:ext cx="3863500" cy="29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5078588" y="6095075"/>
            <a:ext cx="3907500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Closed Caption Demonstration</a:t>
            </a:r>
            <a:r>
              <a:rPr lang="en-US" sz="1200"/>
              <a:t> is in the public domain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5"/>
              </a:rPr>
              <a:t>Who uses Closed Captions by 3Play Media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Autocaptions</a:t>
            </a:r>
            <a:endParaRPr/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Captions need to be accurate and have punctuation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damnit can I join you can I join you teachers are intentional in everything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Autocaptions are a g</a:t>
            </a:r>
            <a:r>
              <a:rPr lang="en-US" sz="1800"/>
              <a:t>ood place to start - </a:t>
            </a:r>
            <a:r>
              <a:rPr lang="en-US"/>
              <a:t>b</a:t>
            </a:r>
            <a:r>
              <a:rPr lang="en-US" sz="1800"/>
              <a:t>ut then edit them</a:t>
            </a:r>
            <a:endParaRPr sz="1800"/>
          </a:p>
        </p:txBody>
      </p:sp>
      <p:pic>
        <p:nvPicPr>
          <p:cNvPr descr="example bad autocaption described in text"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650" y="3766625"/>
            <a:ext cx="5096700" cy="29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and Audio</a:t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1088675" y="2015725"/>
            <a:ext cx="6278400" cy="403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Video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Include all important noises (bells, etc.)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Captions are not transcripts (use both if possible)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Interactive transcript have additional benefits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Transcripts for audio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Provide Context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and Audio: Context</a:t>
            </a:r>
            <a:endParaRPr/>
          </a:p>
        </p:txBody>
      </p:sp>
      <p:pic>
        <p:nvPicPr>
          <p:cNvPr descr="audio file with context explaining its purpose"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175" y="1960678"/>
            <a:ext cx="6836942" cy="255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dio file example"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163" y="4691800"/>
            <a:ext cx="5926974" cy="19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and Audio: Transcript</a:t>
            </a:r>
            <a:endParaRPr/>
          </a:p>
        </p:txBody>
      </p:sp>
      <p:pic>
        <p:nvPicPr>
          <p:cNvPr descr="sample video" id="175" name="Google Shape;175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150" y="2013528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mple interactive transcipt"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5250" y="1823878"/>
            <a:ext cx="2797921" cy="485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1086913" y="804890"/>
            <a:ext cx="7204200" cy="90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captioned videos</a:t>
            </a:r>
            <a:endParaRPr/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1085502" y="2010875"/>
            <a:ext cx="7375800" cy="404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Search for captioned videos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Check to make sure the captions are accurate</a:t>
            </a:r>
            <a:endParaRPr sz="1800"/>
          </a:p>
        </p:txBody>
      </p:sp>
      <p:pic>
        <p:nvPicPr>
          <p:cNvPr descr="Youtube subtitles filter" id="184" name="Google Shape;184;p25"/>
          <p:cNvPicPr preferRelativeResize="0"/>
          <p:nvPr/>
        </p:nvPicPr>
        <p:blipFill rotWithShape="1">
          <a:blip r:embed="rId3">
            <a:alphaModFix/>
          </a:blip>
          <a:srcRect b="0" l="0" r="9189" t="0"/>
          <a:stretch/>
        </p:blipFill>
        <p:spPr>
          <a:xfrm>
            <a:off x="844625" y="3517650"/>
            <a:ext cx="7204199" cy="271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1088686" y="808303"/>
            <a:ext cx="7202400" cy="89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Images and Alt Text</a:t>
            </a:r>
            <a:endParaRPr/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1088686" y="2015735"/>
            <a:ext cx="7202400" cy="4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46" lvl="0" marL="171446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Caption: UNESCO Global Open Educational Resources logo</a:t>
            </a:r>
            <a:endParaRPr/>
          </a:p>
          <a:p>
            <a:pPr indent="-171446" lvl="0" marL="171446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Alt text: An open book with pages turning into raised hands; text reads Open Educational Resources.</a:t>
            </a:r>
            <a:endParaRPr/>
          </a:p>
          <a:p>
            <a:pPr indent="-171446" lvl="0" marL="171446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Decorative?</a:t>
            </a:r>
            <a:endParaRPr/>
          </a:p>
          <a:p>
            <a:pPr indent="-171446" lvl="0" marL="171446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Context matters!</a:t>
            </a:r>
            <a:endParaRPr/>
          </a:p>
          <a:p>
            <a:pPr indent="-158746" lvl="0" marL="171446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not “image of…”</a:t>
            </a:r>
            <a:endParaRPr/>
          </a:p>
          <a:p>
            <a:pPr indent="-171446" lvl="0" marL="171446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OER logo </a:t>
            </a:r>
            <a:r>
              <a:rPr lang="en-US"/>
              <a:t>by</a:t>
            </a:r>
            <a:br>
              <a:rPr lang="en-US"/>
            </a:br>
            <a:r>
              <a:rPr lang="en-US"/>
              <a:t>Jonathasmello</a:t>
            </a:r>
            <a:br>
              <a:rPr lang="en-US"/>
            </a:br>
            <a:r>
              <a:rPr lang="en-US"/>
              <a:t>licensed </a:t>
            </a:r>
            <a:r>
              <a:rPr lang="en-US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 3.0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OER icon" id="192" name="Google Shape;19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0651" y="3344172"/>
            <a:ext cx="4531780" cy="302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002F5B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