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Slab" pitchFamily="2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ca101b8b3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ca101b8b3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a101b8b3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ca101b8b3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ca101b8b3_1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2ca101b8b3_1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ca101b8b3_1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ca101b8b3_1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ca101b8b3_1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ca101b8b3_1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ca101b8b3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ca101b8b3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ca101b8b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ca101b8b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ca101b8b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ca101b8b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ca101b8b3_1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ca101b8b3_1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ca101b8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2ca101b8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9d9f5565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9d9f5565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ca101b8b3_1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ca101b8b3_1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ca101b8b3_1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ca101b8b3_1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d543aeeb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d543aeeb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ca101b8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ca101b8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9d9f556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9d9f556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ca101b8b3_1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ca101b8b3_1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fea9c9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afea9c9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9d9f5565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9d9f5565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ca101b8b3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ca101b8b3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ca101b8b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ca101b8b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ca101b8b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ca101b8b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Bookshelves/Languages/English_as_a_Foreign_Language/Reading_Writing_Research_and_Reasoning%3A_An_Advanced_ESL_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.libretexts.org/Bookshelves/Languages/English_as_a_Foreign_Language/Reading_Writing_Research_and_Reasoning%3A_An_Advanced_ESL_Tex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human.libretexts.org/Bookshelves/Languages/English_as_a_Foreign_Language/Reading_Writing_Research_and_Reasoning%3A_An_Advanced_ESL_Text/01%3A_Critical_Reading/1.09%3A_Choosing_Quotes_and_Analyzing_a_Text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winer@peralta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wadell@peralt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0" y="1188925"/>
            <a:ext cx="61167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Reading, Writing, Research, and Reasoning: </a:t>
            </a:r>
            <a:endParaRPr dirty="0"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3"/>
              </a:rPr>
              <a:t>an Advanced ESL Text</a:t>
            </a:r>
            <a:endParaRPr dirty="0"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513650" y="2942975"/>
            <a:ext cx="61167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Gabriel Winer, Berkeley City College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Beth </a:t>
            </a:r>
            <a:r>
              <a:rPr lang="en" sz="1800" dirty="0" err="1"/>
              <a:t>Wadell</a:t>
            </a:r>
            <a:r>
              <a:rPr lang="en" sz="1800" dirty="0"/>
              <a:t>, Laney College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/>
              <a:t>Marit</a:t>
            </a:r>
            <a:r>
              <a:rPr lang="en" sz="1800" dirty="0"/>
              <a:t> </a:t>
            </a:r>
            <a:r>
              <a:rPr lang="en" sz="1800" dirty="0" err="1"/>
              <a:t>ter</a:t>
            </a:r>
            <a:r>
              <a:rPr lang="en" sz="1800" dirty="0"/>
              <a:t> Mate-Martinsen, Santa Barbara City College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400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and questions for reflection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/>
          <p:nvPr/>
        </p:nvSpPr>
        <p:spPr>
          <a:xfrm>
            <a:off x="537500" y="3871825"/>
            <a:ext cx="4164900" cy="422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35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Answers to any “Try this!” exercises in the chapter</a:t>
            </a:r>
            <a:endParaRPr/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/>
          <p:nvPr/>
        </p:nvSpPr>
        <p:spPr>
          <a:xfrm>
            <a:off x="537500" y="4148200"/>
            <a:ext cx="4164900" cy="422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Workbook-style elements: Notice this!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75" y="2255325"/>
            <a:ext cx="8839202" cy="252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82250" y="1380875"/>
            <a:ext cx="779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Inductive learning through examining, identifying, evaluating, and/or comparing elements of an authentic text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Workbook-style elements: Try this!</a:t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282250" y="1380875"/>
            <a:ext cx="836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Structured practice - sometimes includes answers on a separate linked page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94975"/>
            <a:ext cx="8839200" cy="2856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Workbook-style elements: Apply this!</a:t>
            </a:r>
            <a:endParaRPr/>
          </a:p>
        </p:txBody>
      </p:sp>
      <p:sp>
        <p:nvSpPr>
          <p:cNvPr id="163" name="Google Shape;163;p26"/>
          <p:cNvSpPr txBox="1"/>
          <p:nvPr/>
        </p:nvSpPr>
        <p:spPr>
          <a:xfrm>
            <a:off x="282250" y="1380875"/>
            <a:ext cx="8368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Encourages teachers and students to generalize the element or skill to their own writing in progress.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72175"/>
            <a:ext cx="8839201" cy="244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Glossary</a:t>
            </a:r>
            <a:endParaRPr/>
          </a:p>
        </p:txBody>
      </p:sp>
      <p:pic>
        <p:nvPicPr>
          <p:cNvPr id="170" name="Google Shape;17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300" y="1391025"/>
            <a:ext cx="5488950" cy="3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Glossary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Hover over underlined words for the definition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6707"/>
          <a:stretch/>
        </p:blipFill>
        <p:spPr>
          <a:xfrm>
            <a:off x="387900" y="2113525"/>
            <a:ext cx="7239299" cy="145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Glossary</a:t>
            </a:r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Hover over underlined words for the definition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4" name="Google Shape;1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107275"/>
            <a:ext cx="7246676" cy="1456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1: Hedging (Gabe)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425" y="1292650"/>
            <a:ext cx="6721124" cy="365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/>
          <p:nvPr/>
        </p:nvSpPr>
        <p:spPr>
          <a:xfrm>
            <a:off x="6215425" y="2091975"/>
            <a:ext cx="1616400" cy="631200"/>
          </a:xfrm>
          <a:prstGeom prst="wedgeRoundRectCallout">
            <a:avLst>
              <a:gd name="adj1" fmla="val -74952"/>
              <a:gd name="adj2" fmla="val -55874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definitions/intro</a:t>
            </a: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6609875" y="3471900"/>
            <a:ext cx="1616400" cy="631200"/>
          </a:xfrm>
          <a:prstGeom prst="wedgeRoundRectCallout">
            <a:avLst>
              <a:gd name="adj1" fmla="val -90982"/>
              <a:gd name="adj2" fmla="val 65550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1: Hedging (Gabe)</a:t>
            </a:r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50" y="1669950"/>
            <a:ext cx="8438349" cy="221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/>
          <p:nvPr/>
        </p:nvSpPr>
        <p:spPr>
          <a:xfrm>
            <a:off x="6739550" y="947700"/>
            <a:ext cx="1616400" cy="631200"/>
          </a:xfrm>
          <a:prstGeom prst="wedgeRoundRectCallout">
            <a:avLst>
              <a:gd name="adj1" fmla="val -90982"/>
              <a:gd name="adj2" fmla="val 65550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rationale</a:t>
            </a:r>
            <a:endParaRPr/>
          </a:p>
        </p:txBody>
      </p:sp>
      <p:sp>
        <p:nvSpPr>
          <p:cNvPr id="200" name="Google Shape;200;p31"/>
          <p:cNvSpPr/>
          <p:nvPr/>
        </p:nvSpPr>
        <p:spPr>
          <a:xfrm>
            <a:off x="5664425" y="3736675"/>
            <a:ext cx="1616400" cy="631200"/>
          </a:xfrm>
          <a:prstGeom prst="wedgeRoundRectCallout">
            <a:avLst>
              <a:gd name="adj1" fmla="val -84366"/>
              <a:gd name="adj2" fmla="val -59941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96375" y="1375450"/>
            <a:ext cx="7397700" cy="3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Academic reading/writing with a language learner focus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Targeted 1 level below transfer-level English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Chapters organized around thematic content relevant to CCC ELs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Authentic readings from openly licensed texts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student writing at target level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Workbook-style activities to move from inductive learning to structured practice to more general application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Language structures presented in the context of expressing academic ideas: tools to make meaning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1: Hedging (Gabe)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74395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2"/>
          <p:cNvSpPr/>
          <p:nvPr/>
        </p:nvSpPr>
        <p:spPr>
          <a:xfrm>
            <a:off x="6868500" y="345800"/>
            <a:ext cx="1887600" cy="1115400"/>
          </a:xfrm>
          <a:prstGeom prst="wedgeRoundRectCallout">
            <a:avLst>
              <a:gd name="adj1" fmla="val -76355"/>
              <a:gd name="adj2" fmla="val 49200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bank with examples from the chapter theme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1: Hedging (Gabe)</a:t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850" y="1322450"/>
            <a:ext cx="5307699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/>
          <p:nvPr/>
        </p:nvSpPr>
        <p:spPr>
          <a:xfrm>
            <a:off x="6843275" y="1564650"/>
            <a:ext cx="1714800" cy="890400"/>
          </a:xfrm>
          <a:prstGeom prst="wedgeRoundRectCallout">
            <a:avLst>
              <a:gd name="adj1" fmla="val -90982"/>
              <a:gd name="adj2" fmla="val 65550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structured practice with linked answer key</a:t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>
            <a:off x="6843275" y="3636125"/>
            <a:ext cx="1714800" cy="890400"/>
          </a:xfrm>
          <a:prstGeom prst="wedgeRoundRectCallout">
            <a:avLst>
              <a:gd name="adj1" fmla="val -90982"/>
              <a:gd name="adj2" fmla="val 65550"/>
              <a:gd name="adj3" fmla="val 0"/>
            </a:avLst>
          </a:prstGeom>
          <a:solidFill>
            <a:srgbClr val="FFE599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 for applying to own writing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2: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Reading (Marit) </a:t>
            </a:r>
            <a:endParaRPr/>
          </a:p>
        </p:txBody>
      </p:sp>
      <p:pic>
        <p:nvPicPr>
          <p:cNvPr id="221" name="Google Shape;221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025" y="149703"/>
            <a:ext cx="4000525" cy="4844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850" y="1593025"/>
            <a:ext cx="4515225" cy="27017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34"/>
          <p:cNvCxnSpPr/>
          <p:nvPr/>
        </p:nvCxnSpPr>
        <p:spPr>
          <a:xfrm rot="10800000">
            <a:off x="7244925" y="3854800"/>
            <a:ext cx="1211700" cy="515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Use, share, and give us feedback!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Gabe: </a:t>
            </a:r>
            <a:r>
              <a:rPr lang="en" u="sng">
                <a:solidFill>
                  <a:schemeClr val="hlink"/>
                </a:solidFill>
                <a:hlinkClick r:id="rId3"/>
              </a:rPr>
              <a:t>gwiner@peralta.edu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Beth: </a:t>
            </a:r>
            <a:r>
              <a:rPr lang="en" u="sng">
                <a:solidFill>
                  <a:schemeClr val="hlink"/>
                </a:solidFill>
                <a:hlinkClick r:id="rId4"/>
              </a:rPr>
              <a:t>ewadell@peralta.edu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Contributors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503450" y="1585100"/>
            <a:ext cx="4184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ESL Faculty (+ 1 Librarian) from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Berkeley City College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City College of San Francisco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Imperial Valley College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Laney College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Porterville College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Santa Barbara City College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870" y="458025"/>
            <a:ext cx="3833004" cy="44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6082375" y="3810000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7826800" y="4582950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108100" y="2415300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199400" y="3028950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189750" y="2190725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252350" y="2340425"/>
            <a:ext cx="326400" cy="312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143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6007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Examined course outlines from our colleges and pulled out main objectives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a values statement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Brainstormed chapters/organization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Reviewed other OER texts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Teams drafted chapters using templates on Google Docs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Peer reviewed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Editors revised content and moved to LibreTexts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and Themes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Critical Reading: undocumented immigrant rights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Organization and Cohesion: bias, stereotypes, and stereotype threat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Research: increasing teacher diversity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Integrating Evidence: maintaining heritage languages and bilingualism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Analyzing Arguments: reducing social and ecological harms of fast fashion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Clarity and Style: community efforts to address food deserts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Also includes Instructor Resources and Glossary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35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will we learn?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is this important?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theme will the chapter focus on?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 objectives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537500" y="1335175"/>
            <a:ext cx="4034400" cy="422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35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Sample student writing on the chapter theme that demonstrates concepts of the chapter.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537500" y="1625925"/>
            <a:ext cx="4211100" cy="422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35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Chapter content contains contextualized reading and writing examples and workbook activities.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537500" y="1467775"/>
            <a:ext cx="4034400" cy="2695500"/>
          </a:xfrm>
          <a:prstGeom prst="rightArrow">
            <a:avLst>
              <a:gd name="adj1" fmla="val 67392"/>
              <a:gd name="adj2" fmla="val 23802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each chapter</a:t>
            </a: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4748450" y="1221175"/>
            <a:ext cx="35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Phrasebook for targeted element of academic writing: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words, sentence frames, etc. to help students use discrete elements in service of conveying meaning</a:t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00" y="1221175"/>
            <a:ext cx="3553750" cy="330899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487375" y="3621175"/>
            <a:ext cx="4164900" cy="4221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Macintosh PowerPoint</Application>
  <PresentationFormat>On-screen Show (16:9)</PresentationFormat>
  <Paragraphs>98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Roboto Slab</vt:lpstr>
      <vt:lpstr>Roboto</vt:lpstr>
      <vt:lpstr>Marina</vt:lpstr>
      <vt:lpstr>Reading, Writing, Research, and Reasoning:  an Advanced ESL Text</vt:lpstr>
      <vt:lpstr>Goals</vt:lpstr>
      <vt:lpstr>Contributors</vt:lpstr>
      <vt:lpstr>Process</vt:lpstr>
      <vt:lpstr>Chapters and Themes</vt:lpstr>
      <vt:lpstr>Features of each chapter</vt:lpstr>
      <vt:lpstr>Features of each chapter</vt:lpstr>
      <vt:lpstr>Features of each chapter</vt:lpstr>
      <vt:lpstr>Features of each chapter</vt:lpstr>
      <vt:lpstr>Features of each chapter</vt:lpstr>
      <vt:lpstr>Features of each chapter</vt:lpstr>
      <vt:lpstr>Workbook-style elements: Notice this!</vt:lpstr>
      <vt:lpstr>Workbook-style elements: Try this!</vt:lpstr>
      <vt:lpstr>Workbook-style elements: Apply this!</vt:lpstr>
      <vt:lpstr>Glossary</vt:lpstr>
      <vt:lpstr>Glossary</vt:lpstr>
      <vt:lpstr>Glossary</vt:lpstr>
      <vt:lpstr>Highlight 1: Hedging (Gabe)</vt:lpstr>
      <vt:lpstr>Highlight 1: Hedging (Gabe)</vt:lpstr>
      <vt:lpstr>Highlight 1: Hedging (Gabe)</vt:lpstr>
      <vt:lpstr>Highlight 1: Hedging (Gabe)</vt:lpstr>
      <vt:lpstr>Highlight 2:  Critical Reading (Marit) </vt:lpstr>
      <vt:lpstr>Use, share, and give us 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Reading, Writing, Research, and Reasoning:  an Advanced ESL Text</dc:title>
  <cp:lastModifiedBy>Elizabeth WADELL</cp:lastModifiedBy>
  <cp:revision>1</cp:revision>
  <dcterms:modified xsi:type="dcterms:W3CDTF">2022-05-27T18:27:26Z</dcterms:modified>
</cp:coreProperties>
</file>