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" panose="020B0502020104020203" pitchFamily="34" charset="-79"/>
      <p:regular r:id="rId23"/>
      <p:bold r:id="rId24"/>
    </p:embeddedFont>
    <p:embeddedFont>
      <p:font typeface="Lato Light" panose="020F050202020403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3QZn2xWgZsuf3UeowbOPjQdZI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3"/>
    <p:restoredTop sz="94704"/>
  </p:normalViewPr>
  <p:slideViewPr>
    <p:cSldViewPr snapToGrid="0">
      <p:cViewPr varScale="1">
        <p:scale>
          <a:sx n="105" d="100"/>
          <a:sy n="105" d="100"/>
        </p:scale>
        <p:origin x="6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c78473b59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8c78473b59_2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8c78473b59_2_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39d28d982_3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1139d28d982_3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1139d28d982_3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13479b637b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113479b637b_1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113479b637b_1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139d28d982_3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1139d28d982_3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1139d28d982_3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16ceb26e22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116ceb26e22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116ceb26e22_1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13479b637b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113479b637b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g113479b637b_1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16ceb26e2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116ceb26e22_1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g116ceb26e22_1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c78473b59_2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8c78473b59_2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c78473b59_6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8c78473b59_6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3479b637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g113479b637b_1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113479b637b_1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39d28d982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1139d28d982_3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1139d28d982_3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139d28d98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1139d28d982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1139d28d982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3479b637b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113479b637b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113479b637b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g8c78473b59_2_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32004"/>
            <a:ext cx="9144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8c78473b59_2_5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8c78473b59_2_5"/>
          <p:cNvSpPr txBox="1">
            <a:spLocks noGrp="1"/>
          </p:cNvSpPr>
          <p:nvPr>
            <p:ph type="subTitle" idx="1"/>
          </p:nvPr>
        </p:nvSpPr>
        <p:spPr>
          <a:xfrm>
            <a:off x="1813335" y="518960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8" name="Google Shape;18;g8c78473b59_2_5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g8c78473b59_2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78473b59_2_63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Google Shape;78;g8c78473b59_2_63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g8c78473b59_2_63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8c78473b59_2_63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g8c78473b59_2_63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2" name="Google Shape;82;g8c78473b59_2_6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g8c78473b59_2_6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lack">
  <p:cSld name="section slide blac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c78473b59_2_7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g8c78473b59_2_7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78473b59_2_7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8c78473b59_2_7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g8c78473b59_2_7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8c78473b59_2_7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g8c78473b59_2_74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g8c78473b59_2_80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g8c78473b59_2_80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g8c78473b59_2_80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8c78473b59_2_8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8c78473b59_2_8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g8c78473b59_2_80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g8c78473b59_2_87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g8c78473b59_2_87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3" name="Google Shape;103;g8c78473b59_2_87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8c78473b59_2_87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5" name="Google Shape;105;g8c78473b59_2_87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g8c78473b59_2_87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8c78473b59_2_87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g8c78473b59_2_87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78473b59_2_9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c78473b59_2_96"/>
          <p:cNvSpPr txBox="1">
            <a:spLocks noGrp="1"/>
          </p:cNvSpPr>
          <p:nvPr>
            <p:ph type="ft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g8c78473b59_2_9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1"/>
          </p:nvPr>
        </p:nvSpPr>
        <p:spPr>
          <a:xfrm>
            <a:off x="1088686" y="2015732"/>
            <a:ext cx="7202456" cy="4039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3" name="Google Shape;123;p44"/>
          <p:cNvCxnSpPr/>
          <p:nvPr/>
        </p:nvCxnSpPr>
        <p:spPr>
          <a:xfrm>
            <a:off x="1088686" y="1859432"/>
            <a:ext cx="720245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5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6" name="Google Shape;126;p45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5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56" cy="94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>
  <p:cSld name="Section Header with conte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"/>
          <p:cNvSpPr/>
          <p:nvPr/>
        </p:nvSpPr>
        <p:spPr>
          <a:xfrm>
            <a:off x="892142" y="-21176"/>
            <a:ext cx="7606015" cy="18787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32" name="Google Shape;132;p46"/>
          <p:cNvCxnSpPr/>
          <p:nvPr/>
        </p:nvCxnSpPr>
        <p:spPr>
          <a:xfrm>
            <a:off x="892142" y="1859611"/>
            <a:ext cx="76060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" name="Google Shape;133;p46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6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6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9bcb5c820e_0_114"/>
          <p:cNvGrpSpPr/>
          <p:nvPr/>
        </p:nvGrpSpPr>
        <p:grpSpPr>
          <a:xfrm rot="-5400000" flipH="1">
            <a:off x="4661187" y="2389233"/>
            <a:ext cx="6872196" cy="2093410"/>
            <a:chOff x="187960" y="1453515"/>
            <a:chExt cx="3861435" cy="1568450"/>
          </a:xfrm>
        </p:grpSpPr>
        <p:sp>
          <p:nvSpPr>
            <p:cNvPr id="139" name="Google Shape;139;g9bcb5c820e_0_11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0" name="Google Shape;140;g9bcb5c820e_0_11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20000"/>
                  </a:srgbClr>
                </a:gs>
                <a:gs pos="100000">
                  <a:srgbClr val="FF6A00"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1" name="Google Shape;141;g9bcb5c820e_0_11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20000"/>
                  </a:srgbClr>
                </a:gs>
                <a:gs pos="100000">
                  <a:srgbClr val="CC000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2" name="Google Shape;142;g9bcb5c820e_0_114"/>
          <p:cNvSpPr txBox="1">
            <a:spLocks noGrp="1"/>
          </p:cNvSpPr>
          <p:nvPr>
            <p:ph type="title"/>
          </p:nvPr>
        </p:nvSpPr>
        <p:spPr>
          <a:xfrm>
            <a:off x="737850" y="690033"/>
            <a:ext cx="6284100" cy="9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9bcb5c820e_0_114"/>
          <p:cNvSpPr txBox="1">
            <a:spLocks noGrp="1"/>
          </p:cNvSpPr>
          <p:nvPr>
            <p:ph type="body" idx="1"/>
          </p:nvPr>
        </p:nvSpPr>
        <p:spPr>
          <a:xfrm>
            <a:off x="737850" y="1967600"/>
            <a:ext cx="1902600" cy="3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4" name="Google Shape;144;g9bcb5c820e_0_114"/>
          <p:cNvSpPr txBox="1">
            <a:spLocks noGrp="1"/>
          </p:cNvSpPr>
          <p:nvPr>
            <p:ph type="body" idx="2"/>
          </p:nvPr>
        </p:nvSpPr>
        <p:spPr>
          <a:xfrm>
            <a:off x="2928612" y="1967600"/>
            <a:ext cx="1902600" cy="3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5" name="Google Shape;145;g9bcb5c820e_0_114"/>
          <p:cNvSpPr txBox="1">
            <a:spLocks noGrp="1"/>
          </p:cNvSpPr>
          <p:nvPr>
            <p:ph type="body" idx="3"/>
          </p:nvPr>
        </p:nvSpPr>
        <p:spPr>
          <a:xfrm>
            <a:off x="5119374" y="1967600"/>
            <a:ext cx="1902600" cy="3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6" name="Google Shape;146;g9bcb5c820e_0_114"/>
          <p:cNvSpPr txBox="1">
            <a:spLocks noGrp="1"/>
          </p:cNvSpPr>
          <p:nvPr>
            <p:ph type="sldNum" idx="12"/>
          </p:nvPr>
        </p:nvSpPr>
        <p:spPr>
          <a:xfrm>
            <a:off x="8480584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8c78473b59_2_11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g8c78473b59_2_11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g8c78473b59_2_11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56" cy="94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8c78473b59_2_1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8c78473b59_2_1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78473b59_6_24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8c78473b59_6_24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6pPr>
            <a:lvl7pPr marL="3200400" lvl="6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7pPr>
            <a:lvl8pPr marL="3657600" lvl="7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8c78473b59_6_2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3"/>
          <p:cNvSpPr/>
          <p:nvPr/>
        </p:nvSpPr>
        <p:spPr>
          <a:xfrm>
            <a:off x="0" y="1527142"/>
            <a:ext cx="9144000" cy="365785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Google Shape;153;p43"/>
          <p:cNvSpPr txBox="1">
            <a:spLocks noGrp="1"/>
          </p:cNvSpPr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3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55" name="Google Shape;155;p43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6" name="Google Shape;15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photo">
  <p:cSld name="Title Slide with photo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7"/>
          <p:cNvSpPr/>
          <p:nvPr/>
        </p:nvSpPr>
        <p:spPr>
          <a:xfrm>
            <a:off x="0" y="1521693"/>
            <a:ext cx="9144000" cy="3661454"/>
          </a:xfrm>
          <a:prstGeom prst="rect">
            <a:avLst/>
          </a:prstGeom>
          <a:solidFill>
            <a:schemeClr val="dk1">
              <a:alpha val="6784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47"/>
          <p:cNvSpPr txBox="1">
            <a:spLocks noGrp="1"/>
          </p:cNvSpPr>
          <p:nvPr>
            <p:ph type="ctrTitle"/>
          </p:nvPr>
        </p:nvSpPr>
        <p:spPr>
          <a:xfrm>
            <a:off x="1813336" y="3464560"/>
            <a:ext cx="6477803" cy="1538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Gill Sans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161" name="Google Shape;161;p47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2" name="Google Shape;16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7"/>
          <p:cNvSpPr>
            <a:spLocks noGrp="1"/>
          </p:cNvSpPr>
          <p:nvPr>
            <p:ph type="pic" idx="2"/>
          </p:nvPr>
        </p:nvSpPr>
        <p:spPr>
          <a:xfrm>
            <a:off x="0" y="1522413"/>
            <a:ext cx="9144000" cy="36607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66" name="Google Shape;166;p48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48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Gill Sans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8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9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73" name="Google Shape;173;p49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p49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9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9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9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9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0"/>
          <p:cNvSpPr/>
          <p:nvPr/>
        </p:nvSpPr>
        <p:spPr>
          <a:xfrm>
            <a:off x="897905" y="0"/>
            <a:ext cx="7557940" cy="18443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81" name="Google Shape;181;p50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2" name="Google Shape;182;p50"/>
          <p:cNvSpPr txBox="1"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0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4" name="Google Shape;184;p50"/>
          <p:cNvSpPr txBox="1">
            <a:spLocks noGrp="1"/>
          </p:cNvSpPr>
          <p:nvPr>
            <p:ph type="body" idx="2"/>
          </p:nvPr>
        </p:nvSpPr>
        <p:spPr>
          <a:xfrm>
            <a:off x="1085393" y="2824270"/>
            <a:ext cx="3483864" cy="323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50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6" name="Google Shape;186;p50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5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1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91" name="Google Shape;191;p51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51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  <a:defRPr sz="1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1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51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95" name="Google Shape;195;p51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1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picture" type="picTx">
  <p:cSld name="PICTURE_WITH_CAPTION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2"/>
          <p:cNvSpPr/>
          <p:nvPr/>
        </p:nvSpPr>
        <p:spPr>
          <a:xfrm>
            <a:off x="-1" y="798973"/>
            <a:ext cx="5231050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99" name="Google Shape;199;p52"/>
          <p:cNvCxnSpPr/>
          <p:nvPr/>
        </p:nvCxnSpPr>
        <p:spPr>
          <a:xfrm rot="10800000" flipH="1">
            <a:off x="1" y="3116401"/>
            <a:ext cx="5225792" cy="939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52"/>
          <p:cNvSpPr txBox="1"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2"/>
          <p:cNvSpPr>
            <a:spLocks noGrp="1"/>
          </p:cNvSpPr>
          <p:nvPr>
            <p:ph type="pic" idx="2"/>
          </p:nvPr>
        </p:nvSpPr>
        <p:spPr>
          <a:xfrm>
            <a:off x="5449305" y="797578"/>
            <a:ext cx="2841836" cy="5248677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02" name="Google Shape;202;p52"/>
          <p:cNvSpPr txBox="1">
            <a:spLocks noGrp="1"/>
          </p:cNvSpPr>
          <p:nvPr>
            <p:ph type="body" idx="1"/>
          </p:nvPr>
        </p:nvSpPr>
        <p:spPr>
          <a:xfrm>
            <a:off x="1087748" y="3145994"/>
            <a:ext cx="4143303" cy="29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350"/>
              <a:buNone/>
              <a:defRPr sz="135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03" name="Google Shape;203;p5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5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lack">
  <p:cSld name="section slide black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3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53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2 columns">
  <p:cSld name="Title with 2 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54"/>
          <p:cNvCxnSpPr/>
          <p:nvPr/>
        </p:nvCxnSpPr>
        <p:spPr>
          <a:xfrm>
            <a:off x="1085500" y="1847088"/>
            <a:ext cx="720564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0" name="Google Shape;210;p54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260991" cy="405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" name="Google Shape;211;p54"/>
          <p:cNvSpPr txBox="1">
            <a:spLocks noGrp="1"/>
          </p:cNvSpPr>
          <p:nvPr>
            <p:ph type="body" idx="2"/>
          </p:nvPr>
        </p:nvSpPr>
        <p:spPr>
          <a:xfrm>
            <a:off x="4810328" y="2017342"/>
            <a:ext cx="3483864" cy="405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54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54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8c78473b59_2_17"/>
          <p:cNvSpPr/>
          <p:nvPr/>
        </p:nvSpPr>
        <p:spPr>
          <a:xfrm>
            <a:off x="892142" y="-21176"/>
            <a:ext cx="7606015" cy="18787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g8c78473b59_2_17"/>
          <p:cNvCxnSpPr/>
          <p:nvPr/>
        </p:nvCxnSpPr>
        <p:spPr>
          <a:xfrm>
            <a:off x="892142" y="1859611"/>
            <a:ext cx="760601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g8c78473b59_2_17"/>
          <p:cNvSpPr txBox="1">
            <a:spLocks noGrp="1"/>
          </p:cNvSpPr>
          <p:nvPr>
            <p:ph type="title"/>
          </p:nvPr>
        </p:nvSpPr>
        <p:spPr>
          <a:xfrm>
            <a:off x="1088686" y="808303"/>
            <a:ext cx="7202456" cy="89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8c78473b59_2_17"/>
          <p:cNvSpPr txBox="1">
            <a:spLocks noGrp="1"/>
          </p:cNvSpPr>
          <p:nvPr>
            <p:ph type="body" idx="1"/>
          </p:nvPr>
        </p:nvSpPr>
        <p:spPr>
          <a:xfrm>
            <a:off x="1088686" y="2015735"/>
            <a:ext cx="7202456" cy="403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83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200"/>
              <a:buChar char="•"/>
              <a:defRPr sz="22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g8c78473b59_2_17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8c78473b59_2_17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omparison">
  <p:cSld name="Title with Comparis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55"/>
          <p:cNvCxnSpPr/>
          <p:nvPr/>
        </p:nvCxnSpPr>
        <p:spPr>
          <a:xfrm>
            <a:off x="1085395" y="1847088"/>
            <a:ext cx="7205747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7" name="Google Shape;217;p55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8" name="Google Shape;218;p55"/>
          <p:cNvSpPr txBox="1">
            <a:spLocks noGrp="1"/>
          </p:cNvSpPr>
          <p:nvPr>
            <p:ph type="body" idx="2"/>
          </p:nvPr>
        </p:nvSpPr>
        <p:spPr>
          <a:xfrm>
            <a:off x="1085393" y="2824272"/>
            <a:ext cx="3483864" cy="321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55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50"/>
              <a:buNone/>
              <a:defRPr sz="165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20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3pPr>
            <a:lvl4pPr marL="1828800" lvl="3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4pPr>
            <a:lvl5pPr marL="2286000" lvl="4" indent="-3810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5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5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56" cy="89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ill Sans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8c78473b59_2_10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g8c78473b59_2_10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/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5pPr>
            <a:lvl6pPr marL="2743200" lvl="5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6pPr>
            <a:lvl7pPr marL="3200400" lvl="6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7pPr>
            <a:lvl8pPr marL="3657600" lvl="7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8pPr>
            <a:lvl9pPr marL="4114800" lvl="8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g8c78473b59_2_10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c78473b59_2_24"/>
          <p:cNvSpPr/>
          <p:nvPr/>
        </p:nvSpPr>
        <p:spPr>
          <a:xfrm>
            <a:off x="0" y="1527142"/>
            <a:ext cx="9144000" cy="365785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8c78473b59_2_24"/>
          <p:cNvSpPr txBox="1">
            <a:spLocks noGrp="1"/>
          </p:cNvSpPr>
          <p:nvPr>
            <p:ph type="ctrTitle"/>
          </p:nvPr>
        </p:nvSpPr>
        <p:spPr>
          <a:xfrm>
            <a:off x="1813336" y="3233396"/>
            <a:ext cx="6477803" cy="1769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8c78473b59_2_24"/>
          <p:cNvSpPr txBox="1">
            <a:spLocks noGrp="1"/>
          </p:cNvSpPr>
          <p:nvPr>
            <p:ph type="subTitle" idx="1"/>
          </p:nvPr>
        </p:nvSpPr>
        <p:spPr>
          <a:xfrm>
            <a:off x="1813335" y="5190324"/>
            <a:ext cx="6477804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chemeClr val="dk2"/>
                </a:solidFill>
              </a:defRPr>
            </a:lvl1pPr>
            <a:lvl2pPr lvl="1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2pPr>
            <a:lvl3pPr lvl="2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41" name="Google Shape;41;g8c78473b59_2_24"/>
          <p:cNvCxnSpPr/>
          <p:nvPr/>
        </p:nvCxnSpPr>
        <p:spPr>
          <a:xfrm>
            <a:off x="0" y="5187659"/>
            <a:ext cx="914400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" name="Google Shape;42;g8c78473b59_2_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5177" y="585230"/>
            <a:ext cx="4360183" cy="13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8c78473b59_2_30"/>
          <p:cNvSpPr/>
          <p:nvPr/>
        </p:nvSpPr>
        <p:spPr>
          <a:xfrm>
            <a:off x="897905" y="0"/>
            <a:ext cx="6839998" cy="3803776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g8c78473b59_2_30"/>
          <p:cNvCxnSpPr/>
          <p:nvPr/>
        </p:nvCxnSpPr>
        <p:spPr>
          <a:xfrm>
            <a:off x="892142" y="3816299"/>
            <a:ext cx="684576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g8c78473b59_2_30"/>
          <p:cNvSpPr txBox="1">
            <a:spLocks noGrp="1"/>
          </p:cNvSpPr>
          <p:nvPr>
            <p:ph type="title"/>
          </p:nvPr>
        </p:nvSpPr>
        <p:spPr>
          <a:xfrm>
            <a:off x="1090680" y="2168168"/>
            <a:ext cx="6482366" cy="14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8c78473b59_2_30"/>
          <p:cNvSpPr txBox="1">
            <a:spLocks noGrp="1"/>
          </p:cNvSpPr>
          <p:nvPr>
            <p:ph type="body" idx="1"/>
          </p:nvPr>
        </p:nvSpPr>
        <p:spPr>
          <a:xfrm>
            <a:off x="1090680" y="3806198"/>
            <a:ext cx="6472835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91AA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91AA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8c78473b59_2_3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8c78473b59_2_3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2 columns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c78473b59_2_37"/>
          <p:cNvSpPr/>
          <p:nvPr/>
        </p:nvSpPr>
        <p:spPr>
          <a:xfrm>
            <a:off x="897905" y="0"/>
            <a:ext cx="7557940" cy="184708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g8c78473b59_2_37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g8c78473b59_2_37"/>
          <p:cNvSpPr txBox="1">
            <a:spLocks noGrp="1"/>
          </p:cNvSpPr>
          <p:nvPr>
            <p:ph type="title"/>
          </p:nvPr>
        </p:nvSpPr>
        <p:spPr>
          <a:xfrm>
            <a:off x="1086913" y="804890"/>
            <a:ext cx="7204226" cy="90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8c78473b59_2_37"/>
          <p:cNvSpPr txBox="1">
            <a:spLocks noGrp="1"/>
          </p:cNvSpPr>
          <p:nvPr>
            <p:ph type="body" idx="1"/>
          </p:nvPr>
        </p:nvSpPr>
        <p:spPr>
          <a:xfrm>
            <a:off x="1085498" y="2010878"/>
            <a:ext cx="3483864" cy="4049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g8c78473b59_2_37"/>
          <p:cNvSpPr txBox="1">
            <a:spLocks noGrp="1"/>
          </p:cNvSpPr>
          <p:nvPr>
            <p:ph type="body" idx="2"/>
          </p:nvPr>
        </p:nvSpPr>
        <p:spPr>
          <a:xfrm>
            <a:off x="4810328" y="2017345"/>
            <a:ext cx="3483864" cy="404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g8c78473b59_2_37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8c78473b59_2_37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with 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c78473b59_2_45"/>
          <p:cNvSpPr/>
          <p:nvPr/>
        </p:nvSpPr>
        <p:spPr>
          <a:xfrm>
            <a:off x="897905" y="0"/>
            <a:ext cx="7557940" cy="1844314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g8c78473b59_2_45"/>
          <p:cNvCxnSpPr/>
          <p:nvPr/>
        </p:nvCxnSpPr>
        <p:spPr>
          <a:xfrm rot="10800000" flipH="1">
            <a:off x="892142" y="1847089"/>
            <a:ext cx="7563703" cy="12523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g8c78473b59_2_45"/>
          <p:cNvSpPr txBox="1">
            <a:spLocks noGrp="1"/>
          </p:cNvSpPr>
          <p:nvPr>
            <p:ph type="title"/>
          </p:nvPr>
        </p:nvSpPr>
        <p:spPr>
          <a:xfrm>
            <a:off x="1085394" y="804167"/>
            <a:ext cx="7205746" cy="87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8c78473b59_2_45"/>
          <p:cNvSpPr txBox="1">
            <a:spLocks noGrp="1"/>
          </p:cNvSpPr>
          <p:nvPr>
            <p:ph type="body" idx="1"/>
          </p:nvPr>
        </p:nvSpPr>
        <p:spPr>
          <a:xfrm>
            <a:off x="1085393" y="2019552"/>
            <a:ext cx="3483864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3" name="Google Shape;63;g8c78473b59_2_45"/>
          <p:cNvSpPr txBox="1">
            <a:spLocks noGrp="1"/>
          </p:cNvSpPr>
          <p:nvPr>
            <p:ph type="body" idx="2"/>
          </p:nvPr>
        </p:nvSpPr>
        <p:spPr>
          <a:xfrm>
            <a:off x="1085393" y="2824270"/>
            <a:ext cx="3483864" cy="323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g8c78473b59_2_45"/>
          <p:cNvSpPr txBox="1">
            <a:spLocks noGrp="1"/>
          </p:cNvSpPr>
          <p:nvPr>
            <p:ph type="body" idx="3"/>
          </p:nvPr>
        </p:nvSpPr>
        <p:spPr>
          <a:xfrm>
            <a:off x="4809272" y="2023006"/>
            <a:ext cx="3483864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g8c78473b59_2_45"/>
          <p:cNvSpPr txBox="1">
            <a:spLocks noGrp="1"/>
          </p:cNvSpPr>
          <p:nvPr>
            <p:ph type="body" idx="4"/>
          </p:nvPr>
        </p:nvSpPr>
        <p:spPr>
          <a:xfrm>
            <a:off x="4809272" y="2821494"/>
            <a:ext cx="3483864" cy="323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g8c78473b59_2_4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8c78473b59_2_4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ide Header with content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c78473b59_2_55"/>
          <p:cNvSpPr/>
          <p:nvPr/>
        </p:nvSpPr>
        <p:spPr>
          <a:xfrm>
            <a:off x="0" y="798973"/>
            <a:ext cx="3648174" cy="2326818"/>
          </a:xfrm>
          <a:prstGeom prst="rect">
            <a:avLst/>
          </a:prstGeom>
          <a:solidFill>
            <a:schemeClr val="dk1"/>
          </a:solidFill>
          <a:ln w="15875" cap="flat" cmpd="sng">
            <a:solidFill>
              <a:srgbClr val="002F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g8c78473b59_2_55"/>
          <p:cNvCxnSpPr/>
          <p:nvPr/>
        </p:nvCxnSpPr>
        <p:spPr>
          <a:xfrm rot="10800000" flipH="1">
            <a:off x="2" y="3119532"/>
            <a:ext cx="3644507" cy="6261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g8c78473b59_2_55"/>
          <p:cNvSpPr txBox="1">
            <a:spLocks noGrp="1"/>
          </p:cNvSpPr>
          <p:nvPr>
            <p:ph type="title"/>
          </p:nvPr>
        </p:nvSpPr>
        <p:spPr>
          <a:xfrm>
            <a:off x="1083504" y="798973"/>
            <a:ext cx="2456260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8c78473b59_2_55"/>
          <p:cNvSpPr txBox="1">
            <a:spLocks noGrp="1"/>
          </p:cNvSpPr>
          <p:nvPr>
            <p:ph type="body" idx="1"/>
          </p:nvPr>
        </p:nvSpPr>
        <p:spPr>
          <a:xfrm>
            <a:off x="3782786" y="798976"/>
            <a:ext cx="4509353" cy="525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200"/>
              <a:buChar char="•"/>
              <a:defRPr>
                <a:solidFill>
                  <a:schemeClr val="dk2"/>
                </a:solidFill>
              </a:defRPr>
            </a:lvl3pPr>
            <a:lvl4pPr marL="1828800" lvl="3" indent="-295275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Char char="•"/>
              <a:defRPr>
                <a:solidFill>
                  <a:schemeClr val="dk2"/>
                </a:solidFill>
              </a:defRPr>
            </a:lvl4pPr>
            <a:lvl5pPr marL="2286000" lvl="4" indent="-28575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g8c78473b59_2_55"/>
          <p:cNvSpPr txBox="1">
            <a:spLocks noGrp="1"/>
          </p:cNvSpPr>
          <p:nvPr>
            <p:ph type="body" idx="2"/>
          </p:nvPr>
        </p:nvSpPr>
        <p:spPr>
          <a:xfrm>
            <a:off x="1083504" y="3205494"/>
            <a:ext cx="2456260" cy="284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4" name="Google Shape;74;g8c78473b59_2_55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8c78473b59_2_55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8c78473b59_2_0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8c78473b59_2_0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D37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8c78473b59_2_0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91A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g8c78473b59_2_0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2"/>
          <p:cNvSpPr txBox="1">
            <a:spLocks noGrp="1"/>
          </p:cNvSpPr>
          <p:nvPr>
            <p:ph type="title"/>
          </p:nvPr>
        </p:nvSpPr>
        <p:spPr>
          <a:xfrm>
            <a:off x="1088686" y="804522"/>
            <a:ext cx="7202456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42"/>
          <p:cNvSpPr txBox="1">
            <a:spLocks noGrp="1"/>
          </p:cNvSpPr>
          <p:nvPr>
            <p:ph type="body" idx="1"/>
          </p:nvPr>
        </p:nvSpPr>
        <p:spPr>
          <a:xfrm>
            <a:off x="1088686" y="2015734"/>
            <a:ext cx="7202456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8100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D372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6" name="Google Shape;116;p42"/>
          <p:cNvSpPr txBox="1">
            <a:spLocks noGrp="1"/>
          </p:cNvSpPr>
          <p:nvPr>
            <p:ph type="dt" idx="10"/>
          </p:nvPr>
        </p:nvSpPr>
        <p:spPr>
          <a:xfrm>
            <a:off x="7490462" y="6213011"/>
            <a:ext cx="800680" cy="308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8891A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sldNum" idx="12"/>
          </p:nvPr>
        </p:nvSpPr>
        <p:spPr>
          <a:xfrm>
            <a:off x="1088686" y="6211950"/>
            <a:ext cx="51110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c78473b59_2_104"/>
          <p:cNvSpPr txBox="1">
            <a:spLocks noGrp="1"/>
          </p:cNvSpPr>
          <p:nvPr>
            <p:ph type="ctrTitle"/>
          </p:nvPr>
        </p:nvSpPr>
        <p:spPr>
          <a:xfrm>
            <a:off x="298650" y="2079550"/>
            <a:ext cx="8583600" cy="20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500"/>
              <a:t>Student Surveys: measuring the impact of ZTC and OER</a:t>
            </a:r>
            <a:endParaRPr sz="5500"/>
          </a:p>
        </p:txBody>
      </p:sp>
      <p:sp>
        <p:nvSpPr>
          <p:cNvPr id="230" name="Google Shape;230;g8c78473b59_2_104"/>
          <p:cNvSpPr txBox="1">
            <a:spLocks noGrp="1"/>
          </p:cNvSpPr>
          <p:nvPr>
            <p:ph type="subTitle" idx="1"/>
          </p:nvPr>
        </p:nvSpPr>
        <p:spPr>
          <a:xfrm>
            <a:off x="567650" y="5237400"/>
            <a:ext cx="8237100" cy="13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br>
              <a:rPr lang="en-US" sz="1779" b="1"/>
            </a:br>
            <a:endParaRPr sz="1779" b="1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80"/>
              <a:buNone/>
            </a:pPr>
            <a:br>
              <a:rPr lang="en-US" sz="1779" cap="none"/>
            </a:br>
            <a:endParaRPr sz="1779" cap="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139d28d982_3_16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How do students find ZTC/OER classes?</a:t>
            </a:r>
            <a:endParaRPr/>
          </a:p>
        </p:txBody>
      </p:sp>
      <p:pic>
        <p:nvPicPr>
          <p:cNvPr id="306" name="Google Shape;306;g1139d28d982_3_16" descr="Table showing how students find ZTC/OER courses: most find it through the online schedule, an instructor, but many didn't know until the class syllabus that a course was ZTC/OER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4062" y="2274425"/>
            <a:ext cx="9592124" cy="39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3479b637b_1_26"/>
          <p:cNvSpPr txBox="1">
            <a:spLocks noGrp="1"/>
          </p:cNvSpPr>
          <p:nvPr>
            <p:ph type="title"/>
          </p:nvPr>
        </p:nvSpPr>
        <p:spPr>
          <a:xfrm>
            <a:off x="1072325" y="451925"/>
            <a:ext cx="74826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Gill Sans"/>
              <a:buNone/>
            </a:pPr>
            <a:r>
              <a:rPr lang="en-US" sz="3259">
                <a:latin typeface="Arial"/>
                <a:ea typeface="Arial"/>
                <a:cs typeface="Arial"/>
                <a:sym typeface="Arial"/>
              </a:rPr>
              <a:t>The quality of ZTC/OER materials are the same or better than traditional materials, according to students.</a:t>
            </a:r>
            <a:endParaRPr sz="119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g113479b637b_1_26" descr="Graph showing that the majority of students said that ZTC materials are the same or better quality than traditional materials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688" y="1938575"/>
            <a:ext cx="7381875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139d28d982_3_36"/>
          <p:cNvSpPr txBox="1">
            <a:spLocks noGrp="1"/>
          </p:cNvSpPr>
          <p:nvPr>
            <p:ph type="title"/>
          </p:nvPr>
        </p:nvSpPr>
        <p:spPr>
          <a:xfrm>
            <a:off x="1088675" y="503502"/>
            <a:ext cx="72024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Gill Sans"/>
              <a:buNone/>
            </a:pPr>
            <a:r>
              <a:rPr lang="en-US" sz="3259">
                <a:latin typeface="Arial"/>
                <a:ea typeface="Arial"/>
                <a:cs typeface="Arial"/>
                <a:sym typeface="Arial"/>
              </a:rPr>
              <a:t>ZTC/OER helped students understand key concepts and learning in their classes  </a:t>
            </a:r>
            <a:endParaRPr sz="1190"/>
          </a:p>
        </p:txBody>
      </p:sp>
      <p:pic>
        <p:nvPicPr>
          <p:cNvPr id="320" name="Google Shape;320;g1139d28d982_3_36" descr="Graph showing that the majority of students strongly agree that the ZTC/OER materials helped students understand key concepts in their classes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875" y="1928052"/>
            <a:ext cx="6858000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16ceb26e22_1_3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960"/>
              <a:t>Students comment on how using free course materials impacted their learning experiences</a:t>
            </a:r>
            <a:endParaRPr sz="2960"/>
          </a:p>
        </p:txBody>
      </p:sp>
      <p:sp>
        <p:nvSpPr>
          <p:cNvPr id="327" name="Google Shape;327;g116ceb26e22_1_3" descr="Speech bubble: &quot;I have purchased many expensive books that are door stops. The free materials were easy to use and interact with.&quot; "/>
          <p:cNvSpPr/>
          <p:nvPr/>
        </p:nvSpPr>
        <p:spPr>
          <a:xfrm>
            <a:off x="5288950" y="3254075"/>
            <a:ext cx="3692700" cy="1895700"/>
          </a:xfrm>
          <a:prstGeom prst="wedgeRoundRectCallout">
            <a:avLst>
              <a:gd name="adj1" fmla="val 20834"/>
              <a:gd name="adj2" fmla="val 69004"/>
              <a:gd name="adj3" fmla="val 0"/>
            </a:avLst>
          </a:prstGeom>
          <a:solidFill>
            <a:srgbClr val="CFE2F3"/>
          </a:solidFill>
          <a:ln w="9525" cap="flat" cmpd="sng">
            <a:solidFill>
              <a:srgbClr val="3D37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1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“I have purchased many expensive books that are door stops. The free materials were easy to use and interact with.”</a:t>
            </a:r>
            <a:endParaRPr sz="2300" b="0" i="1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116ceb26e22_1_3" descr="Speech bubble: &quot;I felt stress free. I didn't have to worry about purchasing material and it helped me relax about the course.&quot;"/>
          <p:cNvSpPr/>
          <p:nvPr/>
        </p:nvSpPr>
        <p:spPr>
          <a:xfrm>
            <a:off x="384600" y="4082000"/>
            <a:ext cx="4187400" cy="1797000"/>
          </a:xfrm>
          <a:prstGeom prst="wedgeRoundRectCallout">
            <a:avLst>
              <a:gd name="adj1" fmla="val 27428"/>
              <a:gd name="adj2" fmla="val 65949"/>
              <a:gd name="adj3" fmla="val 0"/>
            </a:avLst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“I felt stress free. I didn’t have to worry about [purchasing] a material and [it] helped me relax about the course.”</a:t>
            </a:r>
            <a:endParaRPr sz="2200" b="0" i="1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9" name="Google Shape;329;g116ceb26e22_1_3" descr="Speech Bubble: &quot;I thought it was very helpful to have the materials ready to go without having to wait for them to come in the mail or having to go to the bookstore.&quot; "/>
          <p:cNvSpPr/>
          <p:nvPr/>
        </p:nvSpPr>
        <p:spPr>
          <a:xfrm>
            <a:off x="1215325" y="1945288"/>
            <a:ext cx="3692700" cy="1384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FE2F3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1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“I thought it was very helpful to have the materials ready to go without having to wait for them to come in the mail or having to go to the bookstore.”</a:t>
            </a:r>
            <a:endParaRPr sz="1900" b="0" i="1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0" name="Google Shape;330;g116ceb26e22_1_3"/>
          <p:cNvSpPr txBox="1"/>
          <p:nvPr/>
        </p:nvSpPr>
        <p:spPr>
          <a:xfrm>
            <a:off x="781300" y="3429000"/>
            <a:ext cx="299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Easy access</a:t>
            </a: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1" name="Google Shape;331;g116ceb26e22_1_3"/>
          <p:cNvSpPr txBox="1"/>
          <p:nvPr/>
        </p:nvSpPr>
        <p:spPr>
          <a:xfrm>
            <a:off x="5875725" y="5385000"/>
            <a:ext cx="2917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Better or similar quality </a:t>
            </a: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2" name="Google Shape;332;g116ceb26e22_1_3"/>
          <p:cNvSpPr txBox="1"/>
          <p:nvPr/>
        </p:nvSpPr>
        <p:spPr>
          <a:xfrm>
            <a:off x="1088675" y="6116150"/>
            <a:ext cx="469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Reduces stress</a:t>
            </a: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3479b637b_1_40"/>
          <p:cNvSpPr txBox="1">
            <a:spLocks noGrp="1"/>
          </p:cNvSpPr>
          <p:nvPr>
            <p:ph type="title"/>
          </p:nvPr>
        </p:nvSpPr>
        <p:spPr>
          <a:xfrm>
            <a:off x="1051850" y="451925"/>
            <a:ext cx="74826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What’s Next?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113479b637b_1_40"/>
          <p:cNvSpPr txBox="1"/>
          <p:nvPr/>
        </p:nvSpPr>
        <p:spPr>
          <a:xfrm>
            <a:off x="1172700" y="2078175"/>
            <a:ext cx="47502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Spring 2022: rolling out the student survey in a meaningful way across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campus</a:t>
            </a:r>
            <a:r>
              <a:rPr lang="en-US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Supporting each other in creating student interview videos highlighting their experience with OER/ZTC and textbook affordability </a:t>
            </a:r>
            <a:endParaRPr sz="2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Gill Sans"/>
              <a:buChar char="●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Leverage the results as documentation to support actionable items</a:t>
            </a:r>
            <a:r>
              <a:rPr lang="en-US" sz="240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40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40" name="Google Shape;340;g113479b637b_1_40" descr="Decorative image of steps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6900" y="3032275"/>
            <a:ext cx="2916302" cy="242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16ceb26e22_1_15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500"/>
              <a:t>Questions? </a:t>
            </a:r>
            <a:endParaRPr sz="3500"/>
          </a:p>
        </p:txBody>
      </p:sp>
      <p:pic>
        <p:nvPicPr>
          <p:cNvPr id="347" name="Google Shape;347;g116ceb26e22_1_15" descr="Decorative image of a question mark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6550" y="1501800"/>
            <a:ext cx="3854377" cy="385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c78473b59_2_111"/>
          <p:cNvSpPr txBox="1">
            <a:spLocks noGrp="1"/>
          </p:cNvSpPr>
          <p:nvPr>
            <p:ph type="title"/>
          </p:nvPr>
        </p:nvSpPr>
        <p:spPr>
          <a:xfrm>
            <a:off x="1088686" y="810377"/>
            <a:ext cx="72024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4300"/>
              <a:t>Agenda </a:t>
            </a:r>
            <a:endParaRPr sz="4300"/>
          </a:p>
        </p:txBody>
      </p:sp>
      <p:sp>
        <p:nvSpPr>
          <p:cNvPr id="236" name="Google Shape;236;g8c78473b59_2_111"/>
          <p:cNvSpPr/>
          <p:nvPr/>
        </p:nvSpPr>
        <p:spPr>
          <a:xfrm>
            <a:off x="951350" y="1954075"/>
            <a:ext cx="7569000" cy="4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Introduction: OERI Student Impact Project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survey tool: creation, distribution, pilot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data: discoveries, insights, and predictions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steps 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2D3B4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>
            <a:spLocks noGrp="1"/>
          </p:cNvSpPr>
          <p:nvPr>
            <p:ph type="title"/>
          </p:nvPr>
        </p:nvSpPr>
        <p:spPr>
          <a:xfrm>
            <a:off x="1123174" y="846570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ill Sans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OERI Student Impact Project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1113300" y="1914900"/>
            <a:ext cx="7065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Three goals: </a:t>
            </a: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collaboratively develop and administer a survey measuring impact of textbook costs and experience in ZTC/OER classes across ten pilot colleges </a:t>
            </a: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support the creation of campus-based videos highlighting student experiences with textbook costs and ZTC/OER classes </a:t>
            </a: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develop and share resources (webinars and a toolkit) to guide other CCC campuses to create similar projects </a:t>
            </a:r>
            <a:endParaRPr sz="16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44" name="Google Shape;244;p17" descr="Diablo Valley College logo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888" y="4172300"/>
            <a:ext cx="1479025" cy="8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7" descr="Golden West College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2113" y="3863550"/>
            <a:ext cx="1561523" cy="124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7" descr="Reedley College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9050" y="4066500"/>
            <a:ext cx="1965471" cy="8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7" descr="Berkeley City College logo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63385" y="5317150"/>
            <a:ext cx="1217226" cy="1225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7" descr="Chabot College logo "/>
          <p:cNvPicPr preferRelativeResize="0"/>
          <p:nvPr/>
        </p:nvPicPr>
        <p:blipFill rotWithShape="1">
          <a:blip r:embed="rId7">
            <a:alphaModFix/>
          </a:blip>
          <a:srcRect l="31606" r="33076"/>
          <a:stretch/>
        </p:blipFill>
        <p:spPr>
          <a:xfrm>
            <a:off x="5714975" y="4953550"/>
            <a:ext cx="1217225" cy="17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7" descr="MiraCosta College logo "/>
          <p:cNvPicPr preferRelativeResize="0"/>
          <p:nvPr/>
        </p:nvPicPr>
        <p:blipFill rotWithShape="1">
          <a:blip r:embed="rId8">
            <a:alphaModFix/>
          </a:blip>
          <a:srcRect l="10202" t="7586" r="11976"/>
          <a:stretch/>
        </p:blipFill>
        <p:spPr>
          <a:xfrm>
            <a:off x="1717225" y="5072225"/>
            <a:ext cx="1811000" cy="14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7" descr="Cerritos College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94425" y="3825500"/>
            <a:ext cx="1656600" cy="13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7" descr="El Camino College logo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5575" y="5162050"/>
            <a:ext cx="1381649" cy="13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7" descr="Evergreen Valley College logo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46125" y="5070800"/>
            <a:ext cx="1381650" cy="138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 descr="Moorpark College logo 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394713" y="3607725"/>
            <a:ext cx="1561525" cy="135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title"/>
          </p:nvPr>
        </p:nvSpPr>
        <p:spPr>
          <a:xfrm>
            <a:off x="1051850" y="451925"/>
            <a:ext cx="74826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ill Sans"/>
              <a:buNone/>
            </a:pPr>
            <a:r>
              <a:rPr lang="en-US" sz="4400">
                <a:latin typeface="Arial"/>
                <a:ea typeface="Arial"/>
                <a:cs typeface="Arial"/>
                <a:sym typeface="Arial"/>
              </a:rPr>
              <a:t>Survey development…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1"/>
          <p:cNvSpPr txBox="1"/>
          <p:nvPr/>
        </p:nvSpPr>
        <p:spPr>
          <a:xfrm>
            <a:off x="1051850" y="2166800"/>
            <a:ext cx="3742800" cy="3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ill San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Collecting</a:t>
            </a:r>
            <a:endParaRPr sz="3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ill San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Our target respondents </a:t>
            </a:r>
            <a:endParaRPr sz="3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ill San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Distribution</a:t>
            </a:r>
            <a:endParaRPr sz="3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ill San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Initial winter mini-pilot (~200) </a:t>
            </a:r>
            <a:endParaRPr sz="30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61" name="Google Shape;261;p21" descr="Decorative image of people talking to one another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2075" y="2395613"/>
            <a:ext cx="2410100" cy="301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c78473b59_6_24"/>
          <p:cNvSpPr txBox="1">
            <a:spLocks noGrp="1"/>
          </p:cNvSpPr>
          <p:nvPr>
            <p:ph type="ctrTitle"/>
          </p:nvPr>
        </p:nvSpPr>
        <p:spPr>
          <a:xfrm>
            <a:off x="567750" y="2264125"/>
            <a:ext cx="8008500" cy="24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4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4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4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4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100"/>
              <a:t>Initial discoveries and insights </a:t>
            </a:r>
            <a:br>
              <a:rPr lang="en-US" sz="4400"/>
            </a:b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3479b637b_1_12"/>
          <p:cNvSpPr txBox="1">
            <a:spLocks noGrp="1"/>
          </p:cNvSpPr>
          <p:nvPr>
            <p:ph type="title"/>
          </p:nvPr>
        </p:nvSpPr>
        <p:spPr>
          <a:xfrm>
            <a:off x="1086350" y="494575"/>
            <a:ext cx="7482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Gill Sans"/>
              <a:buNone/>
            </a:pPr>
            <a:r>
              <a:rPr lang="en-US" sz="3060">
                <a:latin typeface="Arial"/>
                <a:ea typeface="Arial"/>
                <a:cs typeface="Arial"/>
                <a:sym typeface="Arial"/>
              </a:rPr>
              <a:t>Have the cost of materials influenced students’ decisions to enroll in a class? </a:t>
            </a:r>
            <a:endParaRPr sz="989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g113479b637b_1_12" descr="Graph showing that the majority of survey respondents said that cost influences their decision to enroll in a class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250" y="1929425"/>
            <a:ext cx="7580800" cy="47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39d28d982_3_8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300"/>
              <a:t>How do course materials costs influence student success? </a:t>
            </a:r>
            <a:endParaRPr sz="3300"/>
          </a:p>
        </p:txBody>
      </p:sp>
      <p:pic>
        <p:nvPicPr>
          <p:cNvPr id="280" name="Google Shape;280;g1139d28d982_3_8" descr="Table showing that many people take fewer classes, not purchase materials, or feel their grade was negatively impacted by not purchasing materials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564295"/>
            <a:ext cx="8839200" cy="2588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39d28d982_3_0"/>
          <p:cNvSpPr txBox="1">
            <a:spLocks noGrp="1"/>
          </p:cNvSpPr>
          <p:nvPr>
            <p:ph type="title"/>
          </p:nvPr>
        </p:nvSpPr>
        <p:spPr>
          <a:xfrm>
            <a:off x="1088686" y="804520"/>
            <a:ext cx="7202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459"/>
              <a:t>If all classes used free course materials, how would students spend the savings?</a:t>
            </a:r>
            <a:endParaRPr sz="3459"/>
          </a:p>
        </p:txBody>
      </p:sp>
      <p:sp>
        <p:nvSpPr>
          <p:cNvPr id="287" name="Google Shape;287;g1139d28d982_3_0" descr="Speech bubble: &quot;I would spend it on more of my education as most of the money to pay for my books comes out of my college savings account.&quot;"/>
          <p:cNvSpPr/>
          <p:nvPr/>
        </p:nvSpPr>
        <p:spPr>
          <a:xfrm>
            <a:off x="4802800" y="2524875"/>
            <a:ext cx="3692700" cy="1895700"/>
          </a:xfrm>
          <a:prstGeom prst="wedgeRoundRectCallout">
            <a:avLst>
              <a:gd name="adj1" fmla="val 20834"/>
              <a:gd name="adj2" fmla="val 6900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1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“</a:t>
            </a:r>
            <a:r>
              <a:rPr lang="en-US" sz="2200" b="0" i="1" u="none" strike="noStrike" cap="none" dirty="0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rPr>
              <a:t>I would spend it on more of my education as most of the money to pay for my books come out of my college saving account.</a:t>
            </a:r>
            <a:r>
              <a:rPr lang="en-US" sz="2500" b="0" i="1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” </a:t>
            </a:r>
            <a:endParaRPr sz="2500" b="0" i="1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1139d28d982_3_0" descr="Speech Bubble: &quot;For more school supplies--I really needed a keyboard attachment for my iPad but I chose to buy a $70 history book instead.&quot;"/>
          <p:cNvSpPr/>
          <p:nvPr/>
        </p:nvSpPr>
        <p:spPr>
          <a:xfrm>
            <a:off x="384600" y="4082000"/>
            <a:ext cx="4187400" cy="1797000"/>
          </a:xfrm>
          <a:prstGeom prst="wedgeRoundRectCallout">
            <a:avLst>
              <a:gd name="adj1" fmla="val 27428"/>
              <a:gd name="adj2" fmla="val 65949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“For more school supplies-I really needed a keyboard attachment for my iPad but I chose to buy a $70 history book instead.”</a:t>
            </a:r>
            <a:endParaRPr sz="2200" b="0" i="1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9" name="Google Shape;289;g1139d28d982_3_0" descr="Speech bubble: &quot;I would be able to pay all of my bills&quot;"/>
          <p:cNvSpPr/>
          <p:nvPr/>
        </p:nvSpPr>
        <p:spPr>
          <a:xfrm>
            <a:off x="1599100" y="1945300"/>
            <a:ext cx="2176200" cy="1384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1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“I would be able to pay all of my bills.” </a:t>
            </a:r>
            <a:endParaRPr sz="2200" b="0" i="1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0" name="Google Shape;290;g1139d28d982_3_0"/>
          <p:cNvSpPr txBox="1"/>
          <p:nvPr/>
        </p:nvSpPr>
        <p:spPr>
          <a:xfrm>
            <a:off x="781300" y="3429000"/>
            <a:ext cx="299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Meet basic needs</a:t>
            </a: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g1139d28d982_3_0"/>
          <p:cNvSpPr txBox="1"/>
          <p:nvPr/>
        </p:nvSpPr>
        <p:spPr>
          <a:xfrm>
            <a:off x="6066700" y="4846775"/>
            <a:ext cx="291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Put toward tuition or additional courses</a:t>
            </a: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2" name="Google Shape;292;g1139d28d982_3_0"/>
          <p:cNvSpPr txBox="1"/>
          <p:nvPr/>
        </p:nvSpPr>
        <p:spPr>
          <a:xfrm>
            <a:off x="1088675" y="6116150"/>
            <a:ext cx="4692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Buy instructional materials</a:t>
            </a: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13479b637b_1_19"/>
          <p:cNvSpPr txBox="1">
            <a:spLocks noGrp="1"/>
          </p:cNvSpPr>
          <p:nvPr>
            <p:ph type="title"/>
          </p:nvPr>
        </p:nvSpPr>
        <p:spPr>
          <a:xfrm>
            <a:off x="1051850" y="451925"/>
            <a:ext cx="74826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1472"/>
              <a:buFont typeface="Gill Sans"/>
              <a:buNone/>
            </a:pPr>
            <a:r>
              <a:rPr lang="en-US" sz="3622">
                <a:latin typeface="Arial"/>
                <a:ea typeface="Arial"/>
                <a:cs typeface="Arial"/>
                <a:sym typeface="Arial"/>
              </a:rPr>
              <a:t>Did free course materials influence students’ decision to enroll in a course? </a:t>
            </a:r>
            <a:r>
              <a:rPr lang="en-US" sz="4400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g113479b637b_1_19" descr="Graph showing that the majority of students said that free course materials did influence their decision to enroll in a particular course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2041000"/>
            <a:ext cx="69342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OER">
      <a:dk1>
        <a:srgbClr val="00417E"/>
      </a:dk1>
      <a:lt1>
        <a:srgbClr val="FFFFFF"/>
      </a:lt1>
      <a:dk2>
        <a:srgbClr val="454545"/>
      </a:dk2>
      <a:lt2>
        <a:srgbClr val="DFDBD5"/>
      </a:lt2>
      <a:accent1>
        <a:srgbClr val="DE1F37"/>
      </a:accent1>
      <a:accent2>
        <a:srgbClr val="9FADCD"/>
      </a:accent2>
      <a:accent3>
        <a:srgbClr val="007B8D"/>
      </a:accent3>
      <a:accent4>
        <a:srgbClr val="AB1F3F"/>
      </a:accent4>
      <a:accent5>
        <a:srgbClr val="70AC46"/>
      </a:accent5>
      <a:accent6>
        <a:srgbClr val="FF8232"/>
      </a:accent6>
      <a:hlink>
        <a:srgbClr val="DE1F37"/>
      </a:hlink>
      <a:folHlink>
        <a:srgbClr val="AB1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Macintosh PowerPoint</Application>
  <PresentationFormat>On-screen Show (4:3)</PresentationFormat>
  <Paragraphs>56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Gill Sans</vt:lpstr>
      <vt:lpstr>Lato Light</vt:lpstr>
      <vt:lpstr>Calibri</vt:lpstr>
      <vt:lpstr>Arial</vt:lpstr>
      <vt:lpstr>Gallery</vt:lpstr>
      <vt:lpstr>Gallery</vt:lpstr>
      <vt:lpstr>Student Surveys: measuring the impact of ZTC and OER</vt:lpstr>
      <vt:lpstr>Agenda </vt:lpstr>
      <vt:lpstr>OERI Student Impact Project </vt:lpstr>
      <vt:lpstr>Survey development…</vt:lpstr>
      <vt:lpstr>    Initial discoveries and insights  </vt:lpstr>
      <vt:lpstr>Have the cost of materials influenced students’ decisions to enroll in a class? </vt:lpstr>
      <vt:lpstr>How do course materials costs influence student success? </vt:lpstr>
      <vt:lpstr>If all classes used free course materials, how would students spend the savings?</vt:lpstr>
      <vt:lpstr>Did free course materials influence students’ decision to enroll in a course?  </vt:lpstr>
      <vt:lpstr>How do students find ZTC/OER classes?</vt:lpstr>
      <vt:lpstr>The quality of ZTC/OER materials are the same or better than traditional materials, according to students.</vt:lpstr>
      <vt:lpstr>ZTC/OER helped students understand key concepts and learning in their classes  </vt:lpstr>
      <vt:lpstr>Students comment on how using free course materials impacted their learning experiences</vt:lpstr>
      <vt:lpstr>What’s Next? 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Surveys: measuring the impact of ZTC and OER</dc:title>
  <dc:creator>Katie Nash</dc:creator>
  <cp:lastModifiedBy>Heather Dodge</cp:lastModifiedBy>
  <cp:revision>1</cp:revision>
  <dcterms:created xsi:type="dcterms:W3CDTF">2019-11-21T17:05:59Z</dcterms:created>
  <dcterms:modified xsi:type="dcterms:W3CDTF">2022-07-20T22:48:55Z</dcterms:modified>
</cp:coreProperties>
</file>