
<file path=[Content_Types].xml><?xml version="1.0" encoding="utf-8"?>
<Types xmlns="http://schemas.openxmlformats.org/package/2006/content-types">
  <Default Extension="xml" ContentType="application/xml"/>
  <Default Extension="xlsx" ContentType="application/vnd.openxmlformats-officedocument.spreadsheetml.shee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0"/>
  </p:notesMasterIdLst>
  <p:sldIdLst>
    <p:sldId id="335" r:id="rId2"/>
    <p:sldId id="385" r:id="rId3"/>
    <p:sldId id="419" r:id="rId4"/>
    <p:sldId id="338" r:id="rId5"/>
    <p:sldId id="337" r:id="rId6"/>
    <p:sldId id="339" r:id="rId7"/>
    <p:sldId id="456" r:id="rId8"/>
    <p:sldId id="448" r:id="rId9"/>
    <p:sldId id="449" r:id="rId10"/>
    <p:sldId id="450" r:id="rId11"/>
    <p:sldId id="451" r:id="rId12"/>
    <p:sldId id="452" r:id="rId13"/>
    <p:sldId id="453" r:id="rId14"/>
    <p:sldId id="454" r:id="rId15"/>
    <p:sldId id="455" r:id="rId16"/>
    <p:sldId id="432" r:id="rId17"/>
    <p:sldId id="433" r:id="rId18"/>
    <p:sldId id="434" r:id="rId19"/>
    <p:sldId id="457" r:id="rId20"/>
    <p:sldId id="435" r:id="rId21"/>
    <p:sldId id="436" r:id="rId22"/>
    <p:sldId id="437" r:id="rId23"/>
    <p:sldId id="441" r:id="rId24"/>
    <p:sldId id="442" r:id="rId25"/>
    <p:sldId id="443" r:id="rId26"/>
    <p:sldId id="444" r:id="rId27"/>
    <p:sldId id="446" r:id="rId28"/>
    <p:sldId id="445" r:id="rId29"/>
    <p:sldId id="421" r:id="rId30"/>
    <p:sldId id="422" r:id="rId31"/>
    <p:sldId id="423" r:id="rId32"/>
    <p:sldId id="424" r:id="rId33"/>
    <p:sldId id="425" r:id="rId34"/>
    <p:sldId id="426" r:id="rId35"/>
    <p:sldId id="427" r:id="rId36"/>
    <p:sldId id="428" r:id="rId37"/>
    <p:sldId id="429" r:id="rId38"/>
    <p:sldId id="430" r:id="rId3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iyuWBf3DMJbOcqAJlHTlvVGkDxq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F6BF3D-3DBE-4F97-A45F-F5F7F9D688AA}">
  <a:tblStyle styleId="{44F6BF3D-3DBE-4F97-A45F-F5F7F9D688AA}"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94"/>
    <p:restoredTop sz="94745"/>
  </p:normalViewPr>
  <p:slideViewPr>
    <p:cSldViewPr snapToGrid="0">
      <p:cViewPr varScale="1">
        <p:scale>
          <a:sx n="73" d="100"/>
          <a:sy n="73" d="100"/>
        </p:scale>
        <p:origin x="208" y="72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61" Type="http://customschemas.google.com/relationships/presentationmetadata" Target="metadata"/><Relationship Id="rId62" Type="http://schemas.openxmlformats.org/officeDocument/2006/relationships/presProps" Target="presProps.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4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tx>
            <c:strRef>
              <c:f>Sheet1!$I$22</c:f>
              <c:strCache>
                <c:ptCount val="1"/>
                <c:pt idx="0">
                  <c:v>ZTC Credit Enrollments</c:v>
                </c:pt>
              </c:strCache>
            </c:strRef>
          </c:tx>
          <c:invertIfNegative val="0"/>
          <c:dPt>
            <c:idx val="0"/>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1-1434-4081-B0F2-9E5F7AE8A31A}"/>
              </c:ext>
            </c:extLst>
          </c:dPt>
          <c:dPt>
            <c:idx val="1"/>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3-1434-4081-B0F2-9E5F7AE8A31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Sheet1!$H$23:$H$24</c:f>
              <c:strCache>
                <c:ptCount val="2"/>
                <c:pt idx="0">
                  <c:v>2020-21</c:v>
                </c:pt>
                <c:pt idx="1">
                  <c:v>2021-22</c:v>
                </c:pt>
              </c:strCache>
            </c:strRef>
          </c:cat>
          <c:val>
            <c:numRef>
              <c:f>Sheet1!$I$23:$I$24</c:f>
              <c:numCache>
                <c:formatCode>0.0%</c:formatCode>
                <c:ptCount val="2"/>
                <c:pt idx="0">
                  <c:v>0.275</c:v>
                </c:pt>
                <c:pt idx="1">
                  <c:v>0.326</c:v>
                </c:pt>
              </c:numCache>
            </c:numRef>
          </c:val>
          <c:extLst xmlns:c16r2="http://schemas.microsoft.com/office/drawing/2015/06/chart">
            <c:ext xmlns:c16="http://schemas.microsoft.com/office/drawing/2014/chart" uri="{C3380CC4-5D6E-409C-BE32-E72D297353CC}">
              <c16:uniqueId val="{00000004-1434-4081-B0F2-9E5F7AE8A31A}"/>
            </c:ext>
          </c:extLst>
        </c:ser>
        <c:dLbls>
          <c:dLblPos val="outEnd"/>
          <c:showLegendKey val="0"/>
          <c:showVal val="1"/>
          <c:showCatName val="0"/>
          <c:showSerName val="0"/>
          <c:showPercent val="0"/>
          <c:showBubbleSize val="0"/>
        </c:dLbls>
        <c:gapWidth val="219"/>
        <c:overlap val="-27"/>
        <c:axId val="1577777584"/>
        <c:axId val="1611212704"/>
      </c:barChart>
      <c:catAx>
        <c:axId val="157777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1212704"/>
        <c:crosses val="autoZero"/>
        <c:auto val="1"/>
        <c:lblAlgn val="ctr"/>
        <c:lblOffset val="100"/>
        <c:noMultiLvlLbl val="0"/>
      </c:catAx>
      <c:valAx>
        <c:axId val="1611212704"/>
        <c:scaling>
          <c:orientation val="minMax"/>
          <c:min val="0.0"/>
        </c:scaling>
        <c:delete val="1"/>
        <c:axPos val="l"/>
        <c:numFmt formatCode="0.0%" sourceLinked="1"/>
        <c:majorTickMark val="none"/>
        <c:minorTickMark val="none"/>
        <c:tickLblPos val="nextTo"/>
        <c:crossAx val="1577777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ZTC</a:t>
            </a:r>
            <a:r>
              <a:rPr lang="en-US" baseline="0" dirty="0"/>
              <a:t> Course Success (2020-21 and 2021-22)</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0144927536231884"/>
          <c:y val="0.117008377653035"/>
          <c:w val="0.973429951690821"/>
          <c:h val="0.757275808038815"/>
        </c:manualLayout>
      </c:layout>
      <c:barChart>
        <c:barDir val="col"/>
        <c:grouping val="clustered"/>
        <c:varyColors val="0"/>
        <c:ser>
          <c:idx val="0"/>
          <c:order val="0"/>
          <c:tx>
            <c:strRef>
              <c:f>Sheet1!$B$24</c:f>
              <c:strCache>
                <c:ptCount val="1"/>
                <c:pt idx="0">
                  <c:v>ZTC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Sheet1!$A$25:$A$30</c:f>
              <c:strCache>
                <c:ptCount val="6"/>
                <c:pt idx="0">
                  <c:v>White </c:v>
                </c:pt>
                <c:pt idx="1">
                  <c:v>Latino</c:v>
                </c:pt>
                <c:pt idx="2">
                  <c:v>Asian</c:v>
                </c:pt>
                <c:pt idx="3">
                  <c:v>Black</c:v>
                </c:pt>
                <c:pt idx="4">
                  <c:v>Other</c:v>
                </c:pt>
                <c:pt idx="5">
                  <c:v>DSPS</c:v>
                </c:pt>
              </c:strCache>
            </c:strRef>
          </c:cat>
          <c:val>
            <c:numRef>
              <c:f>Sheet1!$B$25:$B$30</c:f>
              <c:numCache>
                <c:formatCode>0.0%</c:formatCode>
                <c:ptCount val="6"/>
                <c:pt idx="0">
                  <c:v>0.796</c:v>
                </c:pt>
                <c:pt idx="1">
                  <c:v>0.704</c:v>
                </c:pt>
                <c:pt idx="2">
                  <c:v>0.84</c:v>
                </c:pt>
                <c:pt idx="3">
                  <c:v>0.628</c:v>
                </c:pt>
                <c:pt idx="4">
                  <c:v>0.769</c:v>
                </c:pt>
                <c:pt idx="5">
                  <c:v>0.743</c:v>
                </c:pt>
              </c:numCache>
            </c:numRef>
          </c:val>
          <c:extLst xmlns:c16r2="http://schemas.microsoft.com/office/drawing/2015/06/chart">
            <c:ext xmlns:c16="http://schemas.microsoft.com/office/drawing/2014/chart" uri="{C3380CC4-5D6E-409C-BE32-E72D297353CC}">
              <c16:uniqueId val="{00000000-0ADC-4C0C-8722-689887CB9C60}"/>
            </c:ext>
          </c:extLst>
        </c:ser>
        <c:ser>
          <c:idx val="1"/>
          <c:order val="1"/>
          <c:tx>
            <c:strRef>
              <c:f>Sheet1!$C$24</c:f>
              <c:strCache>
                <c:ptCount val="1"/>
                <c:pt idx="0">
                  <c:v>Non-ZTC</c:v>
                </c:pt>
              </c:strCache>
            </c:strRef>
          </c:tx>
          <c:spPr>
            <a:solidFill>
              <a:schemeClr val="accent2"/>
            </a:solidFill>
            <a:ln>
              <a:noFill/>
            </a:ln>
            <a:effectLst/>
          </c:spPr>
          <c:invertIfNegative val="0"/>
          <c:dLbls>
            <c:dLbl>
              <c:idx val="3"/>
              <c:layout>
                <c:manualLayout>
                  <c:x val="0.00326086956521739"/>
                  <c:y val="-1.07015655255404E-16"/>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ADC-4C0C-8722-689887CB9C60}"/>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Sheet1!$A$25:$A$30</c:f>
              <c:strCache>
                <c:ptCount val="6"/>
                <c:pt idx="0">
                  <c:v>White </c:v>
                </c:pt>
                <c:pt idx="1">
                  <c:v>Latino</c:v>
                </c:pt>
                <c:pt idx="2">
                  <c:v>Asian</c:v>
                </c:pt>
                <c:pt idx="3">
                  <c:v>Black</c:v>
                </c:pt>
                <c:pt idx="4">
                  <c:v>Other</c:v>
                </c:pt>
                <c:pt idx="5">
                  <c:v>DSPS</c:v>
                </c:pt>
              </c:strCache>
            </c:strRef>
          </c:cat>
          <c:val>
            <c:numRef>
              <c:f>Sheet1!$C$25:$C$30</c:f>
              <c:numCache>
                <c:formatCode>0.0%</c:formatCode>
                <c:ptCount val="6"/>
                <c:pt idx="0">
                  <c:v>0.765</c:v>
                </c:pt>
                <c:pt idx="1">
                  <c:v>0.679</c:v>
                </c:pt>
                <c:pt idx="2">
                  <c:v>0.808</c:v>
                </c:pt>
                <c:pt idx="3">
                  <c:v>0.624</c:v>
                </c:pt>
                <c:pt idx="4">
                  <c:v>0.746</c:v>
                </c:pt>
                <c:pt idx="5">
                  <c:v>0.732</c:v>
                </c:pt>
              </c:numCache>
            </c:numRef>
          </c:val>
          <c:extLst xmlns:c16r2="http://schemas.microsoft.com/office/drawing/2015/06/chart">
            <c:ext xmlns:c16="http://schemas.microsoft.com/office/drawing/2014/chart" uri="{C3380CC4-5D6E-409C-BE32-E72D297353CC}">
              <c16:uniqueId val="{00000002-0ADC-4C0C-8722-689887CB9C60}"/>
            </c:ext>
          </c:extLst>
        </c:ser>
        <c:dLbls>
          <c:showLegendKey val="0"/>
          <c:showVal val="0"/>
          <c:showCatName val="0"/>
          <c:showSerName val="0"/>
          <c:showPercent val="0"/>
          <c:showBubbleSize val="0"/>
        </c:dLbls>
        <c:gapWidth val="219"/>
        <c:overlap val="-27"/>
        <c:axId val="1577334800"/>
        <c:axId val="1577234544"/>
      </c:barChart>
      <c:catAx>
        <c:axId val="1577334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7234544"/>
        <c:crosses val="autoZero"/>
        <c:auto val="1"/>
        <c:lblAlgn val="ctr"/>
        <c:lblOffset val="100"/>
        <c:noMultiLvlLbl val="0"/>
      </c:catAx>
      <c:valAx>
        <c:axId val="1577234544"/>
        <c:scaling>
          <c:orientation val="minMax"/>
          <c:min val="0.5"/>
        </c:scaling>
        <c:delete val="1"/>
        <c:axPos val="l"/>
        <c:numFmt formatCode="0.0%" sourceLinked="1"/>
        <c:majorTickMark val="none"/>
        <c:minorTickMark val="none"/>
        <c:tickLblPos val="nextTo"/>
        <c:crossAx val="15773348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Course</a:t>
            </a:r>
            <a:r>
              <a:rPr lang="en-US" baseline="0" dirty="0"/>
              <a:t> Success by ZTC (non-MSE)</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Sheet1!$B$31</c:f>
              <c:strCache>
                <c:ptCount val="1"/>
                <c:pt idx="0">
                  <c:v>ZTC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Sheet1!$A$32:$A$37</c:f>
              <c:strCache>
                <c:ptCount val="6"/>
                <c:pt idx="0">
                  <c:v>White </c:v>
                </c:pt>
                <c:pt idx="1">
                  <c:v>Latino</c:v>
                </c:pt>
                <c:pt idx="2">
                  <c:v>Asian</c:v>
                </c:pt>
                <c:pt idx="3">
                  <c:v>Black</c:v>
                </c:pt>
                <c:pt idx="4">
                  <c:v>Other</c:v>
                </c:pt>
                <c:pt idx="5">
                  <c:v>DSPS</c:v>
                </c:pt>
              </c:strCache>
            </c:strRef>
          </c:cat>
          <c:val>
            <c:numRef>
              <c:f>Sheet1!$B$32:$B$37</c:f>
              <c:numCache>
                <c:formatCode>0.0%</c:formatCode>
                <c:ptCount val="6"/>
                <c:pt idx="0">
                  <c:v>0.798</c:v>
                </c:pt>
                <c:pt idx="1">
                  <c:v>0.702</c:v>
                </c:pt>
                <c:pt idx="2">
                  <c:v>0.843</c:v>
                </c:pt>
                <c:pt idx="3">
                  <c:v>0.638</c:v>
                </c:pt>
                <c:pt idx="4">
                  <c:v>0.775</c:v>
                </c:pt>
                <c:pt idx="5">
                  <c:v>0.752</c:v>
                </c:pt>
              </c:numCache>
            </c:numRef>
          </c:val>
          <c:extLst xmlns:c16r2="http://schemas.microsoft.com/office/drawing/2015/06/chart">
            <c:ext xmlns:c16="http://schemas.microsoft.com/office/drawing/2014/chart" uri="{C3380CC4-5D6E-409C-BE32-E72D297353CC}">
              <c16:uniqueId val="{00000000-1280-46FC-BFAB-D09E30ED8541}"/>
            </c:ext>
          </c:extLst>
        </c:ser>
        <c:ser>
          <c:idx val="1"/>
          <c:order val="1"/>
          <c:tx>
            <c:strRef>
              <c:f>Sheet1!$C$31</c:f>
              <c:strCache>
                <c:ptCount val="1"/>
                <c:pt idx="0">
                  <c:v>Non-ZTC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Sheet1!$A$32:$A$37</c:f>
              <c:strCache>
                <c:ptCount val="6"/>
                <c:pt idx="0">
                  <c:v>White </c:v>
                </c:pt>
                <c:pt idx="1">
                  <c:v>Latino</c:v>
                </c:pt>
                <c:pt idx="2">
                  <c:v>Asian</c:v>
                </c:pt>
                <c:pt idx="3">
                  <c:v>Black</c:v>
                </c:pt>
                <c:pt idx="4">
                  <c:v>Other</c:v>
                </c:pt>
                <c:pt idx="5">
                  <c:v>DSPS</c:v>
                </c:pt>
              </c:strCache>
            </c:strRef>
          </c:cat>
          <c:val>
            <c:numRef>
              <c:f>Sheet1!$C$32:$C$37</c:f>
              <c:numCache>
                <c:formatCode>0.0%</c:formatCode>
                <c:ptCount val="6"/>
                <c:pt idx="0">
                  <c:v>0.786</c:v>
                </c:pt>
                <c:pt idx="1">
                  <c:v>0.704</c:v>
                </c:pt>
                <c:pt idx="2">
                  <c:v>0.831</c:v>
                </c:pt>
                <c:pt idx="3">
                  <c:v>0.64</c:v>
                </c:pt>
                <c:pt idx="4">
                  <c:v>0.763</c:v>
                </c:pt>
                <c:pt idx="5">
                  <c:v>0.763</c:v>
                </c:pt>
              </c:numCache>
            </c:numRef>
          </c:val>
          <c:extLst xmlns:c16r2="http://schemas.microsoft.com/office/drawing/2015/06/chart">
            <c:ext xmlns:c16="http://schemas.microsoft.com/office/drawing/2014/chart" uri="{C3380CC4-5D6E-409C-BE32-E72D297353CC}">
              <c16:uniqueId val="{00000001-1280-46FC-BFAB-D09E30ED8541}"/>
            </c:ext>
          </c:extLst>
        </c:ser>
        <c:dLbls>
          <c:dLblPos val="outEnd"/>
          <c:showLegendKey val="0"/>
          <c:showVal val="1"/>
          <c:showCatName val="0"/>
          <c:showSerName val="0"/>
          <c:showPercent val="0"/>
          <c:showBubbleSize val="0"/>
        </c:dLbls>
        <c:gapWidth val="219"/>
        <c:overlap val="-27"/>
        <c:axId val="1614384480"/>
        <c:axId val="1614796304"/>
      </c:barChart>
      <c:catAx>
        <c:axId val="161438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4796304"/>
        <c:crosses val="autoZero"/>
        <c:auto val="1"/>
        <c:lblAlgn val="ctr"/>
        <c:lblOffset val="100"/>
        <c:noMultiLvlLbl val="0"/>
      </c:catAx>
      <c:valAx>
        <c:axId val="1614796304"/>
        <c:scaling>
          <c:orientation val="minMax"/>
          <c:min val="0.5"/>
        </c:scaling>
        <c:delete val="1"/>
        <c:axPos val="l"/>
        <c:numFmt formatCode="0.0%" sourceLinked="1"/>
        <c:majorTickMark val="none"/>
        <c:minorTickMark val="none"/>
        <c:tickLblPos val="nextTo"/>
        <c:crossAx val="16143844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Course</a:t>
            </a:r>
            <a:r>
              <a:rPr lang="en-US" baseline="0"/>
              <a:t> Success by ZTC (MSE)</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Sheet1!$B$47</c:f>
              <c:strCache>
                <c:ptCount val="1"/>
                <c:pt idx="0">
                  <c:v>ZTC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Sheet1!$A$48:$A$53</c:f>
              <c:strCache>
                <c:ptCount val="6"/>
                <c:pt idx="0">
                  <c:v>White </c:v>
                </c:pt>
                <c:pt idx="1">
                  <c:v>Latino</c:v>
                </c:pt>
                <c:pt idx="2">
                  <c:v>Asian</c:v>
                </c:pt>
                <c:pt idx="3">
                  <c:v>Black</c:v>
                </c:pt>
                <c:pt idx="4">
                  <c:v>Other</c:v>
                </c:pt>
                <c:pt idx="5">
                  <c:v>DSPS</c:v>
                </c:pt>
              </c:strCache>
            </c:strRef>
          </c:cat>
          <c:val>
            <c:numRef>
              <c:f>Sheet1!$B$48:$B$53</c:f>
              <c:numCache>
                <c:formatCode>0.0%</c:formatCode>
                <c:ptCount val="6"/>
                <c:pt idx="0">
                  <c:v>0.749</c:v>
                </c:pt>
                <c:pt idx="1">
                  <c:v>0.623</c:v>
                </c:pt>
                <c:pt idx="2">
                  <c:v>0.8</c:v>
                </c:pt>
                <c:pt idx="3">
                  <c:v>0.635</c:v>
                </c:pt>
                <c:pt idx="4">
                  <c:v>0.708</c:v>
                </c:pt>
                <c:pt idx="5">
                  <c:v>0.66</c:v>
                </c:pt>
              </c:numCache>
            </c:numRef>
          </c:val>
          <c:extLst xmlns:c16r2="http://schemas.microsoft.com/office/drawing/2015/06/chart">
            <c:ext xmlns:c16="http://schemas.microsoft.com/office/drawing/2014/chart" uri="{C3380CC4-5D6E-409C-BE32-E72D297353CC}">
              <c16:uniqueId val="{00000000-4329-489A-BDF6-AD8465E8334B}"/>
            </c:ext>
          </c:extLst>
        </c:ser>
        <c:ser>
          <c:idx val="1"/>
          <c:order val="1"/>
          <c:tx>
            <c:strRef>
              <c:f>Sheet1!$C$47</c:f>
              <c:strCache>
                <c:ptCount val="1"/>
                <c:pt idx="0">
                  <c:v>Non-ZTC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Sheet1!$A$48:$A$53</c:f>
              <c:strCache>
                <c:ptCount val="6"/>
                <c:pt idx="0">
                  <c:v>White </c:v>
                </c:pt>
                <c:pt idx="1">
                  <c:v>Latino</c:v>
                </c:pt>
                <c:pt idx="2">
                  <c:v>Asian</c:v>
                </c:pt>
                <c:pt idx="3">
                  <c:v>Black</c:v>
                </c:pt>
                <c:pt idx="4">
                  <c:v>Other</c:v>
                </c:pt>
                <c:pt idx="5">
                  <c:v>DSPS</c:v>
                </c:pt>
              </c:strCache>
            </c:strRef>
          </c:cat>
          <c:val>
            <c:numRef>
              <c:f>Sheet1!$C$48:$C$53</c:f>
              <c:numCache>
                <c:formatCode>0.0%</c:formatCode>
                <c:ptCount val="6"/>
                <c:pt idx="0">
                  <c:v>0.677</c:v>
                </c:pt>
                <c:pt idx="1">
                  <c:v>0.57</c:v>
                </c:pt>
                <c:pt idx="2">
                  <c:v>0.735</c:v>
                </c:pt>
                <c:pt idx="3">
                  <c:v>0.5</c:v>
                </c:pt>
                <c:pt idx="4">
                  <c:v>0.671</c:v>
                </c:pt>
                <c:pt idx="5">
                  <c:v>0.623</c:v>
                </c:pt>
              </c:numCache>
            </c:numRef>
          </c:val>
          <c:extLst xmlns:c16r2="http://schemas.microsoft.com/office/drawing/2015/06/chart">
            <c:ext xmlns:c16="http://schemas.microsoft.com/office/drawing/2014/chart" uri="{C3380CC4-5D6E-409C-BE32-E72D297353CC}">
              <c16:uniqueId val="{00000001-4329-489A-BDF6-AD8465E8334B}"/>
            </c:ext>
          </c:extLst>
        </c:ser>
        <c:dLbls>
          <c:dLblPos val="outEnd"/>
          <c:showLegendKey val="0"/>
          <c:showVal val="1"/>
          <c:showCatName val="0"/>
          <c:showSerName val="0"/>
          <c:showPercent val="0"/>
          <c:showBubbleSize val="0"/>
        </c:dLbls>
        <c:gapWidth val="219"/>
        <c:overlap val="-27"/>
        <c:axId val="1614343328"/>
        <c:axId val="1614728224"/>
      </c:barChart>
      <c:catAx>
        <c:axId val="161434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4728224"/>
        <c:crosses val="autoZero"/>
        <c:auto val="1"/>
        <c:lblAlgn val="ctr"/>
        <c:lblOffset val="100"/>
        <c:noMultiLvlLbl val="0"/>
      </c:catAx>
      <c:valAx>
        <c:axId val="1614728224"/>
        <c:scaling>
          <c:orientation val="minMax"/>
          <c:min val="0.4"/>
        </c:scaling>
        <c:delete val="1"/>
        <c:axPos val="l"/>
        <c:numFmt formatCode="0.0%" sourceLinked="1"/>
        <c:majorTickMark val="none"/>
        <c:minorTickMark val="none"/>
        <c:tickLblPos val="nextTo"/>
        <c:crossAx val="16143433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ZTC</a:t>
            </a:r>
            <a:r>
              <a:rPr lang="en-US" baseline="0"/>
              <a:t> Percent of All Sections - Fall 2022</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Sheet1!$H$1</c:f>
              <c:strCache>
                <c:ptCount val="1"/>
                <c:pt idx="0">
                  <c:v>Fall 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Sheet1!$F$2:$F$13</c:f>
              <c:strCache>
                <c:ptCount val="12"/>
                <c:pt idx="0">
                  <c:v>Emeritus</c:v>
                </c:pt>
                <c:pt idx="1">
                  <c:v>Online Ed</c:v>
                </c:pt>
                <c:pt idx="2">
                  <c:v>Kinesiology</c:v>
                </c:pt>
                <c:pt idx="3">
                  <c:v>Counseling</c:v>
                </c:pt>
                <c:pt idx="4">
                  <c:v>Fine Arts</c:v>
                </c:pt>
                <c:pt idx="5">
                  <c:v>Social &amp; Behavioral Sciences</c:v>
                </c:pt>
                <c:pt idx="6">
                  <c:v>Liberal Arts</c:v>
                </c:pt>
                <c:pt idx="7">
                  <c:v>Adult Education</c:v>
                </c:pt>
                <c:pt idx="8">
                  <c:v>Math, Science, Eng</c:v>
                </c:pt>
                <c:pt idx="9">
                  <c:v>Advanced Tech (ATAS)</c:v>
                </c:pt>
                <c:pt idx="10">
                  <c:v>Health</c:v>
                </c:pt>
                <c:pt idx="11">
                  <c:v>Business</c:v>
                </c:pt>
              </c:strCache>
            </c:strRef>
          </c:cat>
          <c:val>
            <c:numRef>
              <c:f>Sheet1!$H$2:$H$13</c:f>
              <c:numCache>
                <c:formatCode>0%</c:formatCode>
                <c:ptCount val="12"/>
                <c:pt idx="0">
                  <c:v>0.92</c:v>
                </c:pt>
                <c:pt idx="1">
                  <c:v>0.7</c:v>
                </c:pt>
                <c:pt idx="2">
                  <c:v>0.63</c:v>
                </c:pt>
                <c:pt idx="3">
                  <c:v>0.61</c:v>
                </c:pt>
                <c:pt idx="4">
                  <c:v>0.61</c:v>
                </c:pt>
                <c:pt idx="5">
                  <c:v>0.57</c:v>
                </c:pt>
                <c:pt idx="6">
                  <c:v>0.48</c:v>
                </c:pt>
                <c:pt idx="7">
                  <c:v>0.2</c:v>
                </c:pt>
                <c:pt idx="8">
                  <c:v>0.18</c:v>
                </c:pt>
                <c:pt idx="9">
                  <c:v>0.16</c:v>
                </c:pt>
                <c:pt idx="10">
                  <c:v>0.12</c:v>
                </c:pt>
                <c:pt idx="11">
                  <c:v>0.12</c:v>
                </c:pt>
              </c:numCache>
            </c:numRef>
          </c:val>
          <c:extLst xmlns:c16r2="http://schemas.microsoft.com/office/drawing/2015/06/chart">
            <c:ext xmlns:c16="http://schemas.microsoft.com/office/drawing/2014/chart" uri="{C3380CC4-5D6E-409C-BE32-E72D297353CC}">
              <c16:uniqueId val="{00000000-897E-4501-997B-16BAB7EF41F6}"/>
            </c:ext>
          </c:extLst>
        </c:ser>
        <c:dLbls>
          <c:dLblPos val="outEnd"/>
          <c:showLegendKey val="0"/>
          <c:showVal val="1"/>
          <c:showCatName val="0"/>
          <c:showSerName val="0"/>
          <c:showPercent val="0"/>
          <c:showBubbleSize val="0"/>
        </c:dLbls>
        <c:gapWidth val="219"/>
        <c:overlap val="-27"/>
        <c:axId val="1610834336"/>
        <c:axId val="1575031504"/>
      </c:barChart>
      <c:catAx>
        <c:axId val="1610834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5031504"/>
        <c:crosses val="autoZero"/>
        <c:auto val="1"/>
        <c:lblAlgn val="ctr"/>
        <c:lblOffset val="100"/>
        <c:noMultiLvlLbl val="0"/>
      </c:catAx>
      <c:valAx>
        <c:axId val="1575031504"/>
        <c:scaling>
          <c:orientation val="minMax"/>
          <c:max val="1.0"/>
        </c:scaling>
        <c:delete val="1"/>
        <c:axPos val="l"/>
        <c:numFmt formatCode="0%" sourceLinked="1"/>
        <c:majorTickMark val="none"/>
        <c:minorTickMark val="none"/>
        <c:tickLblPos val="nextTo"/>
        <c:crossAx val="161083433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700" dirty="0">
              <a:solidFill>
                <a:srgbClr val="FF0000"/>
              </a:solidFill>
            </a:endParaRPr>
          </a:p>
        </p:txBody>
      </p:sp>
      <p:sp>
        <p:nvSpPr>
          <p:cNvPr id="275" name="Google Shape;27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082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ZTC usage varies</a:t>
            </a:r>
            <a:r>
              <a:rPr lang="en-US" baseline="0" dirty="0"/>
              <a:t> widely by Division. In Emeritus, Kinesiology, Fine Arts, Social and Behavioral Sciences, and Liberal Arts, at least 48% of sections are ZTC. (leaving out Online and Counseling, as they are much smaller). However, in Adult Ed, MSE, ATAS, Health, and Business, 20% or fewer of sections are ZTC.</a:t>
            </a:r>
            <a:endParaRPr lang="en-US" dirty="0"/>
          </a:p>
        </p:txBody>
      </p:sp>
      <p:sp>
        <p:nvSpPr>
          <p:cNvPr id="4" name="Slide Number Placeholder 3"/>
          <p:cNvSpPr>
            <a:spLocks noGrp="1"/>
          </p:cNvSpPr>
          <p:nvPr>
            <p:ph type="sldNum" sz="quarter" idx="10"/>
          </p:nvPr>
        </p:nvSpPr>
        <p:spPr/>
        <p:txBody>
          <a:bodyPr/>
          <a:lstStyle/>
          <a:p>
            <a:fld id="{65D9EA78-0002-4A73-8E1F-E6A2917E751D}" type="slidenum">
              <a:rPr lang="en-US" smtClean="0"/>
              <a:t>14</a:t>
            </a:fld>
            <a:endParaRPr lang="en-US"/>
          </a:p>
        </p:txBody>
      </p:sp>
    </p:spTree>
    <p:extLst>
      <p:ext uri="{BB962C8B-B14F-4D97-AF65-F5344CB8AC3E}">
        <p14:creationId xmlns:p14="http://schemas.microsoft.com/office/powerpoint/2010/main" val="1286320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1F497D"/>
                </a:solidFill>
                <a:effectLst/>
                <a:latin typeface="Calibri" panose="020F0502020204030204" pitchFamily="34" charset="0"/>
                <a:ea typeface="Calibri" panose="020F0502020204030204" pitchFamily="34" charset="0"/>
              </a:rPr>
              <a:t>As of now, there are 732 credit sections (40%) that are ZTC, and 211 non-credit sections (67%) that are ZTC. Overall, 943 sections (44%) are ZTC in Fall 2022.</a:t>
            </a:r>
            <a:endParaRPr lang="en-US" sz="18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5D9EA78-0002-4A73-8E1F-E6A2917E751D}" type="slidenum">
              <a:rPr lang="en-US" smtClean="0"/>
              <a:t>15</a:t>
            </a:fld>
            <a:endParaRPr lang="en-US"/>
          </a:p>
        </p:txBody>
      </p:sp>
    </p:spTree>
    <p:extLst>
      <p:ext uri="{BB962C8B-B14F-4D97-AF65-F5344CB8AC3E}">
        <p14:creationId xmlns:p14="http://schemas.microsoft.com/office/powerpoint/2010/main" val="840079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4104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5528bf6831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5528bf683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3104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5528bf6831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5528bf683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courses selected because they had sections that were both ZTC and non-ZTC for each term analyzed, for a matched comparison and pseudo-control group.</a:t>
            </a:r>
            <a:endParaRPr/>
          </a:p>
        </p:txBody>
      </p:sp>
    </p:spTree>
    <p:extLst>
      <p:ext uri="{BB962C8B-B14F-4D97-AF65-F5344CB8AC3E}">
        <p14:creationId xmlns:p14="http://schemas.microsoft.com/office/powerpoint/2010/main" val="348962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5528bf6831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5528bf683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8477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5528bf6831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5528bf683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1682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5528bf6831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5528bf6831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4737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5528bf6831_0_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5528bf6831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3165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5528bf6831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5528bf6831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8478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E3782-747D-0849-8027-4C495AD1BB4F}" type="slidenum">
              <a:rPr lang="en-US" smtClean="0"/>
              <a:t>2</a:t>
            </a:fld>
            <a:endParaRPr lang="en-US"/>
          </a:p>
        </p:txBody>
      </p:sp>
    </p:spTree>
    <p:extLst>
      <p:ext uri="{BB962C8B-B14F-4D97-AF65-F5344CB8AC3E}">
        <p14:creationId xmlns:p14="http://schemas.microsoft.com/office/powerpoint/2010/main" val="1861229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5528bf6831_0_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5528bf6831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1218729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5528bf6831_0_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5528bf6831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713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5528bf6831_0_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5528bf6831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3048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dirty="0"/>
          </a:p>
        </p:txBody>
      </p:sp>
      <p:sp>
        <p:nvSpPr>
          <p:cNvPr id="246" name="Google Shape;24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083388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8c78473b59_6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2" name="Google Shape;262;g8c78473b59_6_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97484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SzPts val="1400"/>
              <a:buNone/>
            </a:pPr>
            <a:endParaRPr dirty="0"/>
          </a:p>
        </p:txBody>
      </p:sp>
      <p:sp>
        <p:nvSpPr>
          <p:cNvPr id="268" name="Google Shape;26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959449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3dc46c9b47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3dc46c9b47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g13dc46c9b47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Tree>
    <p:extLst>
      <p:ext uri="{BB962C8B-B14F-4D97-AF65-F5344CB8AC3E}">
        <p14:creationId xmlns:p14="http://schemas.microsoft.com/office/powerpoint/2010/main" val="1578976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139d28d982_3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g1139d28d982_3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1139d28d982_3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Tree>
    <p:extLst>
      <p:ext uri="{BB962C8B-B14F-4D97-AF65-F5344CB8AC3E}">
        <p14:creationId xmlns:p14="http://schemas.microsoft.com/office/powerpoint/2010/main" val="400290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139d28d982_3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1139d28d982_3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g1139d28d982_3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34</a:t>
            </a:fld>
            <a:endParaRPr/>
          </a:p>
        </p:txBody>
      </p:sp>
    </p:spTree>
    <p:extLst>
      <p:ext uri="{BB962C8B-B14F-4D97-AF65-F5344CB8AC3E}">
        <p14:creationId xmlns:p14="http://schemas.microsoft.com/office/powerpoint/2010/main" val="4097467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13479b637b_1_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g113479b637b_1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02" name="Google Shape;302;g113479b637b_1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569012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5279924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139d28d982_3_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g1139d28d982_3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09" name="Google Shape;309;g1139d28d982_3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36</a:t>
            </a:fld>
            <a:endParaRPr/>
          </a:p>
        </p:txBody>
      </p:sp>
    </p:spTree>
    <p:extLst>
      <p:ext uri="{BB962C8B-B14F-4D97-AF65-F5344CB8AC3E}">
        <p14:creationId xmlns:p14="http://schemas.microsoft.com/office/powerpoint/2010/main" val="816550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13479b637b_1_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113479b637b_1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18" name="Google Shape;318;g113479b637b_1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3721506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16ceb26e22_1_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g116ceb26e22_1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5" name="Google Shape;325;g116ceb26e22_1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38</a:t>
            </a:fld>
            <a:endParaRPr/>
          </a:p>
        </p:txBody>
      </p:sp>
    </p:spTree>
    <p:extLst>
      <p:ext uri="{BB962C8B-B14F-4D97-AF65-F5344CB8AC3E}">
        <p14:creationId xmlns:p14="http://schemas.microsoft.com/office/powerpoint/2010/main" val="152785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42019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ZTC</a:t>
            </a:r>
            <a:r>
              <a:rPr lang="en-US" baseline="0" dirty="0"/>
              <a:t> usage in high in non-credit sections. It is lower in credit sections; however, it has increased from 28% in 2020-21 to 33% in 2021-22 (and 40% in Fall 2022).</a:t>
            </a:r>
            <a:endParaRPr lang="en-US" dirty="0"/>
          </a:p>
        </p:txBody>
      </p:sp>
      <p:sp>
        <p:nvSpPr>
          <p:cNvPr id="4" name="Slide Number Placeholder 3"/>
          <p:cNvSpPr>
            <a:spLocks noGrp="1"/>
          </p:cNvSpPr>
          <p:nvPr>
            <p:ph type="sldNum" sz="quarter" idx="10"/>
          </p:nvPr>
        </p:nvSpPr>
        <p:spPr/>
        <p:txBody>
          <a:bodyPr/>
          <a:lstStyle/>
          <a:p>
            <a:fld id="{65D9EA78-0002-4A73-8E1F-E6A2917E751D}" type="slidenum">
              <a:rPr lang="en-US" smtClean="0"/>
              <a:t>9</a:t>
            </a:fld>
            <a:endParaRPr lang="en-US"/>
          </a:p>
        </p:txBody>
      </p:sp>
    </p:spTree>
    <p:extLst>
      <p:ext uri="{BB962C8B-B14F-4D97-AF65-F5344CB8AC3E}">
        <p14:creationId xmlns:p14="http://schemas.microsoft.com/office/powerpoint/2010/main" val="1703261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a:t>
            </a:r>
            <a:r>
              <a:rPr lang="en-US" baseline="0" dirty="0"/>
              <a:t> of all ethnicities appear to enroll in ZTC sections at similar rates. Students with disability also enroll at similar rates.</a:t>
            </a:r>
            <a:endParaRPr lang="en-US" dirty="0"/>
          </a:p>
        </p:txBody>
      </p:sp>
      <p:sp>
        <p:nvSpPr>
          <p:cNvPr id="4" name="Slide Number Placeholder 3"/>
          <p:cNvSpPr>
            <a:spLocks noGrp="1"/>
          </p:cNvSpPr>
          <p:nvPr>
            <p:ph type="sldNum" sz="quarter" idx="10"/>
          </p:nvPr>
        </p:nvSpPr>
        <p:spPr/>
        <p:txBody>
          <a:bodyPr/>
          <a:lstStyle/>
          <a:p>
            <a:fld id="{65D9EA78-0002-4A73-8E1F-E6A2917E751D}" type="slidenum">
              <a:rPr lang="en-US" smtClean="0"/>
              <a:t>10</a:t>
            </a:fld>
            <a:endParaRPr lang="en-US"/>
          </a:p>
        </p:txBody>
      </p:sp>
    </p:spTree>
    <p:extLst>
      <p:ext uri="{BB962C8B-B14F-4D97-AF65-F5344CB8AC3E}">
        <p14:creationId xmlns:p14="http://schemas.microsoft.com/office/powerpoint/2010/main" val="1827298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a:t>
            </a:r>
            <a:r>
              <a:rPr lang="en-US" baseline="0" dirty="0"/>
              <a:t> in ZTC sections have 3% higher success rates. However, while success rates are higher for all groups, there does not appear to be an “equity bump” when it comes to the benefit of ZTC for course success (ZTC is associated with similarly higher course success rates across ethnicities and disability status.</a:t>
            </a:r>
            <a:endParaRPr lang="en-US" dirty="0"/>
          </a:p>
        </p:txBody>
      </p:sp>
      <p:sp>
        <p:nvSpPr>
          <p:cNvPr id="4" name="Slide Number Placeholder 3"/>
          <p:cNvSpPr>
            <a:spLocks noGrp="1"/>
          </p:cNvSpPr>
          <p:nvPr>
            <p:ph type="sldNum" sz="quarter" idx="10"/>
          </p:nvPr>
        </p:nvSpPr>
        <p:spPr/>
        <p:txBody>
          <a:bodyPr/>
          <a:lstStyle/>
          <a:p>
            <a:fld id="{65D9EA78-0002-4A73-8E1F-E6A2917E751D}" type="slidenum">
              <a:rPr lang="en-US" smtClean="0"/>
              <a:t>11</a:t>
            </a:fld>
            <a:endParaRPr lang="en-US"/>
          </a:p>
        </p:txBody>
      </p:sp>
    </p:spTree>
    <p:extLst>
      <p:ext uri="{BB962C8B-B14F-4D97-AF65-F5344CB8AC3E}">
        <p14:creationId xmlns:p14="http://schemas.microsoft.com/office/powerpoint/2010/main" val="1559876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MSE has by</a:t>
            </a:r>
            <a:r>
              <a:rPr lang="en-US" baseline="0" dirty="0"/>
              <a:t> far the lowest success rate of any division, and relatively low rates of ZTC usage among faculty. Wanted to examine whether the perceived benefit of ZTC may be due to fewer ZTC sections in MSE.</a:t>
            </a:r>
            <a:r>
              <a:rPr lang="en-US" dirty="0"/>
              <a:t/>
            </a:r>
            <a:br>
              <a:rPr lang="en-US" dirty="0"/>
            </a:br>
            <a:r>
              <a:rPr lang="en-US" dirty="0"/>
              <a:t/>
            </a:r>
            <a:br>
              <a:rPr lang="en-US" dirty="0"/>
            </a:br>
            <a:r>
              <a:rPr lang="en-US" dirty="0"/>
              <a:t>For non-MSE divisions, the students</a:t>
            </a:r>
            <a:r>
              <a:rPr lang="en-US" baseline="0" dirty="0"/>
              <a:t> in ZTC sections only have a 1% higher success rates. Latino and black students have similar course success rates in ZTC and non-ZTC sections. Students with disability have marginally lower success rates in ZTC sections.</a:t>
            </a:r>
            <a:endParaRPr lang="en-US" dirty="0"/>
          </a:p>
        </p:txBody>
      </p:sp>
      <p:sp>
        <p:nvSpPr>
          <p:cNvPr id="4" name="Slide Number Placeholder 3"/>
          <p:cNvSpPr>
            <a:spLocks noGrp="1"/>
          </p:cNvSpPr>
          <p:nvPr>
            <p:ph type="sldNum" sz="quarter" idx="10"/>
          </p:nvPr>
        </p:nvSpPr>
        <p:spPr/>
        <p:txBody>
          <a:bodyPr/>
          <a:lstStyle/>
          <a:p>
            <a:fld id="{65D9EA78-0002-4A73-8E1F-E6A2917E751D}" type="slidenum">
              <a:rPr lang="en-US" smtClean="0"/>
              <a:t>12</a:t>
            </a:fld>
            <a:endParaRPr lang="en-US"/>
          </a:p>
        </p:txBody>
      </p:sp>
    </p:spTree>
    <p:extLst>
      <p:ext uri="{BB962C8B-B14F-4D97-AF65-F5344CB8AC3E}">
        <p14:creationId xmlns:p14="http://schemas.microsoft.com/office/powerpoint/2010/main" val="1113028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MSE, students</a:t>
            </a:r>
            <a:r>
              <a:rPr lang="en-US" baseline="0" dirty="0"/>
              <a:t> in ZTC sections have much higher success rates (6% higher overall) than students in non-ZTC sections. This is true of all ethnicities and for students with disability.</a:t>
            </a:r>
            <a:br>
              <a:rPr lang="en-US" baseline="0" dirty="0"/>
            </a:br>
            <a:r>
              <a:rPr lang="en-US" baseline="0" dirty="0"/>
              <a:t/>
            </a:r>
            <a:br>
              <a:rPr lang="en-US" baseline="0" dirty="0"/>
            </a:br>
            <a:r>
              <a:rPr lang="en-US" baseline="0" dirty="0"/>
              <a:t>Need to look further into this to determine if students in the courses are succeeding at higher rates, but suggests a large effect for MSE courses.</a:t>
            </a:r>
            <a:endParaRPr lang="en-US" dirty="0"/>
          </a:p>
        </p:txBody>
      </p:sp>
      <p:sp>
        <p:nvSpPr>
          <p:cNvPr id="4" name="Slide Number Placeholder 3"/>
          <p:cNvSpPr>
            <a:spLocks noGrp="1"/>
          </p:cNvSpPr>
          <p:nvPr>
            <p:ph type="sldNum" sz="quarter" idx="10"/>
          </p:nvPr>
        </p:nvSpPr>
        <p:spPr/>
        <p:txBody>
          <a:bodyPr/>
          <a:lstStyle/>
          <a:p>
            <a:fld id="{65D9EA78-0002-4A73-8E1F-E6A2917E751D}" type="slidenum">
              <a:rPr lang="en-US" smtClean="0"/>
              <a:t>13</a:t>
            </a:fld>
            <a:endParaRPr lang="en-US"/>
          </a:p>
        </p:txBody>
      </p:sp>
    </p:spTree>
    <p:extLst>
      <p:ext uri="{BB962C8B-B14F-4D97-AF65-F5344CB8AC3E}">
        <p14:creationId xmlns:p14="http://schemas.microsoft.com/office/powerpoint/2010/main" val="395928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14"/>
        <p:cNvGrpSpPr/>
        <p:nvPr/>
      </p:nvGrpSpPr>
      <p:grpSpPr>
        <a:xfrm>
          <a:off x="0" y="0"/>
          <a:ext cx="0" cy="0"/>
          <a:chOff x="0" y="0"/>
          <a:chExt cx="0" cy="0"/>
        </a:xfrm>
      </p:grpSpPr>
      <p:sp>
        <p:nvSpPr>
          <p:cNvPr id="15" name="Google Shape;15;p22"/>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16" name="Google Shape;16;p22"/>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17" name="Google Shape;17;p2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2"/>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9" name="Google Shape;19;p2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19254" y="4683512"/>
            <a:ext cx="7824187" cy="1736660"/>
          </a:xfrm>
        </p:spPr>
        <p:txBody>
          <a:bodyPr anchor="t">
            <a:normAutofit/>
          </a:bodyPr>
          <a:lstStyle>
            <a:lvl1pPr algn="ctr">
              <a:lnSpc>
                <a:spcPct val="100000"/>
              </a:lnSpc>
              <a:defRPr sz="33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887698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Shape 14"/>
        <p:cNvGrpSpPr/>
        <p:nvPr/>
      </p:nvGrpSpPr>
      <p:grpSpPr>
        <a:xfrm>
          <a:off x="0" y="0"/>
          <a:ext cx="0" cy="0"/>
          <a:chOff x="0" y="0"/>
          <a:chExt cx="0" cy="0"/>
        </a:xfrm>
      </p:grpSpPr>
      <p:sp>
        <p:nvSpPr>
          <p:cNvPr id="16" name="Google Shape;16;p34"/>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dirty="0"/>
          </a:p>
        </p:txBody>
      </p:sp>
      <p:sp>
        <p:nvSpPr>
          <p:cNvPr id="17" name="Google Shape;17;p3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19" name="Google Shape;19;p34"/>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1804005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with phot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20B8DF55-F427-B94E-99B5-C2DA01127894}"/>
              </a:ext>
            </a:extLst>
          </p:cNvPr>
          <p:cNvPicPr>
            <a:picLocks noChangeAspect="1"/>
          </p:cNvPicPr>
          <p:nvPr userDrawn="1"/>
        </p:nvPicPr>
        <p:blipFill>
          <a:blip r:embed="rId2"/>
          <a:stretch>
            <a:fillRect/>
          </a:stretch>
        </p:blipFill>
        <p:spPr>
          <a:xfrm>
            <a:off x="0" y="1532004"/>
            <a:ext cx="9144000" cy="3657600"/>
          </a:xfrm>
          <a:prstGeom prst="rect">
            <a:avLst/>
          </a:prstGeom>
        </p:spPr>
      </p:pic>
      <p:sp>
        <p:nvSpPr>
          <p:cNvPr id="2" name="Title 1"/>
          <p:cNvSpPr>
            <a:spLocks noGrp="1"/>
          </p:cNvSpPr>
          <p:nvPr>
            <p:ph type="ctrTitle"/>
          </p:nvPr>
        </p:nvSpPr>
        <p:spPr>
          <a:xfrm>
            <a:off x="1813336" y="3464560"/>
            <a:ext cx="6477803" cy="1538289"/>
          </a:xfrm>
        </p:spPr>
        <p:txBody>
          <a:bodyPr bIns="0" anchor="b">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13335" y="5189604"/>
            <a:ext cx="6477804" cy="977621"/>
          </a:xfrm>
        </p:spPr>
        <p:txBody>
          <a:bodyPr tIns="91440" bIns="91440">
            <a:normAutofit/>
          </a:bodyPr>
          <a:lstStyle>
            <a:lvl1pPr marL="0" indent="0" algn="l">
              <a:buNone/>
              <a:defRPr sz="1600" b="0" cap="none" baseline="0">
                <a:solidFill>
                  <a:schemeClr val="bg2">
                    <a:lumMod val="10000"/>
                  </a:schemeClr>
                </a:solidFill>
              </a:defRPr>
            </a:lvl1pPr>
            <a:lvl2pPr marL="342892" indent="0" algn="ctr">
              <a:buNone/>
              <a:defRPr sz="135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cxnSp>
        <p:nvCxnSpPr>
          <p:cNvPr id="15" name="Straight Connector 14"/>
          <p:cNvCxnSpPr>
            <a:cxnSpLocks/>
          </p:cNvCxnSpPr>
          <p:nvPr/>
        </p:nvCxnSpPr>
        <p:spPr>
          <a:xfrm>
            <a:off x="0" y="5187659"/>
            <a:ext cx="914400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2" name="Picture 11">
            <a:extLst>
              <a:ext uri="{FF2B5EF4-FFF2-40B4-BE49-F238E27FC236}">
                <a16:creationId xmlns:a16="http://schemas.microsoft.com/office/drawing/2014/main" xmlns="" id="{40BD600D-3FD4-D74F-AB01-A60D3490DC91}"/>
              </a:ext>
            </a:extLst>
          </p:cNvPr>
          <p:cNvPicPr>
            <a:picLocks noChangeAspect="1"/>
          </p:cNvPicPr>
          <p:nvPr userDrawn="1"/>
        </p:nvPicPr>
        <p:blipFill>
          <a:blip r:embed="rId3"/>
          <a:stretch>
            <a:fillRect/>
          </a:stretch>
        </p:blipFill>
        <p:spPr>
          <a:xfrm>
            <a:off x="1695177" y="585230"/>
            <a:ext cx="4360183" cy="1350250"/>
          </a:xfrm>
          <a:prstGeom prst="rect">
            <a:avLst/>
          </a:prstGeom>
        </p:spPr>
      </p:pic>
    </p:spTree>
    <p:extLst>
      <p:ext uri="{BB962C8B-B14F-4D97-AF65-F5344CB8AC3E}">
        <p14:creationId xmlns:p14="http://schemas.microsoft.com/office/powerpoint/2010/main" val="1529279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with photo">
  <p:cSld name="Title Slide with photo">
    <p:spTree>
      <p:nvGrpSpPr>
        <p:cNvPr id="1" name="Shape 14"/>
        <p:cNvGrpSpPr/>
        <p:nvPr/>
      </p:nvGrpSpPr>
      <p:grpSpPr>
        <a:xfrm>
          <a:off x="0" y="0"/>
          <a:ext cx="0" cy="0"/>
          <a:chOff x="0" y="0"/>
          <a:chExt cx="0" cy="0"/>
        </a:xfrm>
      </p:grpSpPr>
      <p:pic>
        <p:nvPicPr>
          <p:cNvPr id="15" name="Google Shape;15;g8c78473b59_2_5"/>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16" name="Google Shape;16;g8c78473b59_2_5"/>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g8c78473b59_2_5"/>
          <p:cNvSpPr txBox="1">
            <a:spLocks noGrp="1"/>
          </p:cNvSpPr>
          <p:nvPr>
            <p:ph type="subTitle" idx="1"/>
          </p:nvPr>
        </p:nvSpPr>
        <p:spPr>
          <a:xfrm>
            <a:off x="1813335" y="5189604"/>
            <a:ext cx="6477804" cy="977621"/>
          </a:xfrm>
          <a:prstGeom prst="rect">
            <a:avLst/>
          </a:prstGeom>
          <a:noFill/>
          <a:ln>
            <a:noFill/>
          </a:ln>
        </p:spPr>
        <p:txBody>
          <a:bodyPr spcFirstLastPara="1" wrap="square" lIns="91425" tIns="91425" rIns="91425" bIns="91425" anchor="t" anchorCtr="0">
            <a:noAutofit/>
          </a:bodyPr>
          <a:lstStyle>
            <a:lvl1pPr lvl="0" algn="l">
              <a:lnSpc>
                <a:spcPct val="120000"/>
              </a:lnSpc>
              <a:spcBef>
                <a:spcPts val="750"/>
              </a:spcBef>
              <a:spcAft>
                <a:spcPts val="0"/>
              </a:spcAft>
              <a:buSzPts val="1600"/>
              <a:buNone/>
              <a:defRPr sz="1600" b="0" cap="none">
                <a:solidFill>
                  <a:schemeClr val="dk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18" name="Google Shape;18;g8c78473b59_2_5"/>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19" name="Google Shape;19;g8c78473b59_2_5"/>
          <p:cNvPicPr preferRelativeResize="0"/>
          <p:nvPr/>
        </p:nvPicPr>
        <p:blipFill rotWithShape="1">
          <a:blip r:embed="rId3">
            <a:alphaModFix/>
          </a:blip>
          <a:srcRect/>
          <a:stretch/>
        </p:blipFill>
        <p:spPr>
          <a:xfrm>
            <a:off x="1695177" y="585230"/>
            <a:ext cx="4360183" cy="1350250"/>
          </a:xfrm>
          <a:prstGeom prst="rect">
            <a:avLst/>
          </a:prstGeom>
          <a:noFill/>
          <a:ln>
            <a:noFill/>
          </a:ln>
        </p:spPr>
      </p:pic>
    </p:spTree>
    <p:extLst>
      <p:ext uri="{BB962C8B-B14F-4D97-AF65-F5344CB8AC3E}">
        <p14:creationId xmlns:p14="http://schemas.microsoft.com/office/powerpoint/2010/main" val="785739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uk-UA" smtClean="0"/>
              <a:pPr algn="r"/>
              <a:t>‹#›</a:t>
            </a:fld>
            <a:endParaRPr lang="uk-UA"/>
          </a:p>
        </p:txBody>
      </p:sp>
    </p:spTree>
    <p:extLst>
      <p:ext uri="{BB962C8B-B14F-4D97-AF65-F5344CB8AC3E}">
        <p14:creationId xmlns:p14="http://schemas.microsoft.com/office/powerpoint/2010/main" val="1954395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uk-UA" smtClean="0"/>
              <a:pPr algn="r"/>
              <a:t>‹#›</a:t>
            </a:fld>
            <a:endParaRPr lang="uk-UA"/>
          </a:p>
        </p:txBody>
      </p:sp>
    </p:spTree>
    <p:extLst>
      <p:ext uri="{BB962C8B-B14F-4D97-AF65-F5344CB8AC3E}">
        <p14:creationId xmlns:p14="http://schemas.microsoft.com/office/powerpoint/2010/main" val="103477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uk-UA" smtClean="0"/>
              <a:pPr algn="r"/>
              <a:t>‹#›</a:t>
            </a:fld>
            <a:endParaRPr lang="uk-UA"/>
          </a:p>
        </p:txBody>
      </p:sp>
    </p:spTree>
    <p:extLst>
      <p:ext uri="{BB962C8B-B14F-4D97-AF65-F5344CB8AC3E}">
        <p14:creationId xmlns:p14="http://schemas.microsoft.com/office/powerpoint/2010/main" val="731593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uk-UA" smtClean="0"/>
              <a:pPr algn="r"/>
              <a:t>‹#›</a:t>
            </a:fld>
            <a:endParaRPr lang="uk-UA"/>
          </a:p>
        </p:txBody>
      </p:sp>
    </p:spTree>
    <p:extLst>
      <p:ext uri="{BB962C8B-B14F-4D97-AF65-F5344CB8AC3E}">
        <p14:creationId xmlns:p14="http://schemas.microsoft.com/office/powerpoint/2010/main" val="288573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uk-UA" smtClean="0"/>
              <a:pPr algn="r"/>
              <a:t>‹#›</a:t>
            </a:fld>
            <a:endParaRPr lang="uk-UA"/>
          </a:p>
        </p:txBody>
      </p:sp>
    </p:spTree>
    <p:extLst>
      <p:ext uri="{BB962C8B-B14F-4D97-AF65-F5344CB8AC3E}">
        <p14:creationId xmlns:p14="http://schemas.microsoft.com/office/powerpoint/2010/main" val="1178467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
        <p:cNvGrpSpPr/>
        <p:nvPr/>
      </p:nvGrpSpPr>
      <p:grpSpPr>
        <a:xfrm>
          <a:off x="0" y="0"/>
          <a:ext cx="0" cy="0"/>
          <a:chOff x="0" y="0"/>
          <a:chExt cx="0" cy="0"/>
        </a:xfrm>
      </p:grpSpPr>
      <p:sp>
        <p:nvSpPr>
          <p:cNvPr id="36" name="Google Shape;36;p26"/>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6"/>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38" name="Google Shape;38;p26"/>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40" name="Google Shape;40;p26"/>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28"/>
          <p:cNvSpPr/>
          <p:nvPr/>
        </p:nvSpPr>
        <p:spPr>
          <a:xfrm>
            <a:off x="897905" y="0"/>
            <a:ext cx="6839998" cy="380377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49" name="Google Shape;49;p28"/>
          <p:cNvCxnSpPr/>
          <p:nvPr/>
        </p:nvCxnSpPr>
        <p:spPr>
          <a:xfrm>
            <a:off x="892142" y="3816299"/>
            <a:ext cx="6845761" cy="0"/>
          </a:xfrm>
          <a:prstGeom prst="straightConnector1">
            <a:avLst/>
          </a:prstGeom>
          <a:noFill/>
          <a:ln w="31750" cap="flat" cmpd="sng">
            <a:solidFill>
              <a:schemeClr val="accent1"/>
            </a:solidFill>
            <a:prstDash val="solid"/>
            <a:round/>
            <a:headEnd type="none" w="sm" len="sm"/>
            <a:tailEnd type="none" w="sm" len="sm"/>
          </a:ln>
        </p:spPr>
      </p:cxnSp>
      <p:sp>
        <p:nvSpPr>
          <p:cNvPr id="50" name="Google Shape;50;p28"/>
          <p:cNvSpPr txBox="1">
            <a:spLocks noGrp="1"/>
          </p:cNvSpPr>
          <p:nvPr>
            <p:ph type="title"/>
          </p:nvPr>
        </p:nvSpPr>
        <p:spPr>
          <a:xfrm>
            <a:off x="1090680" y="2168168"/>
            <a:ext cx="6482366" cy="14759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body" idx="1"/>
          </p:nvPr>
        </p:nvSpPr>
        <p:spPr>
          <a:xfrm>
            <a:off x="1090680" y="3806198"/>
            <a:ext cx="6472835"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350"/>
              <a:buNone/>
              <a:defRPr sz="1350">
                <a:solidFill>
                  <a:srgbClr val="8891AA"/>
                </a:solidFill>
              </a:defRPr>
            </a:lvl2pPr>
            <a:lvl3pPr marL="1371600" lvl="2" indent="-228600" algn="l">
              <a:lnSpc>
                <a:spcPct val="120000"/>
              </a:lnSpc>
              <a:spcBef>
                <a:spcPts val="375"/>
              </a:spcBef>
              <a:spcAft>
                <a:spcPts val="0"/>
              </a:spcAft>
              <a:buSzPts val="1350"/>
              <a:buNone/>
              <a:defRPr sz="1350">
                <a:solidFill>
                  <a:srgbClr val="8891AA"/>
                </a:solidFill>
              </a:defRPr>
            </a:lvl3pPr>
            <a:lvl4pPr marL="1828800" lvl="3" indent="-228600" algn="l">
              <a:lnSpc>
                <a:spcPct val="120000"/>
              </a:lnSpc>
              <a:spcBef>
                <a:spcPts val="375"/>
              </a:spcBef>
              <a:spcAft>
                <a:spcPts val="0"/>
              </a:spcAft>
              <a:buSzPts val="1200"/>
              <a:buNone/>
              <a:defRPr sz="1200">
                <a:solidFill>
                  <a:srgbClr val="8891AA"/>
                </a:solidFill>
              </a:defRPr>
            </a:lvl4pPr>
            <a:lvl5pPr marL="2286000" lvl="4" indent="-228600" algn="l">
              <a:lnSpc>
                <a:spcPct val="120000"/>
              </a:lnSpc>
              <a:spcBef>
                <a:spcPts val="375"/>
              </a:spcBef>
              <a:spcAft>
                <a:spcPts val="0"/>
              </a:spcAft>
              <a:buSzPts val="1200"/>
              <a:buNone/>
              <a:defRPr sz="1200">
                <a:solidFill>
                  <a:srgbClr val="8891AA"/>
                </a:solidFill>
              </a:defRPr>
            </a:lvl5pPr>
            <a:lvl6pPr marL="2743200" lvl="5" indent="-228600" algn="l">
              <a:lnSpc>
                <a:spcPct val="120000"/>
              </a:lnSpc>
              <a:spcBef>
                <a:spcPts val="375"/>
              </a:spcBef>
              <a:spcAft>
                <a:spcPts val="0"/>
              </a:spcAft>
              <a:buSzPts val="1200"/>
              <a:buNone/>
              <a:defRPr sz="1200">
                <a:solidFill>
                  <a:srgbClr val="8891AA"/>
                </a:solidFill>
              </a:defRPr>
            </a:lvl6pPr>
            <a:lvl7pPr marL="3200400" lvl="6" indent="-228600" algn="l">
              <a:lnSpc>
                <a:spcPct val="120000"/>
              </a:lnSpc>
              <a:spcBef>
                <a:spcPts val="375"/>
              </a:spcBef>
              <a:spcAft>
                <a:spcPts val="0"/>
              </a:spcAft>
              <a:buSzPts val="1200"/>
              <a:buNone/>
              <a:defRPr sz="1200">
                <a:solidFill>
                  <a:srgbClr val="8891AA"/>
                </a:solidFill>
              </a:defRPr>
            </a:lvl7pPr>
            <a:lvl8pPr marL="3657600" lvl="7" indent="-228600" algn="l">
              <a:lnSpc>
                <a:spcPct val="120000"/>
              </a:lnSpc>
              <a:spcBef>
                <a:spcPts val="375"/>
              </a:spcBef>
              <a:spcAft>
                <a:spcPts val="0"/>
              </a:spcAft>
              <a:buSzPts val="1200"/>
              <a:buNone/>
              <a:defRPr sz="1200">
                <a:solidFill>
                  <a:srgbClr val="8891AA"/>
                </a:solidFill>
              </a:defRPr>
            </a:lvl8pPr>
            <a:lvl9pPr marL="4114800" lvl="8" indent="-228600" algn="l">
              <a:lnSpc>
                <a:spcPct val="120000"/>
              </a:lnSpc>
              <a:spcBef>
                <a:spcPts val="375"/>
              </a:spcBef>
              <a:spcAft>
                <a:spcPts val="0"/>
              </a:spcAft>
              <a:buSzPts val="1200"/>
              <a:buNone/>
              <a:defRPr sz="1200">
                <a:solidFill>
                  <a:srgbClr val="8891AA"/>
                </a:solidFill>
              </a:defRPr>
            </a:lvl9pPr>
          </a:lstStyle>
          <a:p>
            <a:endParaRPr/>
          </a:p>
        </p:txBody>
      </p:sp>
      <p:sp>
        <p:nvSpPr>
          <p:cNvPr id="52" name="Google Shape;52;p28"/>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54"/>
        <p:cNvGrpSpPr/>
        <p:nvPr/>
      </p:nvGrpSpPr>
      <p:grpSpPr>
        <a:xfrm>
          <a:off x="0" y="0"/>
          <a:ext cx="0" cy="0"/>
          <a:chOff x="0" y="0"/>
          <a:chExt cx="0" cy="0"/>
        </a:xfrm>
      </p:grpSpPr>
      <p:sp>
        <p:nvSpPr>
          <p:cNvPr id="55" name="Google Shape;55;p29"/>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56" name="Google Shape;56;p29"/>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57" name="Google Shape;57;p29"/>
          <p:cNvSpPr txBox="1">
            <a:spLocks noGrp="1"/>
          </p:cNvSpPr>
          <p:nvPr>
            <p:ph type="title"/>
          </p:nvPr>
        </p:nvSpPr>
        <p:spPr>
          <a:xfrm>
            <a:off x="1086913" y="804890"/>
            <a:ext cx="7204226" cy="9034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9"/>
          <p:cNvSpPr txBox="1">
            <a:spLocks noGrp="1"/>
          </p:cNvSpPr>
          <p:nvPr>
            <p:ph type="body" idx="1"/>
          </p:nvPr>
        </p:nvSpPr>
        <p:spPr>
          <a:xfrm>
            <a:off x="1085498" y="2010878"/>
            <a:ext cx="3483864" cy="404980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9" name="Google Shape;59;p29"/>
          <p:cNvSpPr txBox="1">
            <a:spLocks noGrp="1"/>
          </p:cNvSpPr>
          <p:nvPr>
            <p:ph type="body" idx="2"/>
          </p:nvPr>
        </p:nvSpPr>
        <p:spPr>
          <a:xfrm>
            <a:off x="4810328" y="2017345"/>
            <a:ext cx="3483864" cy="404333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0" name="Google Shape;60;p2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72"/>
        <p:cNvGrpSpPr/>
        <p:nvPr/>
      </p:nvGrpSpPr>
      <p:grpSpPr>
        <a:xfrm>
          <a:off x="0" y="0"/>
          <a:ext cx="0" cy="0"/>
          <a:chOff x="0" y="0"/>
          <a:chExt cx="0" cy="0"/>
        </a:xfrm>
      </p:grpSpPr>
      <p:sp>
        <p:nvSpPr>
          <p:cNvPr id="73" name="Google Shape;73;p31"/>
          <p:cNvSpPr/>
          <p:nvPr/>
        </p:nvSpPr>
        <p:spPr>
          <a:xfrm>
            <a:off x="0" y="798973"/>
            <a:ext cx="3648174"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74" name="Google Shape;74;p31"/>
          <p:cNvCxnSpPr/>
          <p:nvPr/>
        </p:nvCxnSpPr>
        <p:spPr>
          <a:xfrm rot="10800000" flipH="1">
            <a:off x="2" y="3119532"/>
            <a:ext cx="3644507" cy="6261"/>
          </a:xfrm>
          <a:prstGeom prst="straightConnector1">
            <a:avLst/>
          </a:prstGeom>
          <a:noFill/>
          <a:ln w="31750" cap="flat" cmpd="sng">
            <a:solidFill>
              <a:schemeClr val="accent1"/>
            </a:solidFill>
            <a:prstDash val="solid"/>
            <a:round/>
            <a:headEnd type="none" w="sm" len="sm"/>
            <a:tailEnd type="none" w="sm" len="sm"/>
          </a:ln>
        </p:spPr>
      </p:cxnSp>
      <p:sp>
        <p:nvSpPr>
          <p:cNvPr id="75" name="Google Shape;75;p31"/>
          <p:cNvSpPr txBox="1">
            <a:spLocks noGrp="1"/>
          </p:cNvSpPr>
          <p:nvPr>
            <p:ph type="title"/>
          </p:nvPr>
        </p:nvSpPr>
        <p:spPr>
          <a:xfrm>
            <a:off x="1083504" y="798973"/>
            <a:ext cx="245626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1"/>
          <p:cNvSpPr txBox="1">
            <a:spLocks noGrp="1"/>
          </p:cNvSpPr>
          <p:nvPr>
            <p:ph type="body" idx="1"/>
          </p:nvPr>
        </p:nvSpPr>
        <p:spPr>
          <a:xfrm>
            <a:off x="3782786" y="798976"/>
            <a:ext cx="4509353" cy="5255837"/>
          </a:xfrm>
          <a:prstGeom prst="rect">
            <a:avLst/>
          </a:prstGeom>
          <a:noFill/>
          <a:ln>
            <a:noFill/>
          </a:ln>
        </p:spPr>
        <p:txBody>
          <a:bodyPr spcFirstLastPara="1" wrap="square" lIns="91425" tIns="45700" rIns="91425" bIns="45700" anchor="ctr"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7" name="Google Shape;77;p31"/>
          <p:cNvSpPr txBox="1">
            <a:spLocks noGrp="1"/>
          </p:cNvSpPr>
          <p:nvPr>
            <p:ph type="body" idx="2"/>
          </p:nvPr>
        </p:nvSpPr>
        <p:spPr>
          <a:xfrm>
            <a:off x="1083504" y="3205494"/>
            <a:ext cx="2456260" cy="2849319"/>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78" name="Google Shape;78;p3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80"/>
        <p:cNvGrpSpPr/>
        <p:nvPr/>
      </p:nvGrpSpPr>
      <p:grpSpPr>
        <a:xfrm>
          <a:off x="0" y="0"/>
          <a:ext cx="0" cy="0"/>
          <a:chOff x="0" y="0"/>
          <a:chExt cx="0" cy="0"/>
        </a:xfrm>
      </p:grpSpPr>
      <p:sp>
        <p:nvSpPr>
          <p:cNvPr id="81" name="Google Shape;81;p32"/>
          <p:cNvSpPr/>
          <p:nvPr/>
        </p:nvSpPr>
        <p:spPr>
          <a:xfrm>
            <a:off x="-1" y="798973"/>
            <a:ext cx="5231050"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82" name="Google Shape;82;p32"/>
          <p:cNvCxnSpPr/>
          <p:nvPr/>
        </p:nvCxnSpPr>
        <p:spPr>
          <a:xfrm rot="10800000" flipH="1">
            <a:off x="1" y="3116401"/>
            <a:ext cx="5225792" cy="9393"/>
          </a:xfrm>
          <a:prstGeom prst="straightConnector1">
            <a:avLst/>
          </a:prstGeom>
          <a:noFill/>
          <a:ln w="31750" cap="flat" cmpd="sng">
            <a:solidFill>
              <a:schemeClr val="accent1"/>
            </a:solidFill>
            <a:prstDash val="solid"/>
            <a:round/>
            <a:headEnd type="none" w="sm" len="sm"/>
            <a:tailEnd type="none" w="sm" len="sm"/>
          </a:ln>
        </p:spPr>
      </p:cxnSp>
      <p:sp>
        <p:nvSpPr>
          <p:cNvPr id="83" name="Google Shape;83;p32"/>
          <p:cNvSpPr txBox="1">
            <a:spLocks noGrp="1"/>
          </p:cNvSpPr>
          <p:nvPr>
            <p:ph type="title"/>
          </p:nvPr>
        </p:nvSpPr>
        <p:spPr>
          <a:xfrm>
            <a:off x="1088405" y="1129513"/>
            <a:ext cx="4149246"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2"/>
          <p:cNvSpPr>
            <a:spLocks noGrp="1"/>
          </p:cNvSpPr>
          <p:nvPr>
            <p:ph type="pic" idx="2"/>
          </p:nvPr>
        </p:nvSpPr>
        <p:spPr>
          <a:xfrm>
            <a:off x="5449305" y="797578"/>
            <a:ext cx="2841836" cy="5248677"/>
          </a:xfrm>
          <a:prstGeom prst="rect">
            <a:avLst/>
          </a:prstGeom>
          <a:solidFill>
            <a:srgbClr val="D8D8D8"/>
          </a:solidFill>
          <a:ln>
            <a:noFill/>
          </a:ln>
        </p:spPr>
        <p:txBody>
          <a:bodyPr spcFirstLastPara="1" wrap="square" lIns="91425" tIns="45700" rIns="91425" bIns="45700" anchor="ctr" anchorCtr="0">
            <a:normAutofit/>
          </a:bodyPr>
          <a:lstStyle>
            <a:lvl1pPr marR="0" lvl="0" algn="ctr" rtl="0">
              <a:lnSpc>
                <a:spcPct val="120000"/>
              </a:lnSpc>
              <a:spcBef>
                <a:spcPts val="750"/>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1pPr>
            <a:lvl2pPr marR="0" lvl="1" algn="l" rtl="0">
              <a:lnSpc>
                <a:spcPct val="120000"/>
              </a:lnSpc>
              <a:spcBef>
                <a:spcPts val="375"/>
              </a:spcBef>
              <a:spcAft>
                <a:spcPts val="0"/>
              </a:spcAft>
              <a:buClr>
                <a:schemeClr val="accent1"/>
              </a:buClr>
              <a:buSzPts val="2100"/>
              <a:buFont typeface="Arial"/>
              <a:buNone/>
              <a:defRPr sz="2100" b="0" i="0" u="none" strike="noStrike" cap="none">
                <a:solidFill>
                  <a:srgbClr val="3D372F"/>
                </a:solidFill>
                <a:latin typeface="Arial"/>
                <a:ea typeface="Arial"/>
                <a:cs typeface="Arial"/>
                <a:sym typeface="Arial"/>
              </a:defRPr>
            </a:lvl2pPr>
            <a:lvl3pPr marR="0" lvl="2" algn="l" rtl="0">
              <a:lnSpc>
                <a:spcPct val="120000"/>
              </a:lnSpc>
              <a:spcBef>
                <a:spcPts val="375"/>
              </a:spcBef>
              <a:spcAft>
                <a:spcPts val="0"/>
              </a:spcAft>
              <a:buClr>
                <a:schemeClr val="accent1"/>
              </a:buClr>
              <a:buSzPts val="1800"/>
              <a:buFont typeface="Arial"/>
              <a:buNone/>
              <a:defRPr sz="1800" b="0" i="0" u="none" strike="noStrike" cap="none">
                <a:solidFill>
                  <a:srgbClr val="3D372F"/>
                </a:solidFill>
                <a:latin typeface="Arial"/>
                <a:ea typeface="Arial"/>
                <a:cs typeface="Arial"/>
                <a:sym typeface="Arial"/>
              </a:defRPr>
            </a:lvl3pPr>
            <a:lvl4pPr marR="0" lvl="3" algn="l" rtl="0">
              <a:lnSpc>
                <a:spcPct val="120000"/>
              </a:lnSpc>
              <a:spcBef>
                <a:spcPts val="375"/>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4pPr>
            <a:lvl5pPr marR="0" lvl="4" algn="l" rtl="0">
              <a:lnSpc>
                <a:spcPct val="120000"/>
              </a:lnSpc>
              <a:spcBef>
                <a:spcPts val="375"/>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5pPr>
            <a:lvl6pPr marR="0" lvl="5"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85" name="Google Shape;85;p32"/>
          <p:cNvSpPr txBox="1">
            <a:spLocks noGrp="1"/>
          </p:cNvSpPr>
          <p:nvPr>
            <p:ph type="body" idx="1"/>
          </p:nvPr>
        </p:nvSpPr>
        <p:spPr>
          <a:xfrm>
            <a:off x="1087748" y="3145994"/>
            <a:ext cx="4143303" cy="290026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86" name="Google Shape;86;p3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87" name="Google Shape;87;p3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91"/>
        <p:cNvGrpSpPr/>
        <p:nvPr/>
      </p:nvGrpSpPr>
      <p:grpSpPr>
        <a:xfrm>
          <a:off x="0" y="0"/>
          <a:ext cx="0" cy="0"/>
          <a:chOff x="0" y="0"/>
          <a:chExt cx="0" cy="0"/>
        </a:xfrm>
      </p:grpSpPr>
      <p:cxnSp>
        <p:nvCxnSpPr>
          <p:cNvPr id="92" name="Google Shape;92;p34"/>
          <p:cNvCxnSpPr/>
          <p:nvPr/>
        </p:nvCxnSpPr>
        <p:spPr>
          <a:xfrm>
            <a:off x="1085500" y="1847088"/>
            <a:ext cx="7205642" cy="0"/>
          </a:xfrm>
          <a:prstGeom prst="straightConnector1">
            <a:avLst/>
          </a:prstGeom>
          <a:noFill/>
          <a:ln w="31750" cap="flat" cmpd="sng">
            <a:solidFill>
              <a:schemeClr val="accent1"/>
            </a:solidFill>
            <a:prstDash val="solid"/>
            <a:round/>
            <a:headEnd type="none" w="sm" len="sm"/>
            <a:tailEnd type="none" w="sm" len="sm"/>
          </a:ln>
        </p:spPr>
      </p:cxnSp>
      <p:sp>
        <p:nvSpPr>
          <p:cNvPr id="93" name="Google Shape;93;p34"/>
          <p:cNvSpPr txBox="1">
            <a:spLocks noGrp="1"/>
          </p:cNvSpPr>
          <p:nvPr>
            <p:ph type="body" idx="1"/>
          </p:nvPr>
        </p:nvSpPr>
        <p:spPr>
          <a:xfrm>
            <a:off x="1085498" y="2010878"/>
            <a:ext cx="3260991" cy="405711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4" name="Google Shape;94;p34"/>
          <p:cNvSpPr txBox="1">
            <a:spLocks noGrp="1"/>
          </p:cNvSpPr>
          <p:nvPr>
            <p:ph type="body" idx="2"/>
          </p:nvPr>
        </p:nvSpPr>
        <p:spPr>
          <a:xfrm>
            <a:off x="4810328" y="2017342"/>
            <a:ext cx="3483864" cy="405065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5" name="Google Shape;95;p3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97" name="Google Shape;97;p3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98"/>
        <p:cNvGrpSpPr/>
        <p:nvPr/>
      </p:nvGrpSpPr>
      <p:grpSpPr>
        <a:xfrm>
          <a:off x="0" y="0"/>
          <a:ext cx="0" cy="0"/>
          <a:chOff x="0" y="0"/>
          <a:chExt cx="0" cy="0"/>
        </a:xfrm>
      </p:grpSpPr>
      <p:cxnSp>
        <p:nvCxnSpPr>
          <p:cNvPr id="99" name="Google Shape;99;p35"/>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100" name="Google Shape;100;p35"/>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01" name="Google Shape;101;p35"/>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2" name="Google Shape;102;p35"/>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03" name="Google Shape;103;p35"/>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4" name="Google Shape;104;p3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06" name="Google Shape;106;p3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107"/>
        <p:cNvGrpSpPr/>
        <p:nvPr/>
      </p:nvGrpSpPr>
      <p:grpSpPr>
        <a:xfrm>
          <a:off x="0" y="0"/>
          <a:ext cx="0" cy="0"/>
          <a:chOff x="0" y="0"/>
          <a:chExt cx="0" cy="0"/>
        </a:xfrm>
      </p:grpSpPr>
      <p:sp>
        <p:nvSpPr>
          <p:cNvPr id="108" name="Google Shape;108;gceb051ea18_0_123"/>
          <p:cNvSpPr txBox="1">
            <a:spLocks noGrp="1"/>
          </p:cNvSpPr>
          <p:nvPr>
            <p:ph type="body" idx="1"/>
          </p:nvPr>
        </p:nvSpPr>
        <p:spPr>
          <a:xfrm>
            <a:off x="1088686" y="2015732"/>
            <a:ext cx="7202400" cy="4040100"/>
          </a:xfrm>
          <a:prstGeom prst="rect">
            <a:avLst/>
          </a:prstGeom>
          <a:noFill/>
          <a:ln>
            <a:noFill/>
          </a:ln>
        </p:spPr>
        <p:txBody>
          <a:bodyPr spcFirstLastPara="1" wrap="square" lIns="91425" tIns="45700" rIns="91425" bIns="45700" anchor="t" anchorCtr="0">
            <a:normAutofit/>
          </a:bodyPr>
          <a:lstStyle>
            <a:lvl1pPr marL="457200" lvl="0" indent="-381000" algn="l" rtl="0">
              <a:lnSpc>
                <a:spcPct val="120000"/>
              </a:lnSpc>
              <a:spcBef>
                <a:spcPts val="750"/>
              </a:spcBef>
              <a:spcAft>
                <a:spcPts val="0"/>
              </a:spcAft>
              <a:buSzPts val="2400"/>
              <a:buChar char="•"/>
              <a:defRPr>
                <a:solidFill>
                  <a:schemeClr val="dk2"/>
                </a:solidFill>
              </a:defRPr>
            </a:lvl1pPr>
            <a:lvl2pPr marL="914400" lvl="1" indent="-381000" algn="l" rtl="0">
              <a:lnSpc>
                <a:spcPct val="120000"/>
              </a:lnSpc>
              <a:spcBef>
                <a:spcPts val="375"/>
              </a:spcBef>
              <a:spcAft>
                <a:spcPts val="0"/>
              </a:spcAft>
              <a:buSzPts val="2400"/>
              <a:buChar char="•"/>
              <a:defRPr>
                <a:solidFill>
                  <a:schemeClr val="dk2"/>
                </a:solidFill>
              </a:defRPr>
            </a:lvl2pPr>
            <a:lvl3pPr marL="1371600" lvl="2" indent="-381000" algn="l" rtl="0">
              <a:lnSpc>
                <a:spcPct val="120000"/>
              </a:lnSpc>
              <a:spcBef>
                <a:spcPts val="375"/>
              </a:spcBef>
              <a:spcAft>
                <a:spcPts val="0"/>
              </a:spcAft>
              <a:buSzPts val="2400"/>
              <a:buChar char="•"/>
              <a:defRPr>
                <a:solidFill>
                  <a:schemeClr val="dk2"/>
                </a:solidFill>
              </a:defRPr>
            </a:lvl3pPr>
            <a:lvl4pPr marL="1828800" lvl="3" indent="-381000" algn="l" rtl="0">
              <a:lnSpc>
                <a:spcPct val="120000"/>
              </a:lnSpc>
              <a:spcBef>
                <a:spcPts val="375"/>
              </a:spcBef>
              <a:spcAft>
                <a:spcPts val="0"/>
              </a:spcAft>
              <a:buSzPts val="2400"/>
              <a:buChar char="•"/>
              <a:defRPr>
                <a:solidFill>
                  <a:schemeClr val="dk2"/>
                </a:solidFill>
              </a:defRPr>
            </a:lvl4pPr>
            <a:lvl5pPr marL="2286000" lvl="4" indent="-381000" algn="l" rtl="0">
              <a:lnSpc>
                <a:spcPct val="120000"/>
              </a:lnSpc>
              <a:spcBef>
                <a:spcPts val="375"/>
              </a:spcBef>
              <a:spcAft>
                <a:spcPts val="0"/>
              </a:spcAft>
              <a:buSzPts val="24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09" name="Google Shape;109;gceb051ea18_0_123"/>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0" name="Google Shape;110;gceb051ea18_0_123"/>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cxnSp>
        <p:nvCxnSpPr>
          <p:cNvPr id="111" name="Google Shape;111;gceb051ea18_0_123"/>
          <p:cNvCxnSpPr/>
          <p:nvPr/>
        </p:nvCxnSpPr>
        <p:spPr>
          <a:xfrm>
            <a:off x="1088686" y="1859432"/>
            <a:ext cx="72024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3D372F"/>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3D372F"/>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3D372F"/>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3D372F"/>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3D372F"/>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2" name="Google Shape;12;p2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50" b="0" i="0" u="none" strike="noStrike" cap="none">
                <a:solidFill>
                  <a:srgbClr val="8891A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50" b="0" i="0" u="none" strike="noStrike" cap="none">
                <a:solidFill>
                  <a:srgbClr val="7F7F7F"/>
                </a:solidFill>
                <a:latin typeface="Arial"/>
                <a:ea typeface="Arial"/>
                <a:cs typeface="Arial"/>
                <a:sym typeface="Arial"/>
              </a:defRPr>
            </a:lvl1pPr>
            <a:lvl2pPr marL="0" marR="0" lvl="1" indent="0" algn="l" rtl="0">
              <a:spcBef>
                <a:spcPts val="0"/>
              </a:spcBef>
              <a:buNone/>
              <a:defRPr sz="1050" b="0" i="0" u="none" strike="noStrike" cap="none">
                <a:solidFill>
                  <a:srgbClr val="7F7F7F"/>
                </a:solidFill>
                <a:latin typeface="Arial"/>
                <a:ea typeface="Arial"/>
                <a:cs typeface="Arial"/>
                <a:sym typeface="Arial"/>
              </a:defRPr>
            </a:lvl2pPr>
            <a:lvl3pPr marL="0" marR="0" lvl="2" indent="0" algn="l" rtl="0">
              <a:spcBef>
                <a:spcPts val="0"/>
              </a:spcBef>
              <a:buNone/>
              <a:defRPr sz="1050" b="0" i="0" u="none" strike="noStrike" cap="none">
                <a:solidFill>
                  <a:srgbClr val="7F7F7F"/>
                </a:solidFill>
                <a:latin typeface="Arial"/>
                <a:ea typeface="Arial"/>
                <a:cs typeface="Arial"/>
                <a:sym typeface="Arial"/>
              </a:defRPr>
            </a:lvl3pPr>
            <a:lvl4pPr marL="0" marR="0" lvl="3" indent="0" algn="l" rtl="0">
              <a:spcBef>
                <a:spcPts val="0"/>
              </a:spcBef>
              <a:buNone/>
              <a:defRPr sz="1050" b="0" i="0" u="none" strike="noStrike" cap="none">
                <a:solidFill>
                  <a:srgbClr val="7F7F7F"/>
                </a:solidFill>
                <a:latin typeface="Arial"/>
                <a:ea typeface="Arial"/>
                <a:cs typeface="Arial"/>
                <a:sym typeface="Arial"/>
              </a:defRPr>
            </a:lvl4pPr>
            <a:lvl5pPr marL="0" marR="0" lvl="4" indent="0" algn="l" rtl="0">
              <a:spcBef>
                <a:spcPts val="0"/>
              </a:spcBef>
              <a:buNone/>
              <a:defRPr sz="1050" b="0" i="0" u="none" strike="noStrike" cap="none">
                <a:solidFill>
                  <a:srgbClr val="7F7F7F"/>
                </a:solidFill>
                <a:latin typeface="Arial"/>
                <a:ea typeface="Arial"/>
                <a:cs typeface="Arial"/>
                <a:sym typeface="Arial"/>
              </a:defRPr>
            </a:lvl5pPr>
            <a:lvl6pPr marL="0" marR="0" lvl="5" indent="0" algn="l" rtl="0">
              <a:spcBef>
                <a:spcPts val="0"/>
              </a:spcBef>
              <a:buNone/>
              <a:defRPr sz="1050" b="0" i="0" u="none" strike="noStrike" cap="none">
                <a:solidFill>
                  <a:srgbClr val="7F7F7F"/>
                </a:solidFill>
                <a:latin typeface="Arial"/>
                <a:ea typeface="Arial"/>
                <a:cs typeface="Arial"/>
                <a:sym typeface="Arial"/>
              </a:defRPr>
            </a:lvl6pPr>
            <a:lvl7pPr marL="0" marR="0" lvl="6" indent="0" algn="l" rtl="0">
              <a:spcBef>
                <a:spcPts val="0"/>
              </a:spcBef>
              <a:buNone/>
              <a:defRPr sz="1050" b="0" i="0" u="none" strike="noStrike" cap="none">
                <a:solidFill>
                  <a:srgbClr val="7F7F7F"/>
                </a:solidFill>
                <a:latin typeface="Arial"/>
                <a:ea typeface="Arial"/>
                <a:cs typeface="Arial"/>
                <a:sym typeface="Arial"/>
              </a:defRPr>
            </a:lvl7pPr>
            <a:lvl8pPr marL="0" marR="0" lvl="7" indent="0" algn="l" rtl="0">
              <a:spcBef>
                <a:spcPts val="0"/>
              </a:spcBef>
              <a:buNone/>
              <a:defRPr sz="1050" b="0" i="0" u="none" strike="noStrike" cap="none">
                <a:solidFill>
                  <a:srgbClr val="7F7F7F"/>
                </a:solidFill>
                <a:latin typeface="Arial"/>
                <a:ea typeface="Arial"/>
                <a:cs typeface="Arial"/>
                <a:sym typeface="Arial"/>
              </a:defRPr>
            </a:lvl8pPr>
            <a:lvl9pPr marL="0" marR="0" lvl="8" indent="0" algn="l" rtl="0">
              <a:spcBef>
                <a:spcPts val="0"/>
              </a:spcBef>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5" r:id="rId3"/>
    <p:sldLayoutId id="2147483656" r:id="rId4"/>
    <p:sldLayoutId id="2147483658" r:id="rId5"/>
    <p:sldLayoutId id="2147483659" r:id="rId6"/>
    <p:sldLayoutId id="2147483661" r:id="rId7"/>
    <p:sldLayoutId id="2147483662" r:id="rId8"/>
    <p:sldLayoutId id="2147483663" r:id="rId9"/>
    <p:sldLayoutId id="2147483694"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chart" Target="../charts/char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chart" Target="../charts/char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4" Type="http://schemas.openxmlformats.org/officeDocument/2006/relationships/hyperlink" Target="https://asccc-oeri.org/webinars-and-events/" TargetMode="External"/><Relationship Id="rId5" Type="http://schemas.openxmlformats.org/officeDocument/2006/relationships/hyperlink" Target="http://asccc-oeri.org/" TargetMode="External"/><Relationship Id="rId6" Type="http://schemas.openxmlformats.org/officeDocument/2006/relationships/hyperlink" Target="http://creativecommons.org/licenses/by/4.0" TargetMode="External"/><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Arial"/>
              <a:buNone/>
            </a:pPr>
            <a:r>
              <a:rPr lang="en-US" sz="4800" dirty="0" smtClean="0">
                <a:latin typeface="Arial"/>
                <a:ea typeface="Arial"/>
                <a:cs typeface="Arial"/>
                <a:sym typeface="Arial"/>
              </a:rPr>
              <a:t>Welcome!</a:t>
            </a:r>
            <a:endParaRPr sz="4800" dirty="0">
              <a:latin typeface="Arial"/>
              <a:ea typeface="Arial"/>
              <a:cs typeface="Arial"/>
              <a:sym typeface="Arial"/>
            </a:endParaRPr>
          </a:p>
        </p:txBody>
      </p:sp>
      <p:sp>
        <p:nvSpPr>
          <p:cNvPr id="278" name="Google Shape;278;p1"/>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171446" indent="-171446">
              <a:spcBef>
                <a:spcPts val="0"/>
              </a:spcBef>
              <a:buSzPts val="2400"/>
            </a:pPr>
            <a:r>
              <a:rPr lang="en-US" sz="2400" dirty="0"/>
              <a:t>On behalf of the ASCCC OERI, we are pleased to have you here for </a:t>
            </a:r>
            <a:r>
              <a:rPr lang="en-US" sz="2400" dirty="0" smtClean="0"/>
              <a:t>“</a:t>
            </a:r>
            <a:r>
              <a:rPr lang="en-US" sz="2400" dirty="0">
                <a:solidFill>
                  <a:schemeClr val="tx1">
                    <a:lumMod val="50000"/>
                  </a:schemeClr>
                </a:solidFill>
              </a:rPr>
              <a:t>ZTC Via OER – What do the data say</a:t>
            </a:r>
            <a:r>
              <a:rPr lang="en-US" sz="2400" dirty="0" smtClean="0">
                <a:solidFill>
                  <a:schemeClr val="tx1">
                    <a:lumMod val="50000"/>
                  </a:schemeClr>
                </a:solidFill>
              </a:rPr>
              <a:t>?</a:t>
            </a:r>
            <a:r>
              <a:rPr lang="en-US" sz="2400" dirty="0" smtClean="0"/>
              <a:t>”</a:t>
            </a:r>
            <a:endParaRPr sz="2400" dirty="0">
              <a:latin typeface="arial"/>
              <a:ea typeface="arial"/>
              <a:cs typeface="arial"/>
              <a:sym typeface="arial"/>
            </a:endParaRPr>
          </a:p>
          <a:p>
            <a:pPr marL="171446" lvl="0" indent="-171446" algn="l" rtl="0">
              <a:lnSpc>
                <a:spcPct val="120000"/>
              </a:lnSpc>
              <a:spcBef>
                <a:spcPts val="750"/>
              </a:spcBef>
              <a:spcAft>
                <a:spcPts val="0"/>
              </a:spcAft>
              <a:buSzPts val="2400"/>
              <a:buChar char="•"/>
            </a:pPr>
            <a:r>
              <a:rPr lang="en-US" sz="2400" dirty="0"/>
              <a:t>If you are not already muted, please mute yourself upon arrival. As this is set up as a meeting, we will be able to have an actual discussion – but we need all those who are not speaking to be muted.</a:t>
            </a:r>
            <a:endParaRPr dirty="0"/>
          </a:p>
          <a:p>
            <a:pPr marL="171446" lvl="0" indent="-171446" algn="l" rtl="0">
              <a:lnSpc>
                <a:spcPct val="120000"/>
              </a:lnSpc>
              <a:spcBef>
                <a:spcPts val="750"/>
              </a:spcBef>
              <a:spcAft>
                <a:spcPts val="0"/>
              </a:spcAft>
              <a:buSzPts val="2400"/>
              <a:buChar char="•"/>
            </a:pPr>
            <a:r>
              <a:rPr lang="en-US" sz="2400" dirty="0"/>
              <a:t>You are also encouraged to use the “chat” feature.</a:t>
            </a:r>
            <a:endParaRPr dirty="0"/>
          </a:p>
          <a:p>
            <a:pPr marL="171446" lvl="0" indent="-69846" algn="l" rtl="0">
              <a:lnSpc>
                <a:spcPct val="120000"/>
              </a:lnSpc>
              <a:spcBef>
                <a:spcPts val="750"/>
              </a:spcBef>
              <a:spcAft>
                <a:spcPts val="0"/>
              </a:spcAft>
              <a:buSzPts val="1600"/>
              <a:buNone/>
            </a:pPr>
            <a:endParaRPr dirty="0"/>
          </a:p>
          <a:p>
            <a:pPr marL="171446" lvl="0" indent="-171446" algn="l" rtl="0">
              <a:lnSpc>
                <a:spcPct val="120000"/>
              </a:lnSpc>
              <a:spcBef>
                <a:spcPts val="750"/>
              </a:spcBef>
              <a:spcAft>
                <a:spcPts val="0"/>
              </a:spcAft>
              <a:buSzPts val="1600"/>
              <a:buNone/>
            </a:pPr>
            <a:endParaRPr dirty="0"/>
          </a:p>
        </p:txBody>
      </p:sp>
    </p:spTree>
    <p:extLst>
      <p:ext uri="{BB962C8B-B14F-4D97-AF65-F5344CB8AC3E}">
        <p14:creationId xmlns:p14="http://schemas.microsoft.com/office/powerpoint/2010/main" val="890334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86" y="472441"/>
            <a:ext cx="7202456" cy="1228974"/>
          </a:xfrm>
        </p:spPr>
        <p:txBody>
          <a:bodyPr/>
          <a:lstStyle/>
          <a:p>
            <a:r>
              <a:rPr lang="en-US" sz="3600" dirty="0"/>
              <a:t>ZTC Credit Enrollments by Ethnicity (2021-22)</a:t>
            </a:r>
          </a:p>
        </p:txBody>
      </p:sp>
      <p:sp>
        <p:nvSpPr>
          <p:cNvPr id="3" name="Text Placeholder 2"/>
          <p:cNvSpPr>
            <a:spLocks noGrp="1"/>
          </p:cNvSpPr>
          <p:nvPr>
            <p:ph type="body" idx="1"/>
          </p:nvPr>
        </p:nvSpPr>
        <p:spPr/>
        <p:txBody>
          <a:bodyPr/>
          <a:lstStyle/>
          <a:p>
            <a:r>
              <a:rPr lang="en-US" dirty="0" smtClean="0"/>
              <a:t>White – 34%</a:t>
            </a:r>
          </a:p>
          <a:p>
            <a:r>
              <a:rPr lang="en-US" dirty="0" smtClean="0"/>
              <a:t>Latino – 33.5%</a:t>
            </a:r>
          </a:p>
          <a:p>
            <a:r>
              <a:rPr lang="en-US" dirty="0" smtClean="0"/>
              <a:t>Asian – 31.8%</a:t>
            </a:r>
          </a:p>
          <a:p>
            <a:r>
              <a:rPr lang="en-US" dirty="0" smtClean="0"/>
              <a:t>Black – 34.1%</a:t>
            </a:r>
          </a:p>
          <a:p>
            <a:r>
              <a:rPr lang="en-US" dirty="0" smtClean="0"/>
              <a:t>Other - 31.8%</a:t>
            </a:r>
          </a:p>
          <a:p>
            <a:r>
              <a:rPr lang="en-US" dirty="0" smtClean="0"/>
              <a:t>DSPS – 32.8%</a:t>
            </a:r>
            <a:endParaRPr lang="en-US" dirty="0"/>
          </a:p>
        </p:txBody>
      </p:sp>
    </p:spTree>
    <p:extLst>
      <p:ext uri="{BB962C8B-B14F-4D97-AF65-F5344CB8AC3E}">
        <p14:creationId xmlns:p14="http://schemas.microsoft.com/office/powerpoint/2010/main" val="24002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Course Success by ZTC Status</a:t>
            </a:r>
          </a:p>
        </p:txBody>
      </p:sp>
      <p:graphicFrame>
        <p:nvGraphicFramePr>
          <p:cNvPr id="4" name="Content Placeholder 3"/>
          <p:cNvGraphicFramePr>
            <a:graphicFrameLocks noGrp="1"/>
          </p:cNvGraphicFramePr>
          <p:nvPr>
            <p:ph idx="1"/>
            <p:extLst/>
          </p:nvPr>
        </p:nvGraphicFramePr>
        <p:xfrm>
          <a:off x="628650" y="2226469"/>
          <a:ext cx="7886700" cy="3263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1748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Course Success by ZTC (non-MSE courses)</a:t>
            </a:r>
          </a:p>
        </p:txBody>
      </p:sp>
      <p:graphicFrame>
        <p:nvGraphicFramePr>
          <p:cNvPr id="4" name="Content Placeholder 3"/>
          <p:cNvGraphicFramePr>
            <a:graphicFrameLocks noGrp="1"/>
          </p:cNvGraphicFramePr>
          <p:nvPr>
            <p:ph idx="1"/>
            <p:extLst/>
          </p:nvPr>
        </p:nvGraphicFramePr>
        <p:xfrm>
          <a:off x="628650" y="2226469"/>
          <a:ext cx="7886700" cy="3263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1739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Course Success by ZTC (MSE)</a:t>
            </a:r>
          </a:p>
        </p:txBody>
      </p:sp>
      <p:graphicFrame>
        <p:nvGraphicFramePr>
          <p:cNvPr id="4" name="Content Placeholder 3"/>
          <p:cNvGraphicFramePr>
            <a:graphicFrameLocks noGrp="1"/>
          </p:cNvGraphicFramePr>
          <p:nvPr>
            <p:ph idx="1"/>
            <p:extLst/>
          </p:nvPr>
        </p:nvGraphicFramePr>
        <p:xfrm>
          <a:off x="628650" y="2226469"/>
          <a:ext cx="7886700" cy="3263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6803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ZTC </a:t>
            </a:r>
            <a:r>
              <a:rPr lang="en-US" sz="3600" dirty="0" smtClean="0"/>
              <a:t>Sections </a:t>
            </a:r>
            <a:r>
              <a:rPr lang="en-US" sz="3600" dirty="0"/>
              <a:t>by Division</a:t>
            </a:r>
          </a:p>
        </p:txBody>
      </p:sp>
      <p:graphicFrame>
        <p:nvGraphicFramePr>
          <p:cNvPr id="7" name="Content Placeholder 6"/>
          <p:cNvGraphicFramePr>
            <a:graphicFrameLocks noGrp="1"/>
          </p:cNvGraphicFramePr>
          <p:nvPr>
            <p:ph idx="1"/>
            <p:extLst/>
          </p:nvPr>
        </p:nvGraphicFramePr>
        <p:xfrm>
          <a:off x="528638" y="2222898"/>
          <a:ext cx="7886700" cy="32635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9612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Caveats and Conclusions</a:t>
            </a:r>
          </a:p>
        </p:txBody>
      </p:sp>
      <p:sp>
        <p:nvSpPr>
          <p:cNvPr id="3" name="Content Placeholder 2"/>
          <p:cNvSpPr>
            <a:spLocks noGrp="1"/>
          </p:cNvSpPr>
          <p:nvPr>
            <p:ph idx="1"/>
          </p:nvPr>
        </p:nvSpPr>
        <p:spPr>
          <a:xfrm>
            <a:off x="441960" y="2015735"/>
            <a:ext cx="8702040" cy="4039079"/>
          </a:xfrm>
        </p:spPr>
        <p:txBody>
          <a:bodyPr>
            <a:noAutofit/>
          </a:bodyPr>
          <a:lstStyle/>
          <a:p>
            <a:r>
              <a:rPr lang="en-US" dirty="0"/>
              <a:t>ZTC enrollments are increasing</a:t>
            </a:r>
          </a:p>
          <a:p>
            <a:pPr lvl="1"/>
            <a:r>
              <a:rPr lang="en-US" sz="1600" dirty="0"/>
              <a:t>Credit sections increased from 28% in 2020-21 to 33% in 2021-22</a:t>
            </a:r>
          </a:p>
          <a:p>
            <a:pPr lvl="2"/>
            <a:r>
              <a:rPr lang="en-US" sz="1600" dirty="0"/>
              <a:t>40% in Fall 2022</a:t>
            </a:r>
          </a:p>
          <a:p>
            <a:pPr lvl="2"/>
            <a:r>
              <a:rPr lang="en-US" sz="1600" dirty="0"/>
              <a:t>However, much lower in specific divisions (MSE, ATAS, Business, and Health)</a:t>
            </a:r>
          </a:p>
          <a:p>
            <a:pPr lvl="1"/>
            <a:r>
              <a:rPr lang="en-US" sz="1600" dirty="0"/>
              <a:t>67% of non-credit sections are </a:t>
            </a:r>
            <a:r>
              <a:rPr lang="en-US" sz="1600" dirty="0" smtClean="0"/>
              <a:t>ZTC</a:t>
            </a:r>
            <a:endParaRPr lang="en-US" sz="1600" dirty="0"/>
          </a:p>
          <a:p>
            <a:r>
              <a:rPr lang="en-US" dirty="0"/>
              <a:t>Course success rates are higher in ZTC courses</a:t>
            </a:r>
          </a:p>
          <a:p>
            <a:pPr lvl="1"/>
            <a:r>
              <a:rPr lang="en-US" sz="1600" dirty="0"/>
              <a:t>Particularly in MSE</a:t>
            </a:r>
          </a:p>
          <a:p>
            <a:pPr lvl="2"/>
            <a:r>
              <a:rPr lang="en-US" sz="1600" dirty="0"/>
              <a:t>Impact of higher textbook costs?</a:t>
            </a:r>
          </a:p>
          <a:p>
            <a:pPr lvl="2"/>
            <a:r>
              <a:rPr lang="en-US" sz="1600" dirty="0"/>
              <a:t>Currently low rates of ZTC use</a:t>
            </a:r>
          </a:p>
          <a:p>
            <a:pPr lvl="2"/>
            <a:r>
              <a:rPr lang="en-US" sz="1600" dirty="0"/>
              <a:t>ZTC does not seem to close equity gaps</a:t>
            </a:r>
          </a:p>
          <a:p>
            <a:pPr lvl="3"/>
            <a:r>
              <a:rPr lang="en-US" sz="1600" dirty="0"/>
              <a:t>But Latino students in ZTC have course success rates 2.5% higher, 5% in MSE</a:t>
            </a:r>
          </a:p>
        </p:txBody>
      </p:sp>
    </p:spTree>
    <p:extLst>
      <p:ext uri="{BB962C8B-B14F-4D97-AF65-F5344CB8AC3E}">
        <p14:creationId xmlns:p14="http://schemas.microsoft.com/office/powerpoint/2010/main" val="458244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234788" y="2748869"/>
            <a:ext cx="6477803" cy="1538289"/>
          </a:xfrm>
          <a:prstGeom prst="rect">
            <a:avLst/>
          </a:prstGeom>
        </p:spPr>
        <p:txBody>
          <a:bodyPr spcFirstLastPara="1" wrap="square" lIns="91425" tIns="91425" rIns="91425" bIns="91425" anchor="b" anchorCtr="0">
            <a:normAutofit/>
          </a:bodyPr>
          <a:lstStyle/>
          <a:p>
            <a:r>
              <a:rPr lang="en" dirty="0"/>
              <a:t>ZTC Courses and Student </a:t>
            </a:r>
            <a:r>
              <a:rPr lang="en" dirty="0" smtClean="0"/>
              <a:t>Success</a:t>
            </a:r>
            <a:r>
              <a:rPr lang="en-US" dirty="0" smtClean="0"/>
              <a:t> – Moorpark College</a:t>
            </a:r>
            <a:endParaRPr dirty="0"/>
          </a:p>
        </p:txBody>
      </p:sp>
      <p:sp>
        <p:nvSpPr>
          <p:cNvPr id="55" name="Google Shape;55;p13"/>
          <p:cNvSpPr txBox="1">
            <a:spLocks noGrp="1"/>
          </p:cNvSpPr>
          <p:nvPr>
            <p:ph type="subTitle" idx="1"/>
          </p:nvPr>
        </p:nvSpPr>
        <p:spPr>
          <a:xfrm>
            <a:off x="1691415" y="5880379"/>
            <a:ext cx="6477804" cy="977621"/>
          </a:xfrm>
          <a:prstGeom prst="rect">
            <a:avLst/>
          </a:prstGeom>
        </p:spPr>
        <p:txBody>
          <a:bodyPr spcFirstLastPara="1" wrap="square" lIns="91425" tIns="91425" rIns="91425" bIns="91425" anchor="t" anchorCtr="0">
            <a:normAutofit/>
          </a:bodyPr>
          <a:lstStyle/>
          <a:p>
            <a:pPr marL="0" indent="0"/>
            <a:endParaRPr dirty="0"/>
          </a:p>
        </p:txBody>
      </p:sp>
      <p:sp>
        <p:nvSpPr>
          <p:cNvPr id="56" name="Google Shape;56;p13"/>
          <p:cNvSpPr txBox="1"/>
          <p:nvPr/>
        </p:nvSpPr>
        <p:spPr>
          <a:xfrm>
            <a:off x="404640" y="5264779"/>
            <a:ext cx="8138100" cy="800189"/>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algn="ctr"/>
            <a:r>
              <a:rPr lang="en" sz="2000" dirty="0"/>
              <a:t>With deepest gratitude to Lisa </a:t>
            </a:r>
            <a:r>
              <a:rPr lang="en" sz="2000" dirty="0" err="1"/>
              <a:t>Chea</a:t>
            </a:r>
            <a:r>
              <a:rPr lang="en" sz="2000" dirty="0"/>
              <a:t>, MS, Research Analyst</a:t>
            </a:r>
            <a:endParaRPr sz="2000" dirty="0"/>
          </a:p>
          <a:p>
            <a:pPr algn="ctr"/>
            <a:r>
              <a:rPr lang="en" sz="2000" dirty="0"/>
              <a:t>Office of Institutional Effectiveness, </a:t>
            </a:r>
            <a:r>
              <a:rPr lang="en" sz="2000" dirty="0" smtClean="0"/>
              <a:t>Grants</a:t>
            </a:r>
            <a:r>
              <a:rPr lang="en-US" sz="2000" dirty="0" smtClean="0"/>
              <a:t>, and</a:t>
            </a:r>
            <a:r>
              <a:rPr lang="en" sz="2000" dirty="0" smtClean="0"/>
              <a:t> </a:t>
            </a:r>
            <a:r>
              <a:rPr lang="en" sz="2000" dirty="0"/>
              <a:t>Planning.</a:t>
            </a:r>
            <a:endParaRPr sz="2000" dirty="0"/>
          </a:p>
        </p:txBody>
      </p:sp>
    </p:spTree>
    <p:extLst>
      <p:ext uri="{BB962C8B-B14F-4D97-AF65-F5344CB8AC3E}">
        <p14:creationId xmlns:p14="http://schemas.microsoft.com/office/powerpoint/2010/main" val="1761510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prstGeom prst="rect">
            <a:avLst/>
          </a:prstGeom>
        </p:spPr>
        <p:txBody>
          <a:bodyPr spcFirstLastPara="1" wrap="square" lIns="91425" tIns="91425" rIns="91425" bIns="91425" anchor="t" anchorCtr="0">
            <a:normAutofit/>
          </a:bodyPr>
          <a:lstStyle/>
          <a:p>
            <a:r>
              <a:rPr lang="en" sz="3600" dirty="0"/>
              <a:t>Research Questions</a:t>
            </a:r>
            <a:endParaRPr sz="3600" dirty="0"/>
          </a:p>
        </p:txBody>
      </p:sp>
      <p:sp>
        <p:nvSpPr>
          <p:cNvPr id="62" name="Google Shape;62;p14"/>
          <p:cNvSpPr txBox="1">
            <a:spLocks noGrp="1"/>
          </p:cNvSpPr>
          <p:nvPr>
            <p:ph type="body" idx="1"/>
          </p:nvPr>
        </p:nvSpPr>
        <p:spPr>
          <a:xfrm>
            <a:off x="777240" y="2015735"/>
            <a:ext cx="7940040" cy="4039079"/>
          </a:xfrm>
          <a:prstGeom prst="rect">
            <a:avLst/>
          </a:prstGeom>
        </p:spPr>
        <p:txBody>
          <a:bodyPr spcFirstLastPara="1" wrap="square" lIns="91425" tIns="91425" rIns="91425" bIns="91425" anchor="t" anchorCtr="0">
            <a:normAutofit fontScale="25000" lnSpcReduction="20000"/>
          </a:bodyPr>
          <a:lstStyle/>
          <a:p>
            <a:pPr marL="0" indent="0">
              <a:buClr>
                <a:schemeClr val="dk1"/>
              </a:buClr>
              <a:buSzPct val="61111"/>
              <a:buNone/>
            </a:pPr>
            <a:r>
              <a:rPr lang="en" dirty="0"/>
              <a:t>		 	 	 		</a:t>
            </a:r>
            <a:endParaRPr dirty="0"/>
          </a:p>
          <a:p>
            <a:pPr indent="-375285">
              <a:spcBef>
                <a:spcPts val="1200"/>
              </a:spcBef>
              <a:buSzPct val="100000"/>
            </a:pPr>
            <a:r>
              <a:rPr lang="en" sz="9600" dirty="0"/>
              <a:t>Do ZTC courses have higher success rates than non-ZTC courses?</a:t>
            </a:r>
            <a:endParaRPr sz="9600" dirty="0"/>
          </a:p>
          <a:p>
            <a:pPr indent="-375285">
              <a:buSzPct val="100000"/>
            </a:pPr>
            <a:r>
              <a:rPr lang="en" sz="9600" dirty="0"/>
              <a:t>Do students taking ZTC courses earn higher grades than students taking comparable, non-ZTC courses?</a:t>
            </a:r>
            <a:endParaRPr sz="9600" dirty="0"/>
          </a:p>
          <a:p>
            <a:pPr indent="-375285">
              <a:buSzPct val="100000"/>
            </a:pPr>
            <a:r>
              <a:rPr lang="en" sz="9600" dirty="0"/>
              <a:t>Does the effect that ZTC has on success rates differ by course delivery type, or by financial need?</a:t>
            </a:r>
            <a:endParaRPr sz="9600" dirty="0"/>
          </a:p>
          <a:p>
            <a:pPr indent="-375285">
              <a:buSzPct val="100000"/>
            </a:pPr>
            <a:r>
              <a:rPr lang="en" sz="9600" dirty="0"/>
              <a:t>Does the effect that ZTC has on course grades differ by course delivery type, or by financial need? </a:t>
            </a:r>
            <a:br>
              <a:rPr lang="en" sz="9600" dirty="0"/>
            </a:br>
            <a:endParaRPr sz="9600" dirty="0"/>
          </a:p>
        </p:txBody>
      </p:sp>
    </p:spTree>
    <p:extLst>
      <p:ext uri="{BB962C8B-B14F-4D97-AF65-F5344CB8AC3E}">
        <p14:creationId xmlns:p14="http://schemas.microsoft.com/office/powerpoint/2010/main" val="1837097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prstGeom prst="rect">
            <a:avLst/>
          </a:prstGeom>
        </p:spPr>
        <p:txBody>
          <a:bodyPr spcFirstLastPara="1" wrap="square" lIns="91425" tIns="91425" rIns="91425" bIns="91425" anchor="t" anchorCtr="0">
            <a:normAutofit fontScale="90000"/>
          </a:bodyPr>
          <a:lstStyle/>
          <a:p>
            <a:r>
              <a:rPr lang="en" sz="3600" dirty="0" smtClean="0"/>
              <a:t>Methods</a:t>
            </a:r>
            <a:r>
              <a:rPr lang="en-US" sz="3600" dirty="0" smtClean="0"/>
              <a:t> – Data Collection and Analyses</a:t>
            </a:r>
            <a:endParaRPr sz="3600" dirty="0"/>
          </a:p>
        </p:txBody>
      </p:sp>
      <p:sp>
        <p:nvSpPr>
          <p:cNvPr id="2" name="Text Placeholder 1"/>
          <p:cNvSpPr>
            <a:spLocks noGrp="1"/>
          </p:cNvSpPr>
          <p:nvPr>
            <p:ph type="body" idx="1"/>
          </p:nvPr>
        </p:nvSpPr>
        <p:spPr>
          <a:xfrm>
            <a:off x="1088686" y="1987995"/>
            <a:ext cx="7202456" cy="4039079"/>
          </a:xfrm>
        </p:spPr>
        <p:txBody>
          <a:bodyPr/>
          <a:lstStyle/>
          <a:p>
            <a:r>
              <a:rPr lang="en" sz="1800" dirty="0"/>
              <a:t>Data </a:t>
            </a:r>
            <a:r>
              <a:rPr lang="en" sz="1800" dirty="0" smtClean="0"/>
              <a:t>Collection</a:t>
            </a:r>
            <a:endParaRPr lang="en-US" sz="1800" dirty="0" smtClean="0"/>
          </a:p>
          <a:p>
            <a:pPr lvl="1"/>
            <a:r>
              <a:rPr lang="en" sz="1800" dirty="0" smtClean="0"/>
              <a:t>Fall 2018</a:t>
            </a:r>
            <a:endParaRPr lang="en-US" sz="1800" dirty="0" smtClean="0"/>
          </a:p>
          <a:p>
            <a:pPr lvl="1"/>
            <a:r>
              <a:rPr lang="en" sz="1800" dirty="0" smtClean="0"/>
              <a:t>Spring 2019</a:t>
            </a:r>
            <a:endParaRPr lang="en-US" sz="1800" dirty="0" smtClean="0"/>
          </a:p>
          <a:p>
            <a:pPr lvl="1"/>
            <a:r>
              <a:rPr lang="en" sz="1800" dirty="0" smtClean="0"/>
              <a:t>Fall 2020</a:t>
            </a:r>
            <a:endParaRPr lang="en-US" sz="1800" dirty="0" smtClean="0"/>
          </a:p>
          <a:p>
            <a:pPr lvl="1"/>
            <a:r>
              <a:rPr lang="en" sz="1800" dirty="0" smtClean="0"/>
              <a:t>Spring </a:t>
            </a:r>
            <a:r>
              <a:rPr lang="en" sz="1800" dirty="0"/>
              <a:t>2021</a:t>
            </a:r>
          </a:p>
          <a:p>
            <a:r>
              <a:rPr lang="en" sz="1800" dirty="0" smtClean="0"/>
              <a:t>Analyses</a:t>
            </a:r>
            <a:endParaRPr lang="en-US" sz="1800" dirty="0" smtClean="0"/>
          </a:p>
          <a:p>
            <a:pPr lvl="1"/>
            <a:r>
              <a:rPr lang="en" sz="1800" dirty="0" smtClean="0"/>
              <a:t>Chi-Square </a:t>
            </a:r>
            <a:r>
              <a:rPr lang="en" sz="1800" dirty="0"/>
              <a:t>Test of </a:t>
            </a:r>
            <a:r>
              <a:rPr lang="en" sz="1800" dirty="0" smtClean="0"/>
              <a:t>Independence</a:t>
            </a:r>
            <a:endParaRPr lang="en-US" sz="1800" dirty="0" smtClean="0"/>
          </a:p>
          <a:p>
            <a:pPr lvl="1"/>
            <a:r>
              <a:rPr lang="en" sz="1800" dirty="0" smtClean="0"/>
              <a:t>T-Test</a:t>
            </a:r>
            <a:endParaRPr lang="en-US" sz="1800" dirty="0" smtClean="0"/>
          </a:p>
          <a:p>
            <a:pPr lvl="1"/>
            <a:r>
              <a:rPr lang="en" sz="1800" dirty="0" smtClean="0"/>
              <a:t>Multiple Regression</a:t>
            </a:r>
            <a:endParaRPr lang="en-US" sz="1800" dirty="0" smtClean="0"/>
          </a:p>
          <a:p>
            <a:pPr lvl="1"/>
            <a:r>
              <a:rPr lang="en" sz="1800" dirty="0" smtClean="0"/>
              <a:t>Logistic </a:t>
            </a:r>
            <a:r>
              <a:rPr lang="en" sz="1800" dirty="0"/>
              <a:t>Regression</a:t>
            </a:r>
          </a:p>
          <a:p>
            <a:endParaRPr lang="en-US" dirty="0"/>
          </a:p>
        </p:txBody>
      </p:sp>
    </p:spTree>
    <p:extLst>
      <p:ext uri="{BB962C8B-B14F-4D97-AF65-F5344CB8AC3E}">
        <p14:creationId xmlns:p14="http://schemas.microsoft.com/office/powerpoint/2010/main" val="1403225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Method – Target Courses</a:t>
            </a:r>
            <a:endParaRPr lang="en-US" dirty="0"/>
          </a:p>
        </p:txBody>
      </p:sp>
      <p:sp>
        <p:nvSpPr>
          <p:cNvPr id="5" name="Text Placeholder 4"/>
          <p:cNvSpPr>
            <a:spLocks noGrp="1"/>
          </p:cNvSpPr>
          <p:nvPr>
            <p:ph type="body" idx="1"/>
          </p:nvPr>
        </p:nvSpPr>
        <p:spPr>
          <a:xfrm>
            <a:off x="1088685" y="2015735"/>
            <a:ext cx="7791545" cy="4039079"/>
          </a:xfrm>
        </p:spPr>
        <p:txBody>
          <a:bodyPr>
            <a:normAutofit fontScale="25000" lnSpcReduction="20000"/>
          </a:bodyPr>
          <a:lstStyle/>
          <a:p>
            <a:r>
              <a:rPr lang="en-US" sz="6200" dirty="0"/>
              <a:t>American Government and Politics (POLS M03)</a:t>
            </a:r>
          </a:p>
          <a:p>
            <a:r>
              <a:rPr lang="en-US" sz="6200" dirty="0"/>
              <a:t>Child Health, Safety, and Nutrition (CD M23)	</a:t>
            </a:r>
          </a:p>
          <a:p>
            <a:r>
              <a:rPr lang="en-US" sz="6200" dirty="0"/>
              <a:t>College Algebra for STEM (MATH M05)</a:t>
            </a:r>
          </a:p>
          <a:p>
            <a:r>
              <a:rPr lang="en-US" sz="6200" dirty="0"/>
              <a:t>English Composition (ENGL M01A)</a:t>
            </a:r>
          </a:p>
          <a:p>
            <a:r>
              <a:rPr lang="en-US" sz="6200" dirty="0"/>
              <a:t>Intermediate Algebra (MATH M03)</a:t>
            </a:r>
          </a:p>
          <a:p>
            <a:r>
              <a:rPr lang="en-US" sz="6200" dirty="0"/>
              <a:t>Intro to Psychology (PSY M01)</a:t>
            </a:r>
          </a:p>
          <a:p>
            <a:r>
              <a:rPr lang="en-US" sz="6200" dirty="0"/>
              <a:t>Introduction to Business (BUS M30)		</a:t>
            </a:r>
          </a:p>
          <a:p>
            <a:r>
              <a:rPr lang="en-US" sz="6200" dirty="0"/>
              <a:t>Introduction to Mass Communication (FTMA M100)	</a:t>
            </a:r>
          </a:p>
          <a:p>
            <a:r>
              <a:rPr lang="en-US" sz="6200" dirty="0"/>
              <a:t>Introduction to Sociology (SOC M01)	</a:t>
            </a:r>
          </a:p>
          <a:p>
            <a:r>
              <a:rPr lang="en-US" sz="6200" dirty="0"/>
              <a:t>Physical Geology (GEOL M02)</a:t>
            </a:r>
          </a:p>
          <a:p>
            <a:r>
              <a:rPr lang="en-US" sz="6200" dirty="0"/>
              <a:t>Principles of Microeconomics (ECON M201)	</a:t>
            </a:r>
          </a:p>
          <a:p>
            <a:r>
              <a:rPr lang="en-US" sz="6200" dirty="0"/>
              <a:t>Public Speaking (COMM M01)</a:t>
            </a:r>
          </a:p>
          <a:p>
            <a:r>
              <a:rPr lang="en-US" sz="6200" dirty="0"/>
              <a:t>US History Through Reconstruction (HIST M130) </a:t>
            </a:r>
          </a:p>
          <a:p>
            <a:endParaRPr lang="en-US" dirty="0"/>
          </a:p>
        </p:txBody>
      </p:sp>
    </p:spTree>
    <p:extLst>
      <p:ext uri="{BB962C8B-B14F-4D97-AF65-F5344CB8AC3E}">
        <p14:creationId xmlns:p14="http://schemas.microsoft.com/office/powerpoint/2010/main" val="1298611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7760" y="1661160"/>
            <a:ext cx="7041459" cy="2488249"/>
          </a:xfrm>
        </p:spPr>
        <p:txBody>
          <a:bodyPr>
            <a:normAutofit/>
          </a:bodyPr>
          <a:lstStyle/>
          <a:p>
            <a:r>
              <a:rPr lang="en-US" sz="4400" b="1" dirty="0"/>
              <a:t>ZTC Via OER – What do the data say?</a:t>
            </a:r>
          </a:p>
        </p:txBody>
      </p:sp>
      <p:sp>
        <p:nvSpPr>
          <p:cNvPr id="3" name="Subtitle 2"/>
          <p:cNvSpPr>
            <a:spLocks noGrp="1"/>
          </p:cNvSpPr>
          <p:nvPr>
            <p:ph type="subTitle" idx="1"/>
          </p:nvPr>
        </p:nvSpPr>
        <p:spPr>
          <a:xfrm>
            <a:off x="311726" y="5220084"/>
            <a:ext cx="8344593" cy="1333116"/>
          </a:xfrm>
        </p:spPr>
        <p:txBody>
          <a:bodyPr>
            <a:normAutofit fontScale="62500" lnSpcReduction="20000"/>
          </a:bodyPr>
          <a:lstStyle/>
          <a:p>
            <a:r>
              <a:rPr lang="en-US" sz="2000" dirty="0" smtClean="0"/>
              <a:t>Revised September 14, 2022.</a:t>
            </a:r>
            <a:endParaRPr lang="en-US" sz="2000" dirty="0"/>
          </a:p>
          <a:p>
            <a:r>
              <a:rPr lang="en-US" sz="2000" dirty="0"/>
              <a:t>This work is licensed under a </a:t>
            </a:r>
            <a:r>
              <a:rPr lang="en-US" sz="2000" dirty="0">
                <a:hlinkClick r:id="rId3"/>
              </a:rPr>
              <a:t>Creative Commons Attribution 4.0 International License</a:t>
            </a:r>
            <a:r>
              <a:rPr lang="en-US" sz="2000" dirty="0" smtClean="0"/>
              <a:t>. </a:t>
            </a:r>
          </a:p>
          <a:p>
            <a:r>
              <a:rPr lang="en-US" sz="2000" dirty="0" smtClean="0"/>
              <a:t>Attribute this slide deck as: “” </a:t>
            </a:r>
            <a:r>
              <a:rPr lang="en-US" sz="2000" dirty="0" smtClean="0">
                <a:hlinkClick r:id="rId4"/>
              </a:rPr>
              <a:t>"ZTC Via OER – What do the data say?"</a:t>
            </a:r>
            <a:r>
              <a:rPr lang="en-US" sz="2000" dirty="0" smtClean="0"/>
              <a:t> </a:t>
            </a:r>
            <a:r>
              <a:rPr lang="en-US" sz="2000" dirty="0"/>
              <a:t>by </a:t>
            </a:r>
            <a:r>
              <a:rPr lang="en-US" sz="2000" dirty="0">
                <a:hlinkClick r:id="rId5"/>
              </a:rPr>
              <a:t>ASCCC OERI</a:t>
            </a:r>
            <a:r>
              <a:rPr lang="en-US" sz="2000" dirty="0"/>
              <a:t> is licensed under </a:t>
            </a:r>
            <a:r>
              <a:rPr lang="en-US" sz="2000" dirty="0">
                <a:hlinkClick r:id="rId6"/>
              </a:rPr>
              <a:t>CC BY </a:t>
            </a:r>
            <a:r>
              <a:rPr lang="en-US" sz="2000" dirty="0" smtClean="0">
                <a:hlinkClick r:id="rId6"/>
              </a:rPr>
              <a:t>4.0</a:t>
            </a:r>
            <a:r>
              <a:rPr lang="en-US" sz="2000" dirty="0" smtClean="0"/>
              <a:t>.</a:t>
            </a:r>
            <a:endParaRPr lang="en-US" sz="2000" dirty="0"/>
          </a:p>
        </p:txBody>
      </p:sp>
    </p:spTree>
    <p:extLst>
      <p:ext uri="{BB962C8B-B14F-4D97-AF65-F5344CB8AC3E}">
        <p14:creationId xmlns:p14="http://schemas.microsoft.com/office/powerpoint/2010/main" val="15120506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1088686" y="577444"/>
            <a:ext cx="7202456" cy="893111"/>
          </a:xfrm>
          <a:prstGeom prst="rect">
            <a:avLst/>
          </a:prstGeom>
        </p:spPr>
        <p:txBody>
          <a:bodyPr spcFirstLastPara="1" wrap="square" lIns="91425" tIns="91425" rIns="91425" bIns="91425" anchor="t" anchorCtr="0">
            <a:noAutofit/>
          </a:bodyPr>
          <a:lstStyle/>
          <a:p>
            <a:r>
              <a:rPr lang="en" sz="3600" dirty="0"/>
              <a:t>Results: Course Success Rates by Term</a:t>
            </a:r>
            <a:endParaRPr sz="3600" dirty="0"/>
          </a:p>
        </p:txBody>
      </p:sp>
      <p:sp>
        <p:nvSpPr>
          <p:cNvPr id="2" name="Text Placeholder 1"/>
          <p:cNvSpPr>
            <a:spLocks noGrp="1"/>
          </p:cNvSpPr>
          <p:nvPr>
            <p:ph type="body" idx="1"/>
          </p:nvPr>
        </p:nvSpPr>
        <p:spPr>
          <a:xfrm>
            <a:off x="1088686" y="2168135"/>
            <a:ext cx="7202456" cy="4039079"/>
          </a:xfrm>
        </p:spPr>
        <p:txBody>
          <a:bodyPr/>
          <a:lstStyle/>
          <a:p>
            <a:endParaRPr lang="en-US"/>
          </a:p>
        </p:txBody>
      </p:sp>
      <p:pic>
        <p:nvPicPr>
          <p:cNvPr id="76" name="Google Shape;76;p16" descr="In all terms, success rates were higher for ZTC sections - significant at the p&lt;.05 level." title="Course Success Rates by Terms"/>
          <p:cNvPicPr preferRelativeResize="0"/>
          <p:nvPr/>
        </p:nvPicPr>
        <p:blipFill>
          <a:blip r:embed="rId3">
            <a:alphaModFix/>
          </a:blip>
          <a:stretch>
            <a:fillRect/>
          </a:stretch>
        </p:blipFill>
        <p:spPr>
          <a:xfrm>
            <a:off x="1575551" y="2059125"/>
            <a:ext cx="5674649" cy="3251326"/>
          </a:xfrm>
          <a:prstGeom prst="rect">
            <a:avLst/>
          </a:prstGeom>
          <a:noFill/>
          <a:ln w="19050" cap="flat" cmpd="sng">
            <a:solidFill>
              <a:schemeClr val="dk2"/>
            </a:solidFill>
            <a:prstDash val="solid"/>
            <a:round/>
            <a:headEnd type="none" w="sm" len="sm"/>
            <a:tailEnd type="none" w="sm" len="sm"/>
          </a:ln>
        </p:spPr>
      </p:pic>
      <p:sp>
        <p:nvSpPr>
          <p:cNvPr id="77" name="Google Shape;77;p16"/>
          <p:cNvSpPr txBox="1"/>
          <p:nvPr/>
        </p:nvSpPr>
        <p:spPr>
          <a:xfrm>
            <a:off x="750800" y="5507700"/>
            <a:ext cx="7474200" cy="400200"/>
          </a:xfrm>
          <a:prstGeom prst="rect">
            <a:avLst/>
          </a:prstGeom>
          <a:noFill/>
          <a:ln>
            <a:noFill/>
          </a:ln>
        </p:spPr>
        <p:txBody>
          <a:bodyPr spcFirstLastPara="1" wrap="square" lIns="91425" tIns="91425" rIns="91425" bIns="91425" anchor="t" anchorCtr="0">
            <a:spAutoFit/>
          </a:bodyPr>
          <a:lstStyle/>
          <a:p>
            <a:pPr algn="ctr"/>
            <a:r>
              <a:rPr lang="en" i="1"/>
              <a:t>Statistically significant at p-value&lt;.05</a:t>
            </a:r>
            <a:endParaRPr i="1"/>
          </a:p>
        </p:txBody>
      </p:sp>
    </p:spTree>
    <p:extLst>
      <p:ext uri="{BB962C8B-B14F-4D97-AF65-F5344CB8AC3E}">
        <p14:creationId xmlns:p14="http://schemas.microsoft.com/office/powerpoint/2010/main" val="1546814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1286806" y="518743"/>
            <a:ext cx="7202456" cy="893111"/>
          </a:xfrm>
          <a:prstGeom prst="rect">
            <a:avLst/>
          </a:prstGeom>
        </p:spPr>
        <p:txBody>
          <a:bodyPr spcFirstLastPara="1" wrap="square" lIns="91425" tIns="91425" rIns="91425" bIns="91425" anchor="t" anchorCtr="0">
            <a:noAutofit/>
          </a:bodyPr>
          <a:lstStyle/>
          <a:p>
            <a:r>
              <a:rPr lang="en" sz="3600" dirty="0"/>
              <a:t>Results: Success Rates by Course</a:t>
            </a:r>
            <a:endParaRPr sz="3600" dirty="0"/>
          </a:p>
        </p:txBody>
      </p:sp>
      <p:sp>
        <p:nvSpPr>
          <p:cNvPr id="2" name="Text Placeholder 1"/>
          <p:cNvSpPr>
            <a:spLocks noGrp="1"/>
          </p:cNvSpPr>
          <p:nvPr>
            <p:ph type="body" idx="1"/>
          </p:nvPr>
        </p:nvSpPr>
        <p:spPr/>
        <p:txBody>
          <a:bodyPr/>
          <a:lstStyle/>
          <a:p>
            <a:endParaRPr lang="en-US" dirty="0"/>
          </a:p>
        </p:txBody>
      </p:sp>
      <p:pic>
        <p:nvPicPr>
          <p:cNvPr id="83" name="Google Shape;83;p17" descr="Success rate for ZTC was not higher for almost half the courses - CD, ECON, ENGL, FTMA, and GEOL. " title="Success Rates by Course"/>
          <p:cNvPicPr preferRelativeResize="0"/>
          <p:nvPr/>
        </p:nvPicPr>
        <p:blipFill>
          <a:blip r:embed="rId3">
            <a:alphaModFix/>
          </a:blip>
          <a:stretch>
            <a:fillRect/>
          </a:stretch>
        </p:blipFill>
        <p:spPr>
          <a:xfrm>
            <a:off x="1396250" y="2016176"/>
            <a:ext cx="6458398" cy="3820975"/>
          </a:xfrm>
          <a:prstGeom prst="rect">
            <a:avLst/>
          </a:prstGeom>
          <a:noFill/>
          <a:ln w="19050"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130955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1088686" y="537025"/>
            <a:ext cx="7202456" cy="893111"/>
          </a:xfrm>
          <a:prstGeom prst="rect">
            <a:avLst/>
          </a:prstGeom>
        </p:spPr>
        <p:txBody>
          <a:bodyPr spcFirstLastPara="1" wrap="square" lIns="91425" tIns="91425" rIns="91425" bIns="91425" anchor="t" anchorCtr="0">
            <a:noAutofit/>
          </a:bodyPr>
          <a:lstStyle/>
          <a:p>
            <a:r>
              <a:rPr lang="en" sz="3600" dirty="0"/>
              <a:t>Results: Does ZTC Lead to Better Grades?</a:t>
            </a:r>
            <a:endParaRPr sz="3600" dirty="0"/>
          </a:p>
        </p:txBody>
      </p:sp>
      <p:sp>
        <p:nvSpPr>
          <p:cNvPr id="2" name="Text Placeholder 1"/>
          <p:cNvSpPr>
            <a:spLocks noGrp="1"/>
          </p:cNvSpPr>
          <p:nvPr>
            <p:ph type="body" idx="1"/>
          </p:nvPr>
        </p:nvSpPr>
        <p:spPr/>
        <p:txBody>
          <a:bodyPr>
            <a:noAutofit/>
          </a:bodyPr>
          <a:lstStyle/>
          <a:p>
            <a:r>
              <a:rPr lang="en-US" sz="3200" dirty="0" smtClean="0"/>
              <a:t>T-Test on Mean Course Grades</a:t>
            </a:r>
          </a:p>
          <a:p>
            <a:pPr lvl="1"/>
            <a:r>
              <a:rPr lang="en-US" sz="3200" dirty="0" smtClean="0"/>
              <a:t>ZTC Course (n = 7504), Mean 3.09</a:t>
            </a:r>
          </a:p>
          <a:p>
            <a:pPr lvl="1"/>
            <a:r>
              <a:rPr lang="en-US" sz="3200" dirty="0" smtClean="0"/>
              <a:t>Non-ZTC Course (n = 19888), Mean 2.79</a:t>
            </a:r>
          </a:p>
          <a:p>
            <a:r>
              <a:rPr lang="en-US" sz="3200" dirty="0" smtClean="0"/>
              <a:t>P-value &lt;.01</a:t>
            </a:r>
            <a:endParaRPr lang="en-US" sz="3200" dirty="0"/>
          </a:p>
        </p:txBody>
      </p:sp>
    </p:spTree>
    <p:extLst>
      <p:ext uri="{BB962C8B-B14F-4D97-AF65-F5344CB8AC3E}">
        <p14:creationId xmlns:p14="http://schemas.microsoft.com/office/powerpoint/2010/main" val="138552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prstGeom prst="rect">
            <a:avLst/>
          </a:prstGeom>
        </p:spPr>
        <p:txBody>
          <a:bodyPr spcFirstLastPara="1" wrap="square" lIns="91425" tIns="91425" rIns="91425" bIns="91425" anchor="t" anchorCtr="0">
            <a:normAutofit fontScale="90000"/>
          </a:bodyPr>
          <a:lstStyle/>
          <a:p>
            <a:r>
              <a:rPr lang="en"/>
              <a:t>Unexpected Findings: Race and Financial Need</a:t>
            </a:r>
            <a:endParaRPr dirty="0"/>
          </a:p>
        </p:txBody>
      </p:sp>
      <p:sp>
        <p:nvSpPr>
          <p:cNvPr id="116" name="Google Shape;116;p22"/>
          <p:cNvSpPr txBox="1">
            <a:spLocks noGrp="1"/>
          </p:cNvSpPr>
          <p:nvPr>
            <p:ph type="body" idx="1"/>
          </p:nvPr>
        </p:nvSpPr>
        <p:spPr>
          <a:xfrm>
            <a:off x="716280" y="2015735"/>
            <a:ext cx="7909560" cy="4034545"/>
          </a:xfrm>
          <a:prstGeom prst="rect">
            <a:avLst/>
          </a:prstGeom>
        </p:spPr>
        <p:txBody>
          <a:bodyPr spcFirstLastPara="1" wrap="square" lIns="91425" tIns="91425" rIns="91425" bIns="91425" anchor="t" anchorCtr="0">
            <a:noAutofit/>
          </a:bodyPr>
          <a:lstStyle/>
          <a:p>
            <a:r>
              <a:rPr lang="en" sz="2400" dirty="0"/>
              <a:t>ZTC does </a:t>
            </a:r>
            <a:r>
              <a:rPr lang="en" sz="2400" b="1" dirty="0"/>
              <a:t>not</a:t>
            </a:r>
            <a:r>
              <a:rPr lang="en" sz="2400" dirty="0"/>
              <a:t> have a greater impact for students who are financially in need compared to those who are not in financial need.</a:t>
            </a:r>
            <a:endParaRPr sz="2400" dirty="0"/>
          </a:p>
          <a:p>
            <a:r>
              <a:rPr lang="en" sz="2400" dirty="0"/>
              <a:t>Students who receive financial aid </a:t>
            </a:r>
            <a:r>
              <a:rPr lang="en" sz="2400" dirty="0" smtClean="0"/>
              <a:t>(</a:t>
            </a:r>
            <a:r>
              <a:rPr lang="en-US" sz="2400" dirty="0" smtClean="0"/>
              <a:t>P</a:t>
            </a:r>
            <a:r>
              <a:rPr lang="en" sz="2400" dirty="0" smtClean="0"/>
              <a:t>ell </a:t>
            </a:r>
            <a:r>
              <a:rPr lang="en" sz="2400" dirty="0"/>
              <a:t>or BOG Waiver) or those who receive government assistance are less likely to be successful in a course.</a:t>
            </a:r>
            <a:endParaRPr sz="2400" dirty="0"/>
          </a:p>
          <a:p>
            <a:r>
              <a:rPr lang="en" sz="2400" dirty="0"/>
              <a:t>ZTC does </a:t>
            </a:r>
            <a:r>
              <a:rPr lang="en" sz="2400" b="1" dirty="0"/>
              <a:t>not</a:t>
            </a:r>
            <a:r>
              <a:rPr lang="en" sz="2400" dirty="0"/>
              <a:t> have a greater impact on course success rates for some racial groups in comparison to white or Asian students</a:t>
            </a:r>
            <a:r>
              <a:rPr lang="en" sz="2800" dirty="0"/>
              <a:t>.</a:t>
            </a:r>
            <a:endParaRPr sz="2800" dirty="0"/>
          </a:p>
        </p:txBody>
      </p:sp>
    </p:spTree>
    <p:extLst>
      <p:ext uri="{BB962C8B-B14F-4D97-AF65-F5344CB8AC3E}">
        <p14:creationId xmlns:p14="http://schemas.microsoft.com/office/powerpoint/2010/main" val="1787469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ctrTitle"/>
          </p:nvPr>
        </p:nvSpPr>
        <p:spPr>
          <a:xfrm>
            <a:off x="1371600" y="2423160"/>
            <a:ext cx="6919539" cy="2579689"/>
          </a:xfrm>
          <a:prstGeom prst="rect">
            <a:avLst/>
          </a:prstGeom>
        </p:spPr>
        <p:txBody>
          <a:bodyPr spcFirstLastPara="1" wrap="square" lIns="91425" tIns="91425" rIns="91425" bIns="91425" anchor="ctr" anchorCtr="0">
            <a:normAutofit/>
          </a:bodyPr>
          <a:lstStyle/>
          <a:p>
            <a:r>
              <a:rPr lang="en" dirty="0"/>
              <a:t>“Numbers don’t lie, but they may not </a:t>
            </a:r>
            <a:r>
              <a:rPr lang="en" dirty="0" smtClean="0"/>
              <a:t>tell </a:t>
            </a:r>
            <a:r>
              <a:rPr lang="en" dirty="0"/>
              <a:t>the whole story.”</a:t>
            </a:r>
            <a:endParaRPr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9142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prstGeom prst="rect">
            <a:avLst/>
          </a:prstGeom>
        </p:spPr>
        <p:txBody>
          <a:bodyPr spcFirstLastPara="1" wrap="square" lIns="91425" tIns="91425" rIns="91425" bIns="91425" anchor="t" anchorCtr="0">
            <a:normAutofit/>
          </a:bodyPr>
          <a:lstStyle/>
          <a:p>
            <a:r>
              <a:rPr lang="en"/>
              <a:t>Considerations</a:t>
            </a:r>
            <a:endParaRPr/>
          </a:p>
        </p:txBody>
      </p:sp>
      <p:sp>
        <p:nvSpPr>
          <p:cNvPr id="129" name="Google Shape;129;p24"/>
          <p:cNvSpPr txBox="1">
            <a:spLocks noGrp="1"/>
          </p:cNvSpPr>
          <p:nvPr>
            <p:ph type="body" idx="1"/>
          </p:nvPr>
        </p:nvSpPr>
        <p:spPr>
          <a:xfrm>
            <a:off x="655320" y="2010878"/>
            <a:ext cx="3914042" cy="4049804"/>
          </a:xfrm>
          <a:prstGeom prst="rect">
            <a:avLst/>
          </a:prstGeom>
        </p:spPr>
        <p:txBody>
          <a:bodyPr spcFirstLastPara="1" wrap="square" lIns="91425" tIns="91425" rIns="91425" bIns="91425" anchor="t" anchorCtr="0">
            <a:normAutofit lnSpcReduction="10000"/>
          </a:bodyPr>
          <a:lstStyle/>
          <a:p>
            <a:pPr indent="-336550">
              <a:buSzPts val="1700"/>
            </a:pPr>
            <a:r>
              <a:rPr lang="en" sz="1700" dirty="0"/>
              <a:t>Probability of demonstrating success increases with </a:t>
            </a:r>
            <a:r>
              <a:rPr lang="en" sz="1700" i="1" dirty="0" smtClean="0"/>
              <a:t>n</a:t>
            </a:r>
            <a:r>
              <a:rPr lang="en-US" sz="1700" i="1" dirty="0" smtClean="0"/>
              <a:t> </a:t>
            </a:r>
            <a:endParaRPr sz="1700" dirty="0"/>
          </a:p>
          <a:p>
            <a:pPr indent="-336550">
              <a:buSzPts val="1700"/>
            </a:pPr>
            <a:r>
              <a:rPr lang="en" sz="1700" dirty="0"/>
              <a:t>Financial stability difficult to attain </a:t>
            </a:r>
            <a:endParaRPr sz="1700" dirty="0"/>
          </a:p>
          <a:p>
            <a:pPr lvl="1" indent="-323850">
              <a:buSzPts val="1500"/>
            </a:pPr>
            <a:r>
              <a:rPr lang="en" sz="1500" dirty="0"/>
              <a:t>Zero-cost textbooks part of the equation</a:t>
            </a:r>
            <a:endParaRPr sz="1500" dirty="0"/>
          </a:p>
          <a:p>
            <a:pPr lvl="1" indent="-323850">
              <a:buSzPts val="1500"/>
            </a:pPr>
            <a:r>
              <a:rPr lang="en" sz="1500" dirty="0"/>
              <a:t>PT students more likely to work</a:t>
            </a:r>
            <a:endParaRPr sz="1500" dirty="0"/>
          </a:p>
          <a:p>
            <a:pPr lvl="1" indent="-323850">
              <a:buSzPts val="1500"/>
            </a:pPr>
            <a:r>
              <a:rPr lang="en" sz="1500" dirty="0"/>
              <a:t>Financial obligations may cause stress</a:t>
            </a:r>
            <a:endParaRPr sz="1500" dirty="0"/>
          </a:p>
          <a:p>
            <a:pPr indent="-336550">
              <a:buSzPts val="1700"/>
            </a:pPr>
            <a:r>
              <a:rPr lang="en" sz="1700" dirty="0"/>
              <a:t>No distinction made between methods of achieving ZTC</a:t>
            </a:r>
            <a:endParaRPr sz="1700" dirty="0"/>
          </a:p>
          <a:p>
            <a:pPr indent="-336550">
              <a:buSzPts val="1700"/>
            </a:pPr>
            <a:r>
              <a:rPr lang="en" sz="1700" dirty="0"/>
              <a:t>Accurate designations a challenge</a:t>
            </a:r>
            <a:endParaRPr sz="1700" dirty="0"/>
          </a:p>
        </p:txBody>
      </p:sp>
      <p:sp>
        <p:nvSpPr>
          <p:cNvPr id="130" name="Google Shape;130;p24"/>
          <p:cNvSpPr txBox="1">
            <a:spLocks noGrp="1"/>
          </p:cNvSpPr>
          <p:nvPr>
            <p:ph type="body" idx="2"/>
          </p:nvPr>
        </p:nvSpPr>
        <p:spPr>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indent="0" algn="ctr">
              <a:lnSpc>
                <a:spcPct val="100000"/>
              </a:lnSpc>
              <a:buNone/>
            </a:pPr>
            <a:r>
              <a:rPr lang="en" sz="1800" dirty="0">
                <a:solidFill>
                  <a:schemeClr val="dk1"/>
                </a:solidFill>
              </a:rPr>
              <a:t>“When access is very low, experiments have a much higher likelihood of correctly rejecting the null hypothesis with smaller n… because there are more students in the sample that can be impacted by the intervention. However, as access increases, it pulls the probability of success down</a:t>
            </a:r>
            <a:r>
              <a:rPr lang="en" sz="1800" dirty="0" smtClean="0">
                <a:solidFill>
                  <a:schemeClr val="dk1"/>
                </a:solidFill>
              </a:rPr>
              <a:t>.”</a:t>
            </a:r>
            <a:endParaRPr lang="en-US" sz="1800" dirty="0" smtClean="0">
              <a:solidFill>
                <a:schemeClr val="dk1"/>
              </a:solidFill>
            </a:endParaRPr>
          </a:p>
          <a:p>
            <a:pPr marL="0" indent="0" algn="ctr">
              <a:lnSpc>
                <a:spcPct val="100000"/>
              </a:lnSpc>
              <a:buNone/>
            </a:pPr>
            <a:endParaRPr lang="en-US" sz="1800" dirty="0">
              <a:solidFill>
                <a:schemeClr val="dk1"/>
              </a:solidFill>
            </a:endParaRPr>
          </a:p>
          <a:p>
            <a:pPr marL="0" indent="0" algn="ctr">
              <a:lnSpc>
                <a:spcPct val="100000"/>
              </a:lnSpc>
              <a:buNone/>
            </a:pPr>
            <a:r>
              <a:rPr lang="en-US" sz="1800" dirty="0" smtClean="0">
                <a:solidFill>
                  <a:schemeClr val="dk1"/>
                </a:solidFill>
              </a:rPr>
              <a:t>(</a:t>
            </a:r>
            <a:r>
              <a:rPr lang="en-US" sz="1800" i="1" dirty="0" smtClean="0">
                <a:solidFill>
                  <a:schemeClr val="dk1"/>
                </a:solidFill>
              </a:rPr>
              <a:t>n</a:t>
            </a:r>
            <a:r>
              <a:rPr lang="en-US" sz="1800" dirty="0" smtClean="0">
                <a:solidFill>
                  <a:schemeClr val="dk1"/>
                </a:solidFill>
              </a:rPr>
              <a:t> = number of subjects)</a:t>
            </a:r>
            <a:endParaRPr dirty="0"/>
          </a:p>
        </p:txBody>
      </p:sp>
      <p:sp>
        <p:nvSpPr>
          <p:cNvPr id="131" name="Google Shape;131;p24"/>
          <p:cNvSpPr txBox="1"/>
          <p:nvPr/>
        </p:nvSpPr>
        <p:spPr>
          <a:xfrm>
            <a:off x="375212" y="6060682"/>
            <a:ext cx="8388300" cy="908100"/>
          </a:xfrm>
          <a:prstGeom prst="rect">
            <a:avLst/>
          </a:prstGeom>
          <a:noFill/>
          <a:ln>
            <a:noFill/>
          </a:ln>
        </p:spPr>
        <p:txBody>
          <a:bodyPr spcFirstLastPara="1" wrap="square" lIns="91425" tIns="91425" rIns="91425" bIns="91425" anchor="t" anchorCtr="0">
            <a:spAutoFit/>
          </a:bodyPr>
          <a:lstStyle/>
          <a:p>
            <a:r>
              <a:rPr lang="en" sz="1100" dirty="0"/>
              <a:t>Reference: </a:t>
            </a:r>
            <a:r>
              <a:rPr lang="en" sz="1100" dirty="0" err="1">
                <a:solidFill>
                  <a:schemeClr val="dk2"/>
                </a:solidFill>
              </a:rPr>
              <a:t>Grimaldi</a:t>
            </a:r>
            <a:r>
              <a:rPr lang="en" sz="1100" dirty="0">
                <a:solidFill>
                  <a:schemeClr val="dk2"/>
                </a:solidFill>
              </a:rPr>
              <a:t> PJ, </a:t>
            </a:r>
            <a:r>
              <a:rPr lang="en" sz="1100" dirty="0" err="1">
                <a:solidFill>
                  <a:schemeClr val="dk2"/>
                </a:solidFill>
              </a:rPr>
              <a:t>Basu</a:t>
            </a:r>
            <a:r>
              <a:rPr lang="en" sz="1100" dirty="0">
                <a:solidFill>
                  <a:schemeClr val="dk2"/>
                </a:solidFill>
              </a:rPr>
              <a:t> </a:t>
            </a:r>
            <a:r>
              <a:rPr lang="en" sz="1100" dirty="0" err="1">
                <a:solidFill>
                  <a:schemeClr val="dk2"/>
                </a:solidFill>
              </a:rPr>
              <a:t>Mallick</a:t>
            </a:r>
            <a:r>
              <a:rPr lang="en" sz="1100" dirty="0">
                <a:solidFill>
                  <a:schemeClr val="dk2"/>
                </a:solidFill>
              </a:rPr>
              <a:t> D, Waters AE, </a:t>
            </a:r>
            <a:r>
              <a:rPr lang="en" sz="1100" dirty="0" err="1">
                <a:solidFill>
                  <a:schemeClr val="dk2"/>
                </a:solidFill>
              </a:rPr>
              <a:t>Baraniuk</a:t>
            </a:r>
            <a:r>
              <a:rPr lang="en" sz="1100" dirty="0">
                <a:solidFill>
                  <a:schemeClr val="dk2"/>
                </a:solidFill>
              </a:rPr>
              <a:t> RG (2019) Do open educational resources improve student learning? Implications of the access hypothesis. </a:t>
            </a:r>
            <a:r>
              <a:rPr lang="en" sz="1100" dirty="0" err="1">
                <a:solidFill>
                  <a:schemeClr val="dk2"/>
                </a:solidFill>
              </a:rPr>
              <a:t>PLoS</a:t>
            </a:r>
            <a:r>
              <a:rPr lang="en" sz="1100" dirty="0">
                <a:solidFill>
                  <a:schemeClr val="dk2"/>
                </a:solidFill>
              </a:rPr>
              <a:t> ONE 14(3): e0212508. https://</a:t>
            </a:r>
            <a:r>
              <a:rPr lang="en" sz="1100" dirty="0" err="1">
                <a:solidFill>
                  <a:schemeClr val="dk2"/>
                </a:solidFill>
              </a:rPr>
              <a:t>doi.org</a:t>
            </a:r>
            <a:r>
              <a:rPr lang="en" sz="1100" dirty="0">
                <a:solidFill>
                  <a:schemeClr val="dk2"/>
                </a:solidFill>
              </a:rPr>
              <a:t>/10.1371/journal. pone.0212508</a:t>
            </a:r>
            <a:endParaRPr sz="1100" dirty="0">
              <a:solidFill>
                <a:schemeClr val="dk2"/>
              </a:solidFill>
            </a:endParaRPr>
          </a:p>
          <a:p>
            <a:endParaRPr sz="1100" dirty="0">
              <a:solidFill>
                <a:schemeClr val="dk2"/>
              </a:solidFill>
            </a:endParaRPr>
          </a:p>
          <a:p>
            <a:r>
              <a:rPr lang="en" dirty="0"/>
              <a:t> </a:t>
            </a:r>
            <a:endParaRPr dirty="0"/>
          </a:p>
        </p:txBody>
      </p:sp>
    </p:spTree>
    <p:extLst>
      <p:ext uri="{BB962C8B-B14F-4D97-AF65-F5344CB8AC3E}">
        <p14:creationId xmlns:p14="http://schemas.microsoft.com/office/powerpoint/2010/main" val="593578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prstGeom prst="rect">
            <a:avLst/>
          </a:prstGeom>
        </p:spPr>
        <p:txBody>
          <a:bodyPr spcFirstLastPara="1" wrap="square" lIns="91425" tIns="91425" rIns="91425" bIns="91425" anchor="t" anchorCtr="0">
            <a:normAutofit fontScale="90000"/>
          </a:bodyPr>
          <a:lstStyle/>
          <a:p>
            <a:r>
              <a:rPr lang="en-US" sz="3600" dirty="0" smtClean="0"/>
              <a:t>Additional Questions/Future Research</a:t>
            </a:r>
            <a:endParaRPr sz="3600" dirty="0"/>
          </a:p>
        </p:txBody>
      </p:sp>
      <p:sp>
        <p:nvSpPr>
          <p:cNvPr id="137" name="Google Shape;137;p25"/>
          <p:cNvSpPr txBox="1">
            <a:spLocks noGrp="1"/>
          </p:cNvSpPr>
          <p:nvPr>
            <p:ph type="body" idx="1"/>
          </p:nvPr>
        </p:nvSpPr>
        <p:spPr>
          <a:xfrm>
            <a:off x="437954" y="1863335"/>
            <a:ext cx="8503920" cy="4039079"/>
          </a:xfrm>
          <a:prstGeom prst="rect">
            <a:avLst/>
          </a:prstGeom>
        </p:spPr>
        <p:txBody>
          <a:bodyPr spcFirstLastPara="1" wrap="square" lIns="91425" tIns="91425" rIns="91425" bIns="91425" anchor="t" anchorCtr="0">
            <a:noAutofit/>
          </a:bodyPr>
          <a:lstStyle/>
          <a:p>
            <a:pPr>
              <a:spcBef>
                <a:spcPts val="1200"/>
              </a:spcBef>
            </a:pPr>
            <a:r>
              <a:rPr lang="en" sz="2000" dirty="0" smtClean="0"/>
              <a:t>Do </a:t>
            </a:r>
            <a:r>
              <a:rPr lang="en" sz="2000" dirty="0"/>
              <a:t>ZTC courses have better fill rates?</a:t>
            </a:r>
            <a:endParaRPr sz="2000" dirty="0"/>
          </a:p>
          <a:p>
            <a:r>
              <a:rPr lang="en" sz="2000" dirty="0"/>
              <a:t>What is the estimated cost saving to students?</a:t>
            </a:r>
            <a:endParaRPr sz="2000" dirty="0"/>
          </a:p>
          <a:p>
            <a:pPr lvl="1"/>
            <a:r>
              <a:rPr lang="en" sz="2000" dirty="0"/>
              <a:t>What is the Return on Investment of the ZTC program investment?</a:t>
            </a:r>
            <a:endParaRPr sz="2000" dirty="0"/>
          </a:p>
          <a:p>
            <a:r>
              <a:rPr lang="en" sz="2000" dirty="0"/>
              <a:t>Does the effect that ZTC has on success rates differ by method of ZTC implementation?</a:t>
            </a:r>
            <a:endParaRPr sz="2000" dirty="0"/>
          </a:p>
          <a:p>
            <a:pPr lvl="1"/>
            <a:r>
              <a:rPr lang="en" sz="2000" dirty="0"/>
              <a:t>OER?</a:t>
            </a:r>
            <a:endParaRPr sz="2000" dirty="0"/>
          </a:p>
          <a:p>
            <a:pPr lvl="1"/>
            <a:r>
              <a:rPr lang="en" sz="2000" dirty="0"/>
              <a:t>ZTC?</a:t>
            </a:r>
            <a:endParaRPr sz="2000" dirty="0"/>
          </a:p>
          <a:p>
            <a:pPr lvl="1"/>
            <a:r>
              <a:rPr lang="en" sz="2000" dirty="0"/>
              <a:t>Personalized/Customized Curation?</a:t>
            </a:r>
            <a:endParaRPr sz="2000" dirty="0"/>
          </a:p>
          <a:p>
            <a:r>
              <a:rPr lang="en" sz="2000" dirty="0"/>
              <a:t>Is a student working? If so, how many hours each week?</a:t>
            </a:r>
            <a:endParaRPr sz="2000" dirty="0"/>
          </a:p>
        </p:txBody>
      </p:sp>
    </p:spTree>
    <p:extLst>
      <p:ext uri="{BB962C8B-B14F-4D97-AF65-F5344CB8AC3E}">
        <p14:creationId xmlns:p14="http://schemas.microsoft.com/office/powerpoint/2010/main" val="1151638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Conclusions</a:t>
            </a:r>
            <a:endParaRPr lang="en-US" sz="3600" dirty="0"/>
          </a:p>
        </p:txBody>
      </p:sp>
      <p:sp>
        <p:nvSpPr>
          <p:cNvPr id="3" name="Text Placeholder 2"/>
          <p:cNvSpPr>
            <a:spLocks noGrp="1"/>
          </p:cNvSpPr>
          <p:nvPr>
            <p:ph type="body" idx="1"/>
          </p:nvPr>
        </p:nvSpPr>
        <p:spPr>
          <a:xfrm>
            <a:off x="822960" y="2015735"/>
            <a:ext cx="7665720" cy="4039079"/>
          </a:xfrm>
        </p:spPr>
        <p:txBody>
          <a:bodyPr>
            <a:normAutofit fontScale="77500" lnSpcReduction="20000"/>
          </a:bodyPr>
          <a:lstStyle/>
          <a:p>
            <a:pPr indent="-310832">
              <a:spcBef>
                <a:spcPts val="1200"/>
              </a:spcBef>
              <a:buSzPct val="100000"/>
            </a:pPr>
            <a:r>
              <a:rPr lang="en" sz="2600" dirty="0" smtClean="0"/>
              <a:t>Students </a:t>
            </a:r>
            <a:r>
              <a:rPr lang="en" sz="2600" dirty="0"/>
              <a:t>taking ZTC courses are more likely to be successful than students taking non-ZTC courses.</a:t>
            </a:r>
          </a:p>
          <a:p>
            <a:pPr indent="-310832">
              <a:buSzPct val="100000"/>
            </a:pPr>
            <a:r>
              <a:rPr lang="en" sz="2600" dirty="0"/>
              <a:t>ZTC improves course grades by, on average, .30 grade points.</a:t>
            </a:r>
          </a:p>
          <a:p>
            <a:pPr indent="-310832">
              <a:buSzPct val="100000"/>
            </a:pPr>
            <a:r>
              <a:rPr lang="en" sz="2600" dirty="0"/>
              <a:t>ZTC’s effect depends on mode of course delivery.</a:t>
            </a:r>
          </a:p>
          <a:p>
            <a:pPr lvl="1" indent="-299085">
              <a:buSzPct val="100000"/>
            </a:pPr>
            <a:r>
              <a:rPr lang="en" sz="2600" dirty="0"/>
              <a:t>Hybrid courses saw greatest gains</a:t>
            </a:r>
          </a:p>
          <a:p>
            <a:pPr lvl="1" indent="-299085">
              <a:buSzPct val="100000"/>
            </a:pPr>
            <a:r>
              <a:rPr lang="en" sz="2600" dirty="0"/>
              <a:t>Still a consistent positive effect on online course success.</a:t>
            </a:r>
          </a:p>
          <a:p>
            <a:pPr indent="-310832">
              <a:buSzPct val="100000"/>
            </a:pPr>
            <a:r>
              <a:rPr lang="en" sz="2600" dirty="0"/>
              <a:t>Part-time students see larger gains</a:t>
            </a:r>
          </a:p>
          <a:p>
            <a:pPr indent="-310832">
              <a:buSzPct val="100000"/>
            </a:pPr>
            <a:r>
              <a:rPr lang="en" sz="2600" dirty="0"/>
              <a:t>Full-time course load has largest persistent positive effect on success rates </a:t>
            </a:r>
            <a:r>
              <a:rPr lang="en-US" sz="2600" dirty="0" smtClean="0"/>
              <a:t>and</a:t>
            </a:r>
            <a:r>
              <a:rPr lang="en" sz="2600" dirty="0" smtClean="0"/>
              <a:t> </a:t>
            </a:r>
            <a:r>
              <a:rPr lang="en" sz="2600" dirty="0"/>
              <a:t>grades.</a:t>
            </a:r>
          </a:p>
          <a:p>
            <a:endParaRPr lang="en-US" dirty="0"/>
          </a:p>
        </p:txBody>
      </p:sp>
    </p:spTree>
    <p:extLst>
      <p:ext uri="{BB962C8B-B14F-4D97-AF65-F5344CB8AC3E}">
        <p14:creationId xmlns:p14="http://schemas.microsoft.com/office/powerpoint/2010/main" val="1961922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prstGeom prst="rect">
            <a:avLst/>
          </a:prstGeom>
        </p:spPr>
        <p:txBody>
          <a:bodyPr spcFirstLastPara="1" wrap="square" lIns="91425" tIns="91425" rIns="91425" bIns="91425" anchor="t" anchorCtr="0">
            <a:normAutofit fontScale="90000"/>
          </a:bodyPr>
          <a:lstStyle/>
          <a:p>
            <a:r>
              <a:rPr lang="en-US" sz="3600" dirty="0" smtClean="0"/>
              <a:t>Additional Questions</a:t>
            </a:r>
            <a:r>
              <a:rPr lang="en" sz="3600" dirty="0" smtClean="0"/>
              <a:t> </a:t>
            </a:r>
            <a:r>
              <a:rPr lang="en" sz="3600" dirty="0"/>
              <a:t>and </a:t>
            </a:r>
            <a:r>
              <a:rPr lang="en-US" sz="3600" dirty="0" smtClean="0"/>
              <a:t>Conclusions</a:t>
            </a:r>
            <a:endParaRPr sz="3600" dirty="0"/>
          </a:p>
        </p:txBody>
      </p:sp>
      <p:sp>
        <p:nvSpPr>
          <p:cNvPr id="137" name="Google Shape;137;p25"/>
          <p:cNvSpPr txBox="1">
            <a:spLocks noGrp="1"/>
          </p:cNvSpPr>
          <p:nvPr>
            <p:ph type="body" idx="1"/>
          </p:nvPr>
        </p:nvSpPr>
        <p:spPr>
          <a:xfrm>
            <a:off x="640080" y="2015735"/>
            <a:ext cx="4312920" cy="4095505"/>
          </a:xfrm>
          <a:prstGeom prst="rect">
            <a:avLst/>
          </a:prstGeom>
        </p:spPr>
        <p:txBody>
          <a:bodyPr spcFirstLastPara="1" wrap="square" lIns="91425" tIns="91425" rIns="91425" bIns="91425" anchor="t" anchorCtr="0">
            <a:normAutofit fontScale="92500" lnSpcReduction="20000"/>
          </a:bodyPr>
          <a:lstStyle/>
          <a:p>
            <a:pPr marL="0" indent="0">
              <a:buNone/>
            </a:pPr>
            <a:r>
              <a:rPr lang="en" sz="1800" b="1" dirty="0"/>
              <a:t>Additional Questions</a:t>
            </a:r>
            <a:endParaRPr sz="1800" b="1" dirty="0"/>
          </a:p>
          <a:p>
            <a:pPr>
              <a:spcBef>
                <a:spcPts val="1200"/>
              </a:spcBef>
            </a:pPr>
            <a:r>
              <a:rPr lang="en" dirty="0"/>
              <a:t>Do ZTC courses have better fill rates?</a:t>
            </a:r>
            <a:endParaRPr dirty="0"/>
          </a:p>
          <a:p>
            <a:r>
              <a:rPr lang="en" dirty="0"/>
              <a:t>What is the estimated cost saving to students?</a:t>
            </a:r>
            <a:endParaRPr dirty="0"/>
          </a:p>
          <a:p>
            <a:pPr lvl="1"/>
            <a:r>
              <a:rPr lang="en" dirty="0"/>
              <a:t>What is the Return on Investment of the ZTC program investment?</a:t>
            </a:r>
            <a:endParaRPr dirty="0"/>
          </a:p>
          <a:p>
            <a:r>
              <a:rPr lang="en" dirty="0"/>
              <a:t>Does the effect that ZTC has on success rates differ by method of ZTC implementation?</a:t>
            </a:r>
            <a:endParaRPr dirty="0"/>
          </a:p>
          <a:p>
            <a:pPr lvl="1"/>
            <a:r>
              <a:rPr lang="en" dirty="0"/>
              <a:t>OER?</a:t>
            </a:r>
            <a:endParaRPr dirty="0"/>
          </a:p>
          <a:p>
            <a:pPr lvl="1"/>
            <a:r>
              <a:rPr lang="en" dirty="0"/>
              <a:t>ZTC?</a:t>
            </a:r>
            <a:endParaRPr dirty="0"/>
          </a:p>
          <a:p>
            <a:pPr lvl="1"/>
            <a:r>
              <a:rPr lang="en" dirty="0"/>
              <a:t>Personalized/Customized Curation?</a:t>
            </a:r>
            <a:endParaRPr dirty="0"/>
          </a:p>
          <a:p>
            <a:r>
              <a:rPr lang="en" dirty="0"/>
              <a:t>Is a student working? If so, how many hours each week?</a:t>
            </a:r>
            <a:endParaRPr dirty="0"/>
          </a:p>
        </p:txBody>
      </p:sp>
      <p:sp>
        <p:nvSpPr>
          <p:cNvPr id="138" name="Google Shape;138;p25"/>
          <p:cNvSpPr txBox="1">
            <a:spLocks noGrp="1"/>
          </p:cNvSpPr>
          <p:nvPr>
            <p:ph type="body" idx="4294967295"/>
          </p:nvPr>
        </p:nvSpPr>
        <p:spPr>
          <a:xfrm>
            <a:off x="5143500" y="2009774"/>
            <a:ext cx="3619500" cy="4497706"/>
          </a:xfrm>
          <a:prstGeom prst="rect">
            <a:avLst/>
          </a:prstGeom>
        </p:spPr>
        <p:txBody>
          <a:bodyPr spcFirstLastPara="1" wrap="square" lIns="91425" tIns="91425" rIns="91425" bIns="91425" anchor="t" anchorCtr="0">
            <a:normAutofit fontScale="62500" lnSpcReduction="20000"/>
          </a:bodyPr>
          <a:lstStyle/>
          <a:p>
            <a:pPr marL="0" indent="0">
              <a:buClr>
                <a:schemeClr val="dk1"/>
              </a:buClr>
              <a:buSzPct val="57894"/>
              <a:buNone/>
            </a:pPr>
            <a:r>
              <a:rPr lang="en" sz="2300" b="1" dirty="0"/>
              <a:t>Conclusions</a:t>
            </a:r>
            <a:endParaRPr sz="2300" b="1" dirty="0"/>
          </a:p>
          <a:p>
            <a:pPr indent="-310832">
              <a:spcBef>
                <a:spcPts val="1200"/>
              </a:spcBef>
              <a:buSzPct val="100000"/>
            </a:pPr>
            <a:r>
              <a:rPr lang="en" sz="2300" dirty="0" smtClean="0"/>
              <a:t>Students taking ZTC courses are more likely to be successful than students taking non-ZTC courses.</a:t>
            </a:r>
            <a:endParaRPr sz="2300" dirty="0" smtClean="0"/>
          </a:p>
          <a:p>
            <a:pPr indent="-310832">
              <a:buSzPct val="100000"/>
            </a:pPr>
            <a:r>
              <a:rPr lang="en" sz="2300" dirty="0" smtClean="0"/>
              <a:t>ZTC improves course grades by, on average, .30 grade points.</a:t>
            </a:r>
            <a:endParaRPr sz="2300" dirty="0" smtClean="0"/>
          </a:p>
          <a:p>
            <a:pPr indent="-310832">
              <a:buSzPct val="100000"/>
            </a:pPr>
            <a:r>
              <a:rPr lang="en" sz="2300" dirty="0" smtClean="0"/>
              <a:t>ZTC’s effect depends on mode of course delivery.</a:t>
            </a:r>
            <a:endParaRPr sz="2300" dirty="0" smtClean="0"/>
          </a:p>
          <a:p>
            <a:pPr lvl="1" indent="-299085">
              <a:buSzPct val="100000"/>
            </a:pPr>
            <a:r>
              <a:rPr lang="en" sz="2300" dirty="0" smtClean="0"/>
              <a:t>Hybrid courses saw greatest gains</a:t>
            </a:r>
            <a:endParaRPr sz="2300" dirty="0" smtClean="0"/>
          </a:p>
          <a:p>
            <a:pPr lvl="1" indent="-299085">
              <a:buSzPct val="100000"/>
            </a:pPr>
            <a:r>
              <a:rPr lang="en" sz="2300" dirty="0" smtClean="0"/>
              <a:t>Still a consistent positive effect on online course success.</a:t>
            </a:r>
            <a:endParaRPr sz="2300" dirty="0" smtClean="0"/>
          </a:p>
          <a:p>
            <a:pPr indent="-310832">
              <a:buSzPct val="100000"/>
            </a:pPr>
            <a:r>
              <a:rPr lang="en" sz="2300" dirty="0" smtClean="0"/>
              <a:t>Part-time students see larger gains</a:t>
            </a:r>
            <a:endParaRPr sz="2300" dirty="0" smtClean="0"/>
          </a:p>
          <a:p>
            <a:pPr indent="-310832">
              <a:buSzPct val="100000"/>
            </a:pPr>
            <a:r>
              <a:rPr lang="en" sz="2300" dirty="0" smtClean="0"/>
              <a:t>Full-time course load has largest persistent positive effect on success rates &amp; grades.</a:t>
            </a:r>
            <a:endParaRPr sz="2300" dirty="0" smtClean="0"/>
          </a:p>
          <a:p>
            <a:pPr marL="0" indent="0">
              <a:spcBef>
                <a:spcPts val="1200"/>
              </a:spcBef>
              <a:spcAft>
                <a:spcPts val="1200"/>
              </a:spcAft>
              <a:buNone/>
            </a:pPr>
            <a:endParaRPr dirty="0"/>
          </a:p>
        </p:txBody>
      </p:sp>
    </p:spTree>
    <p:extLst>
      <p:ext uri="{BB962C8B-B14F-4D97-AF65-F5344CB8AC3E}">
        <p14:creationId xmlns:p14="http://schemas.microsoft.com/office/powerpoint/2010/main" val="827804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7"/>
          <p:cNvSpPr txBox="1">
            <a:spLocks noGrp="1"/>
          </p:cNvSpPr>
          <p:nvPr>
            <p:ph type="title"/>
          </p:nvPr>
        </p:nvSpPr>
        <p:spPr>
          <a:xfrm>
            <a:off x="1123174" y="846570"/>
            <a:ext cx="7202400" cy="8985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Gill Sans"/>
              <a:buNone/>
            </a:pPr>
            <a:r>
              <a:rPr lang="en-US" sz="4400">
                <a:latin typeface="Arial"/>
                <a:ea typeface="Arial"/>
                <a:cs typeface="Arial"/>
                <a:sym typeface="Arial"/>
              </a:rPr>
              <a:t>OERI Student Impact Project </a:t>
            </a:r>
            <a:endParaRPr>
              <a:latin typeface="Arial"/>
              <a:ea typeface="Arial"/>
              <a:cs typeface="Arial"/>
              <a:sym typeface="Arial"/>
            </a:endParaRPr>
          </a:p>
        </p:txBody>
      </p:sp>
      <p:sp>
        <p:nvSpPr>
          <p:cNvPr id="249" name="Google Shape;249;p17"/>
          <p:cNvSpPr txBox="1"/>
          <p:nvPr/>
        </p:nvSpPr>
        <p:spPr>
          <a:xfrm>
            <a:off x="1113300" y="1914900"/>
            <a:ext cx="7065900" cy="295462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2000" b="0" i="0" u="none" strike="noStrike" cap="none" dirty="0">
                <a:solidFill>
                  <a:srgbClr val="000000"/>
                </a:solidFill>
                <a:latin typeface="+mj-lt"/>
                <a:ea typeface="Gill Sans"/>
                <a:cs typeface="Gill Sans"/>
                <a:sym typeface="Gill Sans"/>
              </a:rPr>
              <a:t>Three goals: </a:t>
            </a:r>
            <a:endParaRPr sz="2000" b="0" i="0" u="none" strike="noStrike" cap="none" dirty="0">
              <a:solidFill>
                <a:srgbClr val="000000"/>
              </a:solidFill>
              <a:latin typeface="+mj-lt"/>
              <a:ea typeface="Gill Sans"/>
              <a:cs typeface="Gill Sans"/>
              <a:sym typeface="Gill Sans"/>
            </a:endParaRPr>
          </a:p>
          <a:p>
            <a:pPr marL="457200" marR="0" lvl="0" indent="-330200" algn="l" rtl="0">
              <a:lnSpc>
                <a:spcPct val="100000"/>
              </a:lnSpc>
              <a:spcBef>
                <a:spcPts val="0"/>
              </a:spcBef>
              <a:spcAft>
                <a:spcPts val="0"/>
              </a:spcAft>
              <a:buClr>
                <a:srgbClr val="000000"/>
              </a:buClr>
              <a:buSzPts val="1600"/>
              <a:buFont typeface="Gill Sans"/>
              <a:buChar char="●"/>
            </a:pPr>
            <a:r>
              <a:rPr lang="en-US" sz="2000" b="0" i="0" u="none" strike="noStrike" cap="none" dirty="0">
                <a:solidFill>
                  <a:srgbClr val="000000"/>
                </a:solidFill>
                <a:latin typeface="+mj-lt"/>
                <a:ea typeface="Gill Sans"/>
                <a:cs typeface="Gill Sans"/>
                <a:sym typeface="Gill Sans"/>
              </a:rPr>
              <a:t>collaboratively develop and administer a survey measuring impact of textbook costs and experience in ZTC/OER classes across ten pilot colleges </a:t>
            </a:r>
            <a:endParaRPr sz="2000" b="0" i="0" u="none" strike="noStrike" cap="none" dirty="0">
              <a:solidFill>
                <a:srgbClr val="000000"/>
              </a:solidFill>
              <a:latin typeface="+mj-lt"/>
              <a:ea typeface="Gill Sans"/>
              <a:cs typeface="Gill Sans"/>
              <a:sym typeface="Gill Sans"/>
            </a:endParaRPr>
          </a:p>
          <a:p>
            <a:pPr marL="457200" marR="0" lvl="0" indent="-330200" algn="l" rtl="0">
              <a:lnSpc>
                <a:spcPct val="100000"/>
              </a:lnSpc>
              <a:spcBef>
                <a:spcPts val="0"/>
              </a:spcBef>
              <a:spcAft>
                <a:spcPts val="0"/>
              </a:spcAft>
              <a:buClr>
                <a:srgbClr val="000000"/>
              </a:buClr>
              <a:buSzPts val="1600"/>
              <a:buFont typeface="Gill Sans"/>
              <a:buChar char="●"/>
            </a:pPr>
            <a:r>
              <a:rPr lang="en-US" sz="2000" b="0" i="0" u="none" strike="noStrike" cap="none" dirty="0">
                <a:solidFill>
                  <a:srgbClr val="000000"/>
                </a:solidFill>
                <a:latin typeface="+mj-lt"/>
                <a:ea typeface="Gill Sans"/>
                <a:cs typeface="Gill Sans"/>
                <a:sym typeface="Gill Sans"/>
              </a:rPr>
              <a:t>support the creation of campus-based videos highlighting student experiences with textbook costs and ZTC/OER classes </a:t>
            </a:r>
            <a:endParaRPr sz="2000" b="0" i="0" u="none" strike="noStrike" cap="none" dirty="0">
              <a:solidFill>
                <a:srgbClr val="000000"/>
              </a:solidFill>
              <a:latin typeface="+mj-lt"/>
              <a:ea typeface="Gill Sans"/>
              <a:cs typeface="Gill Sans"/>
              <a:sym typeface="Gill Sans"/>
            </a:endParaRPr>
          </a:p>
          <a:p>
            <a:pPr marL="457200" marR="0" lvl="0" indent="-330200" algn="l" rtl="0">
              <a:lnSpc>
                <a:spcPct val="100000"/>
              </a:lnSpc>
              <a:spcBef>
                <a:spcPts val="0"/>
              </a:spcBef>
              <a:spcAft>
                <a:spcPts val="0"/>
              </a:spcAft>
              <a:buClr>
                <a:srgbClr val="000000"/>
              </a:buClr>
              <a:buSzPts val="1600"/>
              <a:buFont typeface="Gill Sans"/>
              <a:buChar char="●"/>
            </a:pPr>
            <a:r>
              <a:rPr lang="en-US" sz="2000" b="0" i="0" u="none" strike="noStrike" cap="none" dirty="0">
                <a:solidFill>
                  <a:srgbClr val="000000"/>
                </a:solidFill>
                <a:latin typeface="+mj-lt"/>
                <a:ea typeface="Gill Sans"/>
                <a:cs typeface="Gill Sans"/>
                <a:sym typeface="Gill Sans"/>
              </a:rPr>
              <a:t>develop and share resources (webinars and a toolkit) to guide other CCC campuses to create similar projects </a:t>
            </a:r>
            <a:endParaRPr sz="2000" b="0" i="0" u="none" strike="noStrike" cap="none" dirty="0">
              <a:solidFill>
                <a:srgbClr val="000000"/>
              </a:solidFill>
              <a:latin typeface="+mj-lt"/>
              <a:ea typeface="Gill Sans"/>
              <a:cs typeface="Gill Sans"/>
              <a:sym typeface="Gill Sans"/>
            </a:endParaRPr>
          </a:p>
        </p:txBody>
      </p:sp>
    </p:spTree>
    <p:extLst>
      <p:ext uri="{BB962C8B-B14F-4D97-AF65-F5344CB8AC3E}">
        <p14:creationId xmlns:p14="http://schemas.microsoft.com/office/powerpoint/2010/main" val="1188542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Webinar Description</a:t>
            </a:r>
            <a:endParaRPr lang="en-US" sz="3600" dirty="0"/>
          </a:p>
        </p:txBody>
      </p:sp>
      <p:sp>
        <p:nvSpPr>
          <p:cNvPr id="3" name="Text Placeholder 2"/>
          <p:cNvSpPr>
            <a:spLocks noGrp="1"/>
          </p:cNvSpPr>
          <p:nvPr>
            <p:ph type="body" idx="1"/>
          </p:nvPr>
        </p:nvSpPr>
        <p:spPr/>
        <p:txBody>
          <a:bodyPr>
            <a:noAutofit/>
          </a:bodyPr>
          <a:lstStyle/>
          <a:p>
            <a:r>
              <a:rPr lang="en-US" sz="2800" dirty="0"/>
              <a:t>OER is one way to alleviate textbook costs for students – but is it the best way? Other than the benefit of being free, are there data to demonstrate increased student success when ZTC is achieved by using OER? Colleagues from across the state will share their research findings with respect to this question.</a:t>
            </a:r>
          </a:p>
        </p:txBody>
      </p:sp>
    </p:spTree>
    <p:extLst>
      <p:ext uri="{BB962C8B-B14F-4D97-AF65-F5344CB8AC3E}">
        <p14:creationId xmlns:p14="http://schemas.microsoft.com/office/powerpoint/2010/main" val="765246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8c78473b59_6_24"/>
          <p:cNvSpPr txBox="1">
            <a:spLocks noGrp="1"/>
          </p:cNvSpPr>
          <p:nvPr>
            <p:ph type="ctrTitle"/>
          </p:nvPr>
        </p:nvSpPr>
        <p:spPr>
          <a:xfrm>
            <a:off x="567750" y="2264125"/>
            <a:ext cx="8008500" cy="24564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SzPts val="3600"/>
              <a:buNone/>
            </a:pPr>
            <a:endParaRPr sz="4100"/>
          </a:p>
          <a:p>
            <a:pPr marL="0" lvl="0" indent="0" algn="ctr" rtl="0">
              <a:lnSpc>
                <a:spcPct val="90000"/>
              </a:lnSpc>
              <a:spcBef>
                <a:spcPts val="0"/>
              </a:spcBef>
              <a:spcAft>
                <a:spcPts val="0"/>
              </a:spcAft>
              <a:buSzPts val="3600"/>
              <a:buNone/>
            </a:pPr>
            <a:endParaRPr sz="4100"/>
          </a:p>
          <a:p>
            <a:pPr marL="0" lvl="0" indent="0" algn="ctr" rtl="0">
              <a:lnSpc>
                <a:spcPct val="90000"/>
              </a:lnSpc>
              <a:spcBef>
                <a:spcPts val="0"/>
              </a:spcBef>
              <a:spcAft>
                <a:spcPts val="0"/>
              </a:spcAft>
              <a:buSzPts val="3600"/>
              <a:buNone/>
            </a:pPr>
            <a:endParaRPr sz="4100"/>
          </a:p>
          <a:p>
            <a:pPr marL="0" lvl="0" indent="0" algn="ctr" rtl="0">
              <a:lnSpc>
                <a:spcPct val="90000"/>
              </a:lnSpc>
              <a:spcBef>
                <a:spcPts val="0"/>
              </a:spcBef>
              <a:spcAft>
                <a:spcPts val="0"/>
              </a:spcAft>
              <a:buSzPts val="3600"/>
              <a:buNone/>
            </a:pPr>
            <a:endParaRPr sz="4100"/>
          </a:p>
          <a:p>
            <a:pPr marL="0" lvl="0" indent="0" algn="ctr" rtl="0">
              <a:lnSpc>
                <a:spcPct val="90000"/>
              </a:lnSpc>
              <a:spcBef>
                <a:spcPts val="0"/>
              </a:spcBef>
              <a:spcAft>
                <a:spcPts val="0"/>
              </a:spcAft>
              <a:buSzPts val="3600"/>
              <a:buNone/>
            </a:pPr>
            <a:r>
              <a:rPr lang="en-US" sz="5100"/>
              <a:t>Student survey: initial discoveries and insights </a:t>
            </a:r>
            <a:r>
              <a:rPr lang="en-US" sz="4400"/>
              <a:t/>
            </a:r>
            <a:br>
              <a:rPr lang="en-US" sz="4400"/>
            </a:br>
            <a:endParaRPr sz="4400"/>
          </a:p>
        </p:txBody>
      </p:sp>
    </p:spTree>
    <p:extLst>
      <p:ext uri="{BB962C8B-B14F-4D97-AF65-F5344CB8AC3E}">
        <p14:creationId xmlns:p14="http://schemas.microsoft.com/office/powerpoint/2010/main" val="1040679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1"/>
          <p:cNvSpPr txBox="1">
            <a:spLocks noGrp="1"/>
          </p:cNvSpPr>
          <p:nvPr>
            <p:ph type="title"/>
          </p:nvPr>
        </p:nvSpPr>
        <p:spPr>
          <a:xfrm>
            <a:off x="1051850" y="451925"/>
            <a:ext cx="7482600" cy="1403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a:latin typeface="Arial"/>
                <a:ea typeface="Arial"/>
                <a:cs typeface="Arial"/>
                <a:sym typeface="Arial"/>
              </a:rPr>
              <a:t>Survey development…</a:t>
            </a:r>
            <a:endParaRPr>
              <a:latin typeface="Arial"/>
              <a:ea typeface="Arial"/>
              <a:cs typeface="Arial"/>
              <a:sym typeface="Arial"/>
            </a:endParaRPr>
          </a:p>
        </p:txBody>
      </p:sp>
      <p:sp>
        <p:nvSpPr>
          <p:cNvPr id="271" name="Google Shape;271;p21"/>
          <p:cNvSpPr txBox="1"/>
          <p:nvPr/>
        </p:nvSpPr>
        <p:spPr>
          <a:xfrm>
            <a:off x="1051850" y="2166800"/>
            <a:ext cx="6491950" cy="3471000"/>
          </a:xfrm>
          <a:prstGeom prst="rect">
            <a:avLst/>
          </a:prstGeom>
          <a:noFill/>
          <a:ln>
            <a:noFill/>
          </a:ln>
        </p:spPr>
        <p:txBody>
          <a:bodyPr spcFirstLastPara="1" wrap="square" lIns="91425" tIns="91425" rIns="91425" bIns="91425" anchor="t" anchorCtr="0">
            <a:noAutofit/>
          </a:bodyPr>
          <a:lstStyle/>
          <a:p>
            <a:pPr marL="457200" marR="0" lvl="0" indent="-419100" algn="l" rtl="0">
              <a:lnSpc>
                <a:spcPct val="100000"/>
              </a:lnSpc>
              <a:spcBef>
                <a:spcPts val="0"/>
              </a:spcBef>
              <a:spcAft>
                <a:spcPts val="0"/>
              </a:spcAft>
              <a:buClr>
                <a:srgbClr val="000000"/>
              </a:buClr>
              <a:buSzPts val="3000"/>
              <a:buFont typeface="Gill Sans"/>
              <a:buChar char="●"/>
            </a:pPr>
            <a:r>
              <a:rPr lang="en-US" sz="3000" dirty="0">
                <a:latin typeface="Arial" charset="0"/>
                <a:ea typeface="Arial" charset="0"/>
                <a:cs typeface="Arial" charset="0"/>
                <a:sym typeface="Gill Sans"/>
              </a:rPr>
              <a:t>Collaboration across ten colleges</a:t>
            </a:r>
            <a:endParaRPr sz="3000" dirty="0">
              <a:latin typeface="Arial" charset="0"/>
              <a:ea typeface="Arial" charset="0"/>
              <a:cs typeface="Arial" charset="0"/>
              <a:sym typeface="Gill Sans"/>
            </a:endParaRPr>
          </a:p>
          <a:p>
            <a:pPr marL="457200" marR="0" lvl="0" indent="-419100" algn="l" rtl="0">
              <a:lnSpc>
                <a:spcPct val="100000"/>
              </a:lnSpc>
              <a:spcBef>
                <a:spcPts val="0"/>
              </a:spcBef>
              <a:spcAft>
                <a:spcPts val="0"/>
              </a:spcAft>
              <a:buSzPts val="3000"/>
              <a:buFont typeface="Gill Sans"/>
              <a:buChar char="●"/>
            </a:pPr>
            <a:r>
              <a:rPr lang="en-US" sz="3000" dirty="0">
                <a:latin typeface="Arial" charset="0"/>
                <a:ea typeface="Arial" charset="0"/>
                <a:cs typeface="Arial" charset="0"/>
                <a:sym typeface="Gill Sans"/>
              </a:rPr>
              <a:t>Short/direct survey </a:t>
            </a:r>
            <a:endParaRPr sz="3000" dirty="0">
              <a:latin typeface="Arial" charset="0"/>
              <a:ea typeface="Arial" charset="0"/>
              <a:cs typeface="Arial" charset="0"/>
              <a:sym typeface="Gill Sans"/>
            </a:endParaRPr>
          </a:p>
          <a:p>
            <a:pPr marL="457200" marR="0" lvl="0" indent="-419100" algn="l" rtl="0">
              <a:lnSpc>
                <a:spcPct val="100000"/>
              </a:lnSpc>
              <a:spcBef>
                <a:spcPts val="0"/>
              </a:spcBef>
              <a:spcAft>
                <a:spcPts val="0"/>
              </a:spcAft>
              <a:buSzPts val="3000"/>
              <a:buFont typeface="Gill Sans"/>
              <a:buChar char="●"/>
            </a:pPr>
            <a:r>
              <a:rPr lang="en-US" sz="3000" dirty="0">
                <a:latin typeface="Arial" charset="0"/>
                <a:ea typeface="Arial" charset="0"/>
                <a:cs typeface="Arial" charset="0"/>
                <a:sym typeface="Gill Sans"/>
              </a:rPr>
              <a:t>Small pilot (December), large pilot (March-May) </a:t>
            </a:r>
            <a:endParaRPr sz="3000" dirty="0">
              <a:latin typeface="Arial" charset="0"/>
              <a:ea typeface="Arial" charset="0"/>
              <a:cs typeface="Arial" charset="0"/>
              <a:sym typeface="Gill Sans"/>
            </a:endParaRPr>
          </a:p>
          <a:p>
            <a:pPr marL="457200" marR="0" lvl="0" indent="-419100" algn="l" rtl="0">
              <a:lnSpc>
                <a:spcPct val="100000"/>
              </a:lnSpc>
              <a:spcBef>
                <a:spcPts val="0"/>
              </a:spcBef>
              <a:spcAft>
                <a:spcPts val="0"/>
              </a:spcAft>
              <a:buSzPts val="3000"/>
              <a:buFont typeface="Gill Sans"/>
              <a:buChar char="●"/>
            </a:pPr>
            <a:r>
              <a:rPr lang="en-US" sz="3000" dirty="0">
                <a:latin typeface="Arial" charset="0"/>
                <a:ea typeface="Arial" charset="0"/>
                <a:cs typeface="Arial" charset="0"/>
                <a:sym typeface="Gill Sans"/>
              </a:rPr>
              <a:t>1,730 student responses</a:t>
            </a:r>
            <a:endParaRPr sz="3000" dirty="0">
              <a:latin typeface="Arial" charset="0"/>
              <a:ea typeface="Arial" charset="0"/>
              <a:cs typeface="Arial" charset="0"/>
              <a:sym typeface="Gill Sans"/>
            </a:endParaRPr>
          </a:p>
        </p:txBody>
      </p:sp>
    </p:spTree>
    <p:extLst>
      <p:ext uri="{BB962C8B-B14F-4D97-AF65-F5344CB8AC3E}">
        <p14:creationId xmlns:p14="http://schemas.microsoft.com/office/powerpoint/2010/main" val="1605910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13dc46c9b47_0_6"/>
          <p:cNvSpPr txBox="1">
            <a:spLocks noGrp="1"/>
          </p:cNvSpPr>
          <p:nvPr>
            <p:ph type="title"/>
          </p:nvPr>
        </p:nvSpPr>
        <p:spPr>
          <a:xfrm>
            <a:off x="1088686" y="804520"/>
            <a:ext cx="7202400" cy="898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050">
                <a:latin typeface="Arial"/>
                <a:ea typeface="Arial"/>
                <a:cs typeface="Arial"/>
                <a:sym typeface="Arial"/>
              </a:rPr>
              <a:t>Three big takeaways </a:t>
            </a:r>
            <a:endParaRPr sz="3050">
              <a:latin typeface="Arial"/>
              <a:ea typeface="Arial"/>
              <a:cs typeface="Arial"/>
              <a:sym typeface="Arial"/>
            </a:endParaRPr>
          </a:p>
          <a:p>
            <a:pPr marL="0" lvl="0" indent="0" algn="l" rtl="0">
              <a:spcBef>
                <a:spcPts val="0"/>
              </a:spcBef>
              <a:spcAft>
                <a:spcPts val="0"/>
              </a:spcAft>
              <a:buNone/>
            </a:pPr>
            <a:r>
              <a:rPr lang="en-US" sz="3050">
                <a:latin typeface="Arial"/>
                <a:ea typeface="Arial"/>
                <a:cs typeface="Arial"/>
                <a:sym typeface="Arial"/>
              </a:rPr>
              <a:t>(which may not be surprising) </a:t>
            </a:r>
            <a:endParaRPr sz="3050">
              <a:latin typeface="Arial"/>
              <a:ea typeface="Arial"/>
              <a:cs typeface="Arial"/>
              <a:sym typeface="Arial"/>
            </a:endParaRPr>
          </a:p>
        </p:txBody>
      </p:sp>
      <p:sp>
        <p:nvSpPr>
          <p:cNvPr id="279" name="Google Shape;279;g13dc46c9b47_0_6"/>
          <p:cNvSpPr txBox="1">
            <a:spLocks noGrp="1"/>
          </p:cNvSpPr>
          <p:nvPr>
            <p:ph type="body" idx="1"/>
          </p:nvPr>
        </p:nvSpPr>
        <p:spPr>
          <a:xfrm>
            <a:off x="1088675" y="2015725"/>
            <a:ext cx="7792800" cy="4520100"/>
          </a:xfrm>
          <a:prstGeom prst="rect">
            <a:avLst/>
          </a:prstGeom>
        </p:spPr>
        <p:txBody>
          <a:bodyPr spcFirstLastPara="1" wrap="square" lIns="91425" tIns="45700" rIns="91425" bIns="45700" anchor="t" anchorCtr="0">
            <a:normAutofit fontScale="85000" lnSpcReduction="10000"/>
          </a:bodyPr>
          <a:lstStyle/>
          <a:p>
            <a:pPr marL="0" lvl="0" indent="0" algn="l" rtl="0">
              <a:spcBef>
                <a:spcPts val="750"/>
              </a:spcBef>
              <a:spcAft>
                <a:spcPts val="0"/>
              </a:spcAft>
              <a:buNone/>
            </a:pPr>
            <a:r>
              <a:rPr lang="en-US" sz="2987"/>
              <a:t>✔	The high cost of textbooks disproportionately impacts students of color </a:t>
            </a:r>
            <a:endParaRPr sz="2987"/>
          </a:p>
          <a:p>
            <a:pPr marL="0" lvl="0" indent="0" algn="l" rtl="0">
              <a:spcBef>
                <a:spcPts val="750"/>
              </a:spcBef>
              <a:spcAft>
                <a:spcPts val="0"/>
              </a:spcAft>
              <a:buNone/>
            </a:pPr>
            <a:endParaRPr sz="2987"/>
          </a:p>
          <a:p>
            <a:pPr marL="0" lvl="0" indent="0" algn="l" rtl="0">
              <a:spcBef>
                <a:spcPts val="750"/>
              </a:spcBef>
              <a:spcAft>
                <a:spcPts val="0"/>
              </a:spcAft>
              <a:buNone/>
            </a:pPr>
            <a:r>
              <a:rPr lang="en-US" sz="2987"/>
              <a:t>✔	OER/ZTC courses need to be better advertised and students need to know HOW to find them </a:t>
            </a:r>
            <a:endParaRPr sz="2987"/>
          </a:p>
          <a:p>
            <a:pPr marL="0" lvl="0" indent="0" algn="l" rtl="0">
              <a:spcBef>
                <a:spcPts val="750"/>
              </a:spcBef>
              <a:spcAft>
                <a:spcPts val="0"/>
              </a:spcAft>
              <a:buNone/>
            </a:pPr>
            <a:endParaRPr sz="2987"/>
          </a:p>
          <a:p>
            <a:pPr marL="0" lvl="0" indent="0" algn="l" rtl="0">
              <a:spcBef>
                <a:spcPts val="750"/>
              </a:spcBef>
              <a:spcAft>
                <a:spcPts val="0"/>
              </a:spcAft>
              <a:buNone/>
            </a:pPr>
            <a:r>
              <a:rPr lang="en-US" sz="2987"/>
              <a:t>✔	Students find the quality of OER and ZTC materials to be the same or better than traditional materials </a:t>
            </a:r>
            <a:endParaRPr sz="2987"/>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p:txBody>
      </p:sp>
    </p:spTree>
    <p:extLst>
      <p:ext uri="{BB962C8B-B14F-4D97-AF65-F5344CB8AC3E}">
        <p14:creationId xmlns:p14="http://schemas.microsoft.com/office/powerpoint/2010/main" val="8015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139d28d982_3_8"/>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2100"/>
              <a:buNone/>
            </a:pPr>
            <a:r>
              <a:rPr lang="en-US" sz="3300"/>
              <a:t>The cost of textbooks influences students’ decision to enroll in courses…</a:t>
            </a:r>
            <a:endParaRPr sz="3300"/>
          </a:p>
        </p:txBody>
      </p:sp>
      <p:pic>
        <p:nvPicPr>
          <p:cNvPr id="286" name="Google Shape;286;g1139d28d982_3_8" title="Points scored"/>
          <p:cNvPicPr preferRelativeResize="0"/>
          <p:nvPr/>
        </p:nvPicPr>
        <p:blipFill>
          <a:blip r:embed="rId3">
            <a:alphaModFix/>
          </a:blip>
          <a:stretch>
            <a:fillRect/>
          </a:stretch>
        </p:blipFill>
        <p:spPr>
          <a:xfrm>
            <a:off x="650025" y="1909120"/>
            <a:ext cx="7843956" cy="4850179"/>
          </a:xfrm>
          <a:prstGeom prst="rect">
            <a:avLst/>
          </a:prstGeom>
          <a:noFill/>
          <a:ln>
            <a:noFill/>
          </a:ln>
        </p:spPr>
      </p:pic>
    </p:spTree>
    <p:extLst>
      <p:ext uri="{BB962C8B-B14F-4D97-AF65-F5344CB8AC3E}">
        <p14:creationId xmlns:p14="http://schemas.microsoft.com/office/powerpoint/2010/main" val="941328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1139d28d982_3_0"/>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990"/>
              <a:buNone/>
            </a:pPr>
            <a:r>
              <a:rPr lang="en-US" sz="3459"/>
              <a:t>High textbook costs result in risky behaviors by students…</a:t>
            </a:r>
            <a:endParaRPr sz="3459"/>
          </a:p>
        </p:txBody>
      </p:sp>
      <p:sp>
        <p:nvSpPr>
          <p:cNvPr id="2" name="Text Placeholder 1"/>
          <p:cNvSpPr>
            <a:spLocks noGrp="1"/>
          </p:cNvSpPr>
          <p:nvPr>
            <p:ph type="body" idx="1"/>
          </p:nvPr>
        </p:nvSpPr>
        <p:spPr/>
        <p:txBody>
          <a:bodyPr/>
          <a:lstStyle/>
          <a:p>
            <a:pPr lvl="0"/>
            <a:r>
              <a:rPr lang="en-US" sz="2800" dirty="0">
                <a:latin typeface="Arial" charset="0"/>
                <a:ea typeface="Arial" charset="0"/>
                <a:cs typeface="Arial" charset="0"/>
                <a:sym typeface="Gill Sans"/>
              </a:rPr>
              <a:t>Financial </a:t>
            </a:r>
            <a:r>
              <a:rPr lang="en-US" sz="2800" dirty="0" smtClean="0">
                <a:latin typeface="Arial" charset="0"/>
                <a:ea typeface="Arial" charset="0"/>
                <a:cs typeface="Arial" charset="0"/>
                <a:sym typeface="Gill Sans"/>
              </a:rPr>
              <a:t>strain/debt</a:t>
            </a:r>
          </a:p>
          <a:p>
            <a:r>
              <a:rPr lang="en-US" sz="2800" dirty="0">
                <a:latin typeface="Arial" charset="0"/>
                <a:ea typeface="Arial" charset="0"/>
                <a:cs typeface="Arial" charset="0"/>
                <a:sym typeface="Gill Sans"/>
              </a:rPr>
              <a:t>Seeking </a:t>
            </a:r>
            <a:r>
              <a:rPr lang="en-US" sz="2800" dirty="0" err="1">
                <a:latin typeface="Arial" charset="0"/>
                <a:ea typeface="Arial" charset="0"/>
                <a:cs typeface="Arial" charset="0"/>
                <a:sym typeface="Gill Sans"/>
              </a:rPr>
              <a:t>unvetted</a:t>
            </a:r>
            <a:r>
              <a:rPr lang="en-US" sz="2800" dirty="0">
                <a:latin typeface="Arial" charset="0"/>
                <a:ea typeface="Arial" charset="0"/>
                <a:cs typeface="Arial" charset="0"/>
                <a:sym typeface="Gill Sans"/>
              </a:rPr>
              <a:t> sources online </a:t>
            </a:r>
            <a:endParaRPr lang="en-US" sz="2800" dirty="0" smtClean="0">
              <a:latin typeface="Arial" charset="0"/>
              <a:ea typeface="Arial" charset="0"/>
              <a:cs typeface="Arial" charset="0"/>
              <a:sym typeface="Gill Sans"/>
            </a:endParaRPr>
          </a:p>
          <a:p>
            <a:pPr lvl="0"/>
            <a:r>
              <a:rPr lang="en-US" sz="2800" dirty="0">
                <a:latin typeface="Arial" charset="0"/>
                <a:ea typeface="Arial" charset="0"/>
                <a:cs typeface="Arial" charset="0"/>
                <a:sym typeface="Gill Sans"/>
              </a:rPr>
              <a:t>Not purchasing material</a:t>
            </a:r>
            <a:endParaRPr lang="en-US" sz="2800" dirty="0">
              <a:solidFill>
                <a:srgbClr val="000000"/>
              </a:solidFill>
              <a:latin typeface="Arial" charset="0"/>
              <a:ea typeface="Arial" charset="0"/>
              <a:cs typeface="Arial" charset="0"/>
              <a:sym typeface="Gill Sans"/>
            </a:endParaRPr>
          </a:p>
          <a:p>
            <a:endParaRPr lang="en-US" b="1" dirty="0">
              <a:solidFill>
                <a:srgbClr val="000000"/>
              </a:solidFill>
              <a:latin typeface="Gill Sans"/>
              <a:ea typeface="Gill Sans"/>
              <a:cs typeface="Gill Sans"/>
              <a:sym typeface="Gill Sans"/>
            </a:endParaRPr>
          </a:p>
          <a:p>
            <a:pPr lvl="0"/>
            <a:endParaRPr lang="en-US" b="1" dirty="0">
              <a:solidFill>
                <a:srgbClr val="000000"/>
              </a:solidFill>
              <a:latin typeface="Gill Sans"/>
              <a:ea typeface="Gill Sans"/>
              <a:cs typeface="Gill Sans"/>
              <a:sym typeface="Gill Sans"/>
            </a:endParaRPr>
          </a:p>
          <a:p>
            <a:endParaRPr lang="en-US" dirty="0"/>
          </a:p>
        </p:txBody>
      </p:sp>
    </p:spTree>
    <p:extLst>
      <p:ext uri="{BB962C8B-B14F-4D97-AF65-F5344CB8AC3E}">
        <p14:creationId xmlns:p14="http://schemas.microsoft.com/office/powerpoint/2010/main" val="1765466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113479b637b_1_19"/>
          <p:cNvSpPr txBox="1">
            <a:spLocks noGrp="1"/>
          </p:cNvSpPr>
          <p:nvPr>
            <p:ph type="title"/>
          </p:nvPr>
        </p:nvSpPr>
        <p:spPr>
          <a:xfrm>
            <a:off x="1051850" y="451925"/>
            <a:ext cx="7482600" cy="1403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3622">
                <a:latin typeface="Arial"/>
                <a:ea typeface="Arial"/>
                <a:cs typeface="Arial"/>
                <a:sym typeface="Arial"/>
              </a:rPr>
              <a:t>Students need to know how to find OER/ZTC classes… </a:t>
            </a:r>
            <a:r>
              <a:rPr lang="en-US" sz="4400">
                <a:latin typeface="Arial"/>
                <a:ea typeface="Arial"/>
                <a:cs typeface="Arial"/>
                <a:sym typeface="Arial"/>
              </a:rPr>
              <a:t> </a:t>
            </a:r>
            <a:endParaRPr>
              <a:latin typeface="Arial"/>
              <a:ea typeface="Arial"/>
              <a:cs typeface="Arial"/>
              <a:sym typeface="Arial"/>
            </a:endParaRPr>
          </a:p>
        </p:txBody>
      </p:sp>
      <p:pic>
        <p:nvPicPr>
          <p:cNvPr id="305" name="Google Shape;305;g113479b637b_1_19"/>
          <p:cNvPicPr preferRelativeResize="0"/>
          <p:nvPr/>
        </p:nvPicPr>
        <p:blipFill>
          <a:blip r:embed="rId3">
            <a:alphaModFix/>
          </a:blip>
          <a:stretch>
            <a:fillRect/>
          </a:stretch>
        </p:blipFill>
        <p:spPr>
          <a:xfrm>
            <a:off x="885850" y="1951750"/>
            <a:ext cx="7726950" cy="4742925"/>
          </a:xfrm>
          <a:prstGeom prst="rect">
            <a:avLst/>
          </a:prstGeom>
          <a:noFill/>
          <a:ln>
            <a:noFill/>
          </a:ln>
        </p:spPr>
      </p:pic>
    </p:spTree>
    <p:extLst>
      <p:ext uri="{BB962C8B-B14F-4D97-AF65-F5344CB8AC3E}">
        <p14:creationId xmlns:p14="http://schemas.microsoft.com/office/powerpoint/2010/main" val="59320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1139d28d982_3_16"/>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Gill Sans"/>
              <a:buNone/>
            </a:pPr>
            <a:r>
              <a:rPr lang="en-US" sz="4400">
                <a:latin typeface="Arial"/>
                <a:ea typeface="Arial"/>
                <a:cs typeface="Arial"/>
                <a:sym typeface="Arial"/>
              </a:rPr>
              <a:t>How do students find ZTC/OER classes?</a:t>
            </a:r>
            <a:endParaRPr/>
          </a:p>
        </p:txBody>
      </p:sp>
      <p:pic>
        <p:nvPicPr>
          <p:cNvPr id="313" name="Google Shape;313;g1139d28d982_3_16"/>
          <p:cNvPicPr preferRelativeResize="0"/>
          <p:nvPr/>
        </p:nvPicPr>
        <p:blipFill>
          <a:blip r:embed="rId3">
            <a:alphaModFix/>
          </a:blip>
          <a:stretch>
            <a:fillRect/>
          </a:stretch>
        </p:blipFill>
        <p:spPr>
          <a:xfrm>
            <a:off x="270832" y="2575019"/>
            <a:ext cx="8559074" cy="3002650"/>
          </a:xfrm>
          <a:prstGeom prst="rect">
            <a:avLst/>
          </a:prstGeom>
          <a:noFill/>
          <a:ln>
            <a:noFill/>
          </a:ln>
        </p:spPr>
      </p:pic>
    </p:spTree>
    <p:extLst>
      <p:ext uri="{BB962C8B-B14F-4D97-AF65-F5344CB8AC3E}">
        <p14:creationId xmlns:p14="http://schemas.microsoft.com/office/powerpoint/2010/main" val="1648578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113479b637b_1_26"/>
          <p:cNvSpPr txBox="1">
            <a:spLocks noGrp="1"/>
          </p:cNvSpPr>
          <p:nvPr>
            <p:ph type="title"/>
          </p:nvPr>
        </p:nvSpPr>
        <p:spPr>
          <a:xfrm>
            <a:off x="1072325" y="451925"/>
            <a:ext cx="7482600" cy="1403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960"/>
              <a:buFont typeface="Gill Sans"/>
              <a:buNone/>
            </a:pPr>
            <a:r>
              <a:rPr lang="en-US" sz="3259">
                <a:latin typeface="Arial"/>
                <a:ea typeface="Arial"/>
                <a:cs typeface="Arial"/>
                <a:sym typeface="Arial"/>
              </a:rPr>
              <a:t>The quality of ZTC/OER materials are the same or better than traditional materials, according to students.</a:t>
            </a:r>
            <a:endParaRPr sz="1190">
              <a:latin typeface="Arial"/>
              <a:ea typeface="Arial"/>
              <a:cs typeface="Arial"/>
              <a:sym typeface="Arial"/>
            </a:endParaRPr>
          </a:p>
        </p:txBody>
      </p:sp>
      <p:pic>
        <p:nvPicPr>
          <p:cNvPr id="321" name="Google Shape;321;g113479b637b_1_26"/>
          <p:cNvPicPr preferRelativeResize="0"/>
          <p:nvPr/>
        </p:nvPicPr>
        <p:blipFill>
          <a:blip r:embed="rId3">
            <a:alphaModFix/>
          </a:blip>
          <a:stretch>
            <a:fillRect/>
          </a:stretch>
        </p:blipFill>
        <p:spPr>
          <a:xfrm>
            <a:off x="787850" y="1855625"/>
            <a:ext cx="7896550" cy="4805400"/>
          </a:xfrm>
          <a:prstGeom prst="rect">
            <a:avLst/>
          </a:prstGeom>
          <a:noFill/>
          <a:ln>
            <a:noFill/>
          </a:ln>
        </p:spPr>
      </p:pic>
    </p:spTree>
    <p:extLst>
      <p:ext uri="{BB962C8B-B14F-4D97-AF65-F5344CB8AC3E}">
        <p14:creationId xmlns:p14="http://schemas.microsoft.com/office/powerpoint/2010/main" val="238474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116ceb26e22_1_3"/>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990"/>
              <a:buNone/>
            </a:pPr>
            <a:r>
              <a:rPr lang="en-US" sz="2960"/>
              <a:t>Students comment on how using free course materials impacted their learning experiences</a:t>
            </a:r>
            <a:endParaRPr sz="2960"/>
          </a:p>
        </p:txBody>
      </p:sp>
      <p:sp>
        <p:nvSpPr>
          <p:cNvPr id="2" name="Text Placeholder 1"/>
          <p:cNvSpPr>
            <a:spLocks noGrp="1"/>
          </p:cNvSpPr>
          <p:nvPr>
            <p:ph type="body" idx="1"/>
          </p:nvPr>
        </p:nvSpPr>
        <p:spPr/>
        <p:txBody>
          <a:bodyPr>
            <a:normAutofit fontScale="77500" lnSpcReduction="20000"/>
          </a:bodyPr>
          <a:lstStyle/>
          <a:p>
            <a:r>
              <a:rPr lang="en-US" sz="2800" b="1" dirty="0">
                <a:solidFill>
                  <a:srgbClr val="000000"/>
                </a:solidFill>
                <a:latin typeface="+mn-lt"/>
                <a:ea typeface="Gill Sans"/>
                <a:cs typeface="Gill Sans"/>
                <a:sym typeface="Gill Sans"/>
              </a:rPr>
              <a:t>Easy </a:t>
            </a:r>
            <a:r>
              <a:rPr lang="en-US" sz="2800" b="1" dirty="0" smtClean="0">
                <a:solidFill>
                  <a:srgbClr val="000000"/>
                </a:solidFill>
                <a:latin typeface="+mn-lt"/>
                <a:ea typeface="Gill Sans"/>
                <a:cs typeface="Gill Sans"/>
                <a:sym typeface="Gill Sans"/>
              </a:rPr>
              <a:t>access - </a:t>
            </a:r>
            <a:r>
              <a:rPr lang="en-US" sz="2800" i="1" dirty="0">
                <a:solidFill>
                  <a:srgbClr val="000000"/>
                </a:solidFill>
                <a:latin typeface="+mn-lt"/>
                <a:ea typeface="Gill Sans"/>
                <a:cs typeface="Gill Sans"/>
                <a:sym typeface="Gill Sans"/>
              </a:rPr>
              <a:t>“I thought it was very helpful to have the materials ready to go without having to wait for them to come in the mail or having to go to the bookstore</a:t>
            </a:r>
            <a:r>
              <a:rPr lang="en-US" sz="2800" i="1" dirty="0" smtClean="0">
                <a:solidFill>
                  <a:srgbClr val="000000"/>
                </a:solidFill>
                <a:latin typeface="+mn-lt"/>
                <a:ea typeface="Gill Sans"/>
                <a:cs typeface="Gill Sans"/>
                <a:sym typeface="Gill Sans"/>
              </a:rPr>
              <a:t>.”</a:t>
            </a:r>
          </a:p>
          <a:p>
            <a:r>
              <a:rPr lang="en-US" sz="2800" b="1" dirty="0" smtClean="0">
                <a:solidFill>
                  <a:srgbClr val="000000"/>
                </a:solidFill>
                <a:latin typeface="+mn-lt"/>
                <a:ea typeface="Gill Sans"/>
                <a:cs typeface="Gill Sans"/>
                <a:sym typeface="Gill Sans"/>
              </a:rPr>
              <a:t>Better </a:t>
            </a:r>
            <a:r>
              <a:rPr lang="en-US" sz="2800" b="1" dirty="0">
                <a:solidFill>
                  <a:srgbClr val="000000"/>
                </a:solidFill>
                <a:latin typeface="+mn-lt"/>
                <a:ea typeface="Gill Sans"/>
                <a:cs typeface="Gill Sans"/>
                <a:sym typeface="Gill Sans"/>
              </a:rPr>
              <a:t>or similar quality </a:t>
            </a:r>
            <a:r>
              <a:rPr lang="en-US" sz="2800" b="1" dirty="0" smtClean="0">
                <a:solidFill>
                  <a:srgbClr val="000000"/>
                </a:solidFill>
                <a:latin typeface="+mn-lt"/>
                <a:ea typeface="Gill Sans"/>
                <a:cs typeface="Gill Sans"/>
                <a:sym typeface="Gill Sans"/>
              </a:rPr>
              <a:t>- </a:t>
            </a:r>
            <a:r>
              <a:rPr lang="en-US" sz="2800" i="1" dirty="0">
                <a:latin typeface="+mn-lt"/>
                <a:ea typeface="Gill Sans"/>
                <a:cs typeface="Gill Sans"/>
                <a:sym typeface="Gill Sans"/>
              </a:rPr>
              <a:t>“I have purchased many expensive books that are door stops. The free materials were easy to use and interact with.”</a:t>
            </a:r>
          </a:p>
          <a:p>
            <a:pPr lvl="0"/>
            <a:r>
              <a:rPr lang="en-US" sz="2800" b="1" dirty="0" smtClean="0">
                <a:solidFill>
                  <a:srgbClr val="000000"/>
                </a:solidFill>
                <a:latin typeface="+mn-lt"/>
                <a:ea typeface="Gill Sans"/>
                <a:cs typeface="Gill Sans"/>
                <a:sym typeface="Gill Sans"/>
              </a:rPr>
              <a:t>Reduces stress - </a:t>
            </a:r>
            <a:r>
              <a:rPr lang="en-US" sz="2800" i="1" dirty="0">
                <a:solidFill>
                  <a:srgbClr val="000000"/>
                </a:solidFill>
                <a:latin typeface="+mn-lt"/>
                <a:ea typeface="Gill Sans"/>
                <a:cs typeface="Gill Sans"/>
                <a:sym typeface="Gill Sans"/>
              </a:rPr>
              <a:t>“I felt stress free. I didn’t have to worry about [purchasing] a material and [it] helped me relax about the course.”</a:t>
            </a:r>
          </a:p>
          <a:p>
            <a:endParaRPr lang="en-US" sz="2800" b="1" dirty="0">
              <a:solidFill>
                <a:srgbClr val="000000"/>
              </a:solidFill>
              <a:latin typeface="+mn-lt"/>
              <a:ea typeface="Gill Sans"/>
              <a:cs typeface="Gill Sans"/>
              <a:sym typeface="Gill Sans"/>
            </a:endParaRPr>
          </a:p>
          <a:p>
            <a:pPr lvl="0"/>
            <a:endParaRPr lang="en-US" b="1" dirty="0">
              <a:solidFill>
                <a:srgbClr val="000000"/>
              </a:solidFill>
              <a:latin typeface="Gill Sans"/>
              <a:ea typeface="Gill Sans"/>
              <a:cs typeface="Gill Sans"/>
              <a:sym typeface="Gill Sans"/>
            </a:endParaRPr>
          </a:p>
          <a:p>
            <a:endParaRPr lang="en-US" dirty="0"/>
          </a:p>
        </p:txBody>
      </p:sp>
    </p:spTree>
    <p:extLst>
      <p:ext uri="{BB962C8B-B14F-4D97-AF65-F5344CB8AC3E}">
        <p14:creationId xmlns:p14="http://schemas.microsoft.com/office/powerpoint/2010/main" val="386522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dirty="0" smtClean="0">
                <a:latin typeface="+mj-lt"/>
              </a:rPr>
              <a:t>Presenters</a:t>
            </a:r>
            <a:endParaRPr dirty="0">
              <a:latin typeface="+mj-lt"/>
            </a:endParaRPr>
          </a:p>
        </p:txBody>
      </p:sp>
      <p:sp>
        <p:nvSpPr>
          <p:cNvPr id="165" name="Google Shape;165;p7"/>
          <p:cNvSpPr txBox="1">
            <a:spLocks noGrp="1"/>
          </p:cNvSpPr>
          <p:nvPr>
            <p:ph type="body" idx="1"/>
          </p:nvPr>
        </p:nvSpPr>
        <p:spPr>
          <a:prstGeom prst="rect">
            <a:avLst/>
          </a:prstGeom>
          <a:noFill/>
          <a:ln>
            <a:noFill/>
          </a:ln>
        </p:spPr>
        <p:txBody>
          <a:bodyPr spcFirstLastPara="1" wrap="square" lIns="91425" tIns="45700" rIns="91425" bIns="45700" anchor="t" anchorCtr="0">
            <a:normAutofit fontScale="92500" lnSpcReduction="10000"/>
          </a:bodyPr>
          <a:lstStyle/>
          <a:p>
            <a:r>
              <a:rPr lang="en-US" sz="2400" dirty="0" smtClean="0"/>
              <a:t>Julie Bruno, ASCCC </a:t>
            </a:r>
            <a:r>
              <a:rPr lang="en-US" sz="2400" dirty="0"/>
              <a:t>OERI </a:t>
            </a:r>
            <a:r>
              <a:rPr lang="en-US" sz="2400" dirty="0" smtClean="0"/>
              <a:t>Communications Lead</a:t>
            </a:r>
            <a:endParaRPr lang="en-US" sz="2400" dirty="0"/>
          </a:p>
          <a:p>
            <a:pPr lvl="1"/>
            <a:r>
              <a:rPr lang="en-US" sz="2200" dirty="0" smtClean="0"/>
              <a:t>Facilitator </a:t>
            </a:r>
          </a:p>
          <a:p>
            <a:r>
              <a:rPr lang="en-US" sz="2600" dirty="0" smtClean="0"/>
              <a:t>Nicole </a:t>
            </a:r>
            <a:r>
              <a:rPr lang="en-US" sz="2600" dirty="0"/>
              <a:t>Major and Jennifer </a:t>
            </a:r>
            <a:r>
              <a:rPr lang="en-US" sz="2600" dirty="0" err="1"/>
              <a:t>Pakula</a:t>
            </a:r>
            <a:endParaRPr lang="en-US" sz="2600" dirty="0"/>
          </a:p>
          <a:p>
            <a:pPr lvl="1"/>
            <a:r>
              <a:rPr lang="en-US" sz="2200" dirty="0"/>
              <a:t>ZTC/OER Co-Chairs, </a:t>
            </a:r>
            <a:r>
              <a:rPr lang="en-US" sz="2200" dirty="0" smtClean="0"/>
              <a:t>Saddleback</a:t>
            </a:r>
          </a:p>
          <a:p>
            <a:r>
              <a:rPr lang="en-US" sz="2400" dirty="0"/>
              <a:t>Cynthia </a:t>
            </a:r>
            <a:r>
              <a:rPr lang="en-US" sz="2400" dirty="0" err="1"/>
              <a:t>Sheaks</a:t>
            </a:r>
            <a:endParaRPr lang="en-US" sz="2400" dirty="0"/>
          </a:p>
          <a:p>
            <a:pPr lvl="1"/>
            <a:r>
              <a:rPr lang="en-US" sz="2200" dirty="0"/>
              <a:t>OER Liaison, </a:t>
            </a:r>
            <a:r>
              <a:rPr lang="en-US" sz="2200" dirty="0" smtClean="0"/>
              <a:t>Moorpark</a:t>
            </a:r>
            <a:endParaRPr lang="en-US" sz="2200" dirty="0"/>
          </a:p>
          <a:p>
            <a:r>
              <a:rPr lang="en-US" sz="2400" dirty="0" smtClean="0"/>
              <a:t>Heather </a:t>
            </a:r>
            <a:r>
              <a:rPr lang="en-US" sz="2400" dirty="0"/>
              <a:t>Dodge, ASCCC OERI Area B Regional Lead</a:t>
            </a:r>
          </a:p>
          <a:p>
            <a:pPr lvl="1"/>
            <a:r>
              <a:rPr lang="en-US" sz="2200" dirty="0" smtClean="0"/>
              <a:t>Student </a:t>
            </a:r>
            <a:r>
              <a:rPr lang="en-US" sz="2200" dirty="0"/>
              <a:t>Voices </a:t>
            </a:r>
            <a:r>
              <a:rPr lang="en-US" sz="2200" dirty="0" smtClean="0"/>
              <a:t>Data</a:t>
            </a:r>
            <a:endParaRPr lang="en-US" sz="2200" dirty="0"/>
          </a:p>
        </p:txBody>
      </p:sp>
    </p:spTree>
    <p:extLst>
      <p:ext uri="{BB962C8B-B14F-4D97-AF65-F5344CB8AC3E}">
        <p14:creationId xmlns:p14="http://schemas.microsoft.com/office/powerpoint/2010/main" val="1744646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Overview</a:t>
            </a:r>
          </a:p>
        </p:txBody>
      </p:sp>
      <p:sp>
        <p:nvSpPr>
          <p:cNvPr id="3" name="Text Placeholder 2"/>
          <p:cNvSpPr>
            <a:spLocks noGrp="1"/>
          </p:cNvSpPr>
          <p:nvPr>
            <p:ph type="body" idx="1"/>
          </p:nvPr>
        </p:nvSpPr>
        <p:spPr/>
        <p:txBody>
          <a:bodyPr>
            <a:normAutofit/>
          </a:bodyPr>
          <a:lstStyle/>
          <a:p>
            <a:r>
              <a:rPr lang="en-US" sz="2800" dirty="0" smtClean="0"/>
              <a:t>Why OER?</a:t>
            </a:r>
            <a:endParaRPr lang="en-US" sz="2800" dirty="0"/>
          </a:p>
          <a:p>
            <a:r>
              <a:rPr lang="en-US" sz="2800" dirty="0" smtClean="0"/>
              <a:t>Saddleback</a:t>
            </a:r>
          </a:p>
          <a:p>
            <a:r>
              <a:rPr lang="en-US" sz="2800" dirty="0"/>
              <a:t>Moorpark</a:t>
            </a:r>
          </a:p>
          <a:p>
            <a:r>
              <a:rPr lang="en-US" sz="2800" dirty="0"/>
              <a:t>Student </a:t>
            </a:r>
            <a:r>
              <a:rPr lang="en-US" sz="2800" dirty="0" smtClean="0"/>
              <a:t>Voices</a:t>
            </a:r>
          </a:p>
          <a:p>
            <a:r>
              <a:rPr lang="en-US" sz="2800" dirty="0" smtClean="0"/>
              <a:t>Questions</a:t>
            </a:r>
            <a:endParaRPr lang="en-US" sz="2800" dirty="0"/>
          </a:p>
        </p:txBody>
      </p:sp>
    </p:spTree>
    <p:extLst>
      <p:ext uri="{BB962C8B-B14F-4D97-AF65-F5344CB8AC3E}">
        <p14:creationId xmlns:p14="http://schemas.microsoft.com/office/powerpoint/2010/main" val="1012819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dirty="0" smtClean="0">
                <a:latin typeface="+mj-lt"/>
              </a:rPr>
              <a:t>Why OER? Free and</a:t>
            </a:r>
            <a:r>
              <a:rPr lang="mr-IN" sz="4400" dirty="0" smtClean="0">
                <a:latin typeface="+mj-lt"/>
              </a:rPr>
              <a:t>…</a:t>
            </a:r>
            <a:endParaRPr dirty="0">
              <a:latin typeface="+mj-lt"/>
            </a:endParaRPr>
          </a:p>
        </p:txBody>
      </p:sp>
      <p:sp>
        <p:nvSpPr>
          <p:cNvPr id="165" name="Google Shape;165;p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r>
              <a:rPr lang="en-US" sz="2400" dirty="0" smtClean="0"/>
              <a:t>OER </a:t>
            </a:r>
            <a:r>
              <a:rPr lang="en-US" sz="2400" dirty="0"/>
              <a:t>are open</a:t>
            </a:r>
          </a:p>
          <a:p>
            <a:pPr lvl="1"/>
            <a:r>
              <a:rPr lang="en-US" sz="2000" dirty="0"/>
              <a:t>Modifiable at any </a:t>
            </a:r>
            <a:r>
              <a:rPr lang="en-US" sz="2000" dirty="0" smtClean="0"/>
              <a:t>time</a:t>
            </a:r>
          </a:p>
          <a:p>
            <a:pPr lvl="1"/>
            <a:r>
              <a:rPr lang="en-US" sz="2000" dirty="0" smtClean="0"/>
              <a:t>Update, customize, ”remix”, etc.</a:t>
            </a:r>
            <a:endParaRPr lang="en-US" sz="2000" dirty="0"/>
          </a:p>
          <a:p>
            <a:r>
              <a:rPr lang="en-US" sz="2400" dirty="0"/>
              <a:t>OER can be employed alone with open pedagogy</a:t>
            </a:r>
          </a:p>
          <a:p>
            <a:pPr lvl="1"/>
            <a:r>
              <a:rPr lang="en-US" sz="2200" dirty="0"/>
              <a:t>Involve students in resource review and creation</a:t>
            </a:r>
          </a:p>
          <a:p>
            <a:r>
              <a:rPr lang="en-US" sz="2400" dirty="0" smtClean="0"/>
              <a:t>But does that yield better outcomes?</a:t>
            </a:r>
            <a:endParaRPr lang="en-US" sz="2400" dirty="0"/>
          </a:p>
          <a:p>
            <a:r>
              <a:rPr lang="en-US" sz="2400" dirty="0" smtClean="0"/>
              <a:t>And, if not, why not?</a:t>
            </a:r>
            <a:endParaRPr lang="en-US" sz="2200" dirty="0"/>
          </a:p>
        </p:txBody>
      </p:sp>
    </p:spTree>
    <p:extLst>
      <p:ext uri="{BB962C8B-B14F-4D97-AF65-F5344CB8AC3E}">
        <p14:creationId xmlns:p14="http://schemas.microsoft.com/office/powerpoint/2010/main" val="567333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Implementation of OER in the CCCs</a:t>
            </a:r>
            <a:endParaRPr lang="en-US" sz="3600" dirty="0"/>
          </a:p>
        </p:txBody>
      </p:sp>
      <p:sp>
        <p:nvSpPr>
          <p:cNvPr id="3" name="Text Placeholder 2"/>
          <p:cNvSpPr>
            <a:spLocks noGrp="1"/>
          </p:cNvSpPr>
          <p:nvPr>
            <p:ph type="body" idx="1"/>
          </p:nvPr>
        </p:nvSpPr>
        <p:spPr>
          <a:xfrm>
            <a:off x="1088686" y="2015735"/>
            <a:ext cx="7202456" cy="4186945"/>
          </a:xfrm>
        </p:spPr>
        <p:txBody>
          <a:bodyPr>
            <a:noAutofit/>
          </a:bodyPr>
          <a:lstStyle/>
          <a:p>
            <a:r>
              <a:rPr lang="en-US" sz="2400" dirty="0" smtClean="0"/>
              <a:t>While we have seen the use of OER increase, are we leveraging the power of OER?</a:t>
            </a:r>
          </a:p>
          <a:p>
            <a:r>
              <a:rPr lang="en-US" sz="2400" dirty="0" smtClean="0"/>
              <a:t>As OER use becomes more common, how do we encourage the changes in pedagogy that can be implemented when using resources that are open?</a:t>
            </a:r>
          </a:p>
          <a:p>
            <a:r>
              <a:rPr lang="en-US" sz="2400" dirty="0" smtClean="0"/>
              <a:t>Should we view OER as merely a starting point?</a:t>
            </a:r>
            <a:endParaRPr lang="en-US" sz="2400" dirty="0"/>
          </a:p>
        </p:txBody>
      </p:sp>
    </p:spTree>
    <p:extLst>
      <p:ext uri="{BB962C8B-B14F-4D97-AF65-F5344CB8AC3E}">
        <p14:creationId xmlns:p14="http://schemas.microsoft.com/office/powerpoint/2010/main" val="784347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382520"/>
            <a:ext cx="8306378" cy="1976120"/>
          </a:xfrm>
        </p:spPr>
        <p:txBody>
          <a:bodyPr>
            <a:noAutofit/>
          </a:bodyPr>
          <a:lstStyle/>
          <a:p>
            <a:r>
              <a:rPr lang="en-US" sz="4000" dirty="0"/>
              <a:t>Zero Textbook Cost Enrollments and Course Success by </a:t>
            </a:r>
            <a:r>
              <a:rPr lang="en-US" sz="4000" dirty="0" smtClean="0"/>
              <a:t>Ethnicity – Saddleback College</a:t>
            </a:r>
            <a:endParaRPr lang="en-US" sz="4000" dirty="0"/>
          </a:p>
        </p:txBody>
      </p:sp>
      <p:sp>
        <p:nvSpPr>
          <p:cNvPr id="3" name="Subtitle 2"/>
          <p:cNvSpPr>
            <a:spLocks noGrp="1"/>
          </p:cNvSpPr>
          <p:nvPr>
            <p:ph type="subTitle" idx="1"/>
          </p:nvPr>
        </p:nvSpPr>
        <p:spPr>
          <a:xfrm>
            <a:off x="898935" y="5433444"/>
            <a:ext cx="6477804" cy="977621"/>
          </a:xfrm>
        </p:spPr>
        <p:txBody>
          <a:bodyPr>
            <a:normAutofit fontScale="92500"/>
          </a:bodyPr>
          <a:lstStyle/>
          <a:p>
            <a:r>
              <a:rPr lang="en-US" dirty="0"/>
              <a:t>Jennifer </a:t>
            </a:r>
            <a:r>
              <a:rPr lang="en-US" dirty="0" err="1"/>
              <a:t>Pakula</a:t>
            </a:r>
            <a:r>
              <a:rPr lang="en-US" dirty="0"/>
              <a:t> </a:t>
            </a:r>
            <a:r>
              <a:rPr lang="en-US" dirty="0" smtClean="0"/>
              <a:t>and </a:t>
            </a:r>
            <a:r>
              <a:rPr lang="en-US" dirty="0"/>
              <a:t>Nicole Major, Co-Chairs ZTC (Saddleback College)</a:t>
            </a:r>
          </a:p>
          <a:p>
            <a:r>
              <a:rPr lang="en-US" dirty="0" smtClean="0"/>
              <a:t>Prepared </a:t>
            </a:r>
            <a:r>
              <a:rPr lang="en-US" dirty="0"/>
              <a:t>by: Jared Lessard, Research Analyst</a:t>
            </a:r>
          </a:p>
        </p:txBody>
      </p:sp>
    </p:spTree>
    <p:extLst>
      <p:ext uri="{BB962C8B-B14F-4D97-AF65-F5344CB8AC3E}">
        <p14:creationId xmlns:p14="http://schemas.microsoft.com/office/powerpoint/2010/main" val="1289822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86" y="522515"/>
            <a:ext cx="7202456" cy="1178900"/>
          </a:xfrm>
        </p:spPr>
        <p:txBody>
          <a:bodyPr/>
          <a:lstStyle/>
          <a:p>
            <a:r>
              <a:rPr lang="en-US" sz="3600" dirty="0"/>
              <a:t>ZTC Credit </a:t>
            </a:r>
            <a:r>
              <a:rPr lang="en-US" sz="3600" dirty="0" smtClean="0"/>
              <a:t>Enrollments</a:t>
            </a:r>
            <a:br>
              <a:rPr lang="en-US" sz="3600" dirty="0" smtClean="0"/>
            </a:br>
            <a:r>
              <a:rPr lang="en-US" sz="3600" dirty="0" smtClean="0"/>
              <a:t>2020 – 2021 and 2021 - 2022</a:t>
            </a:r>
            <a:endParaRPr lang="en-US" sz="3600" dirty="0"/>
          </a:p>
        </p:txBody>
      </p:sp>
      <p:graphicFrame>
        <p:nvGraphicFramePr>
          <p:cNvPr id="4" name="Content Placeholder 3" descr="In 2020-2021, 27.5% of credit enrollments were in ZTC section. This increased to 32.8% in 2021-2022." title="Enrollment in ZTC Credit Courses"/>
          <p:cNvGraphicFramePr>
            <a:graphicFrameLocks noGrp="1"/>
          </p:cNvGraphicFramePr>
          <p:nvPr>
            <p:ph idx="1"/>
            <p:extLst>
              <p:ext uri="{D42A27DB-BD31-4B8C-83A1-F6EECF244321}">
                <p14:modId xmlns:p14="http://schemas.microsoft.com/office/powerpoint/2010/main" val="2032506399"/>
              </p:ext>
            </p:extLst>
          </p:nvPr>
        </p:nvGraphicFramePr>
        <p:xfrm>
          <a:off x="628650" y="2226469"/>
          <a:ext cx="7886700" cy="326350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28650" y="5888070"/>
            <a:ext cx="6646025" cy="338554"/>
          </a:xfrm>
          <a:prstGeom prst="rect">
            <a:avLst/>
          </a:prstGeom>
          <a:noFill/>
        </p:spPr>
        <p:txBody>
          <a:bodyPr wrap="square" rtlCol="0">
            <a:spAutoFit/>
          </a:bodyPr>
          <a:lstStyle/>
          <a:p>
            <a:r>
              <a:rPr lang="en-US" sz="1600" dirty="0"/>
              <a:t>Note: Close to 100% of non-credit sections are ZTC</a:t>
            </a:r>
          </a:p>
        </p:txBody>
      </p:sp>
    </p:spTree>
    <p:extLst>
      <p:ext uri="{BB962C8B-B14F-4D97-AF65-F5344CB8AC3E}">
        <p14:creationId xmlns:p14="http://schemas.microsoft.com/office/powerpoint/2010/main" val="1683129521"/>
      </p:ext>
    </p:extLst>
  </p:cSld>
  <p:clrMapOvr>
    <a:masterClrMapping/>
  </p:clrMapOvr>
</p:sld>
</file>

<file path=ppt/theme/theme1.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15551</TotalTime>
  <Words>1880</Words>
  <Application>Microsoft Macintosh PowerPoint</Application>
  <PresentationFormat>On-screen Show (4:3)</PresentationFormat>
  <Paragraphs>227</Paragraphs>
  <Slides>38</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Calibri</vt:lpstr>
      <vt:lpstr>Gill Sans</vt:lpstr>
      <vt:lpstr>Times New Roman</vt:lpstr>
      <vt:lpstr>Arial</vt:lpstr>
      <vt:lpstr>Arial</vt:lpstr>
      <vt:lpstr>Gallery</vt:lpstr>
      <vt:lpstr>Welcome!</vt:lpstr>
      <vt:lpstr>ZTC Via OER – What do the data say?</vt:lpstr>
      <vt:lpstr>Webinar Description</vt:lpstr>
      <vt:lpstr>Presenters</vt:lpstr>
      <vt:lpstr>Overview</vt:lpstr>
      <vt:lpstr>Why OER? Free and…</vt:lpstr>
      <vt:lpstr>Implementation of OER in the CCCs</vt:lpstr>
      <vt:lpstr>Zero Textbook Cost Enrollments and Course Success by Ethnicity – Saddleback College</vt:lpstr>
      <vt:lpstr>ZTC Credit Enrollments 2020 – 2021 and 2021 - 2022</vt:lpstr>
      <vt:lpstr>ZTC Credit Enrollments by Ethnicity (2021-22)</vt:lpstr>
      <vt:lpstr>Course Success by ZTC Status</vt:lpstr>
      <vt:lpstr>Course Success by ZTC (non-MSE courses)</vt:lpstr>
      <vt:lpstr>Course Success by ZTC (MSE)</vt:lpstr>
      <vt:lpstr>ZTC Sections by Division</vt:lpstr>
      <vt:lpstr>Caveats and Conclusions</vt:lpstr>
      <vt:lpstr>ZTC Courses and Student Success – Moorpark College</vt:lpstr>
      <vt:lpstr>Research Questions</vt:lpstr>
      <vt:lpstr>Methods – Data Collection and Analyses</vt:lpstr>
      <vt:lpstr>Method – Target Courses</vt:lpstr>
      <vt:lpstr>Results: Course Success Rates by Term</vt:lpstr>
      <vt:lpstr>Results: Success Rates by Course</vt:lpstr>
      <vt:lpstr>Results: Does ZTC Lead to Better Grades?</vt:lpstr>
      <vt:lpstr>Unexpected Findings: Race and Financial Need</vt:lpstr>
      <vt:lpstr>“Numbers don’t lie, but they may not tell the whole story.”</vt:lpstr>
      <vt:lpstr>Considerations</vt:lpstr>
      <vt:lpstr>Additional Questions/Future Research</vt:lpstr>
      <vt:lpstr>Conclusions</vt:lpstr>
      <vt:lpstr>Additional Questions and Conclusions</vt:lpstr>
      <vt:lpstr>OERI Student Impact Project </vt:lpstr>
      <vt:lpstr>    Student survey: initial discoveries and insights  </vt:lpstr>
      <vt:lpstr>Survey development…</vt:lpstr>
      <vt:lpstr>Three big takeaways  (which may not be surprising) </vt:lpstr>
      <vt:lpstr>The cost of textbooks influences students’ decision to enroll in courses…</vt:lpstr>
      <vt:lpstr>High textbook costs result in risky behaviors by students…</vt:lpstr>
      <vt:lpstr>Students need to know how to find OER/ZTC classes…  </vt:lpstr>
      <vt:lpstr>How do students find ZTC/OER classes?</vt:lpstr>
      <vt:lpstr>The quality of ZTC/OER materials are the same or better than traditional materials, according to students.</vt:lpstr>
      <vt:lpstr>Students comment on how using free course materials impacted their learning experiences</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Voice</dc:title>
  <dc:creator>Katie Nash</dc:creator>
  <cp:lastModifiedBy>Michelle Pilati</cp:lastModifiedBy>
  <cp:revision>55</cp:revision>
  <dcterms:created xsi:type="dcterms:W3CDTF">2020-03-05T11:04:57Z</dcterms:created>
  <dcterms:modified xsi:type="dcterms:W3CDTF">2022-09-19T15:42:22Z</dcterms:modified>
</cp:coreProperties>
</file>