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85" r:id="rId2"/>
    <p:sldId id="419" r:id="rId3"/>
    <p:sldId id="337" r:id="rId4"/>
    <p:sldId id="339" r:id="rId5"/>
    <p:sldId id="456" r:id="rId6"/>
    <p:sldId id="457" r:id="rId7"/>
    <p:sldId id="458" r:id="rId8"/>
    <p:sldId id="459" r:id="rId9"/>
    <p:sldId id="460" r:id="rId10"/>
    <p:sldId id="461" r:id="rId11"/>
    <p:sldId id="462" r:id="rId12"/>
    <p:sldId id="463" r:id="rId13"/>
    <p:sldId id="464" r:id="rId14"/>
    <p:sldId id="465" r:id="rId15"/>
    <p:sldId id="466"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4"/>
    <p:restoredTop sz="94708"/>
  </p:normalViewPr>
  <p:slideViewPr>
    <p:cSldViewPr snapToGrid="0">
      <p:cViewPr varScale="1">
        <p:scale>
          <a:sx n="108" d="100"/>
          <a:sy n="108" d="100"/>
        </p:scale>
        <p:origin x="102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61" Type="http://customschemas.google.com/relationships/presentationmetadata" Target="metadata"/><Relationship Id="rId10" Type="http://schemas.openxmlformats.org/officeDocument/2006/relationships/slide" Target="slides/slide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201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9543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0347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73159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28857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uk-UA" smtClean="0"/>
              <a:pPr algn="r"/>
              <a:t>‹#›</a:t>
            </a:fld>
            <a:endParaRPr lang="uk-UA"/>
          </a:p>
        </p:txBody>
      </p:sp>
    </p:spTree>
    <p:extLst>
      <p:ext uri="{BB962C8B-B14F-4D97-AF65-F5344CB8AC3E}">
        <p14:creationId xmlns:p14="http://schemas.microsoft.com/office/powerpoint/2010/main" val="1178467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2"/>
        <p:cNvGrpSpPr/>
        <p:nvPr/>
      </p:nvGrpSpPr>
      <p:grpSpPr>
        <a:xfrm>
          <a:off x="0" y="0"/>
          <a:ext cx="0" cy="0"/>
          <a:chOff x="0" y="0"/>
          <a:chExt cx="0" cy="0"/>
        </a:xfrm>
      </p:grpSpPr>
      <p:sp>
        <p:nvSpPr>
          <p:cNvPr id="73" name="Google Shape;73;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74" name="Google Shape;74;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75" name="Google Shape;75;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8" name="Google Shape;78;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0"/>
        <p:cNvGrpSpPr/>
        <p:nvPr/>
      </p:nvGrpSpPr>
      <p:grpSpPr>
        <a:xfrm>
          <a:off x="0" y="0"/>
          <a:ext cx="0" cy="0"/>
          <a:chOff x="0" y="0"/>
          <a:chExt cx="0" cy="0"/>
        </a:xfrm>
      </p:grpSpPr>
      <p:sp>
        <p:nvSpPr>
          <p:cNvPr id="81" name="Google Shape;81;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cxnSp>
        <p:nvCxnSpPr>
          <p:cNvPr id="82" name="Google Shape;82;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83" name="Google Shape;83;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2"/>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Arial"/>
                <a:ea typeface="Arial"/>
                <a:cs typeface="Arial"/>
                <a:sym typeface="Arial"/>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Arial"/>
                <a:ea typeface="Arial"/>
                <a:cs typeface="Arial"/>
                <a:sym typeface="Arial"/>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Arial"/>
                <a:ea typeface="Arial"/>
                <a:cs typeface="Arial"/>
                <a:sym typeface="Arial"/>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85" name="Google Shape;85;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6" name="Google Shape;86;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1"/>
        <p:cNvGrpSpPr/>
        <p:nvPr/>
      </p:nvGrpSpPr>
      <p:grpSpPr>
        <a:xfrm>
          <a:off x="0" y="0"/>
          <a:ext cx="0" cy="0"/>
          <a:chOff x="0" y="0"/>
          <a:chExt cx="0" cy="0"/>
        </a:xfrm>
      </p:grpSpPr>
      <p:cxnSp>
        <p:nvCxnSpPr>
          <p:cNvPr id="92" name="Google Shape;92;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93" name="Google Shape;93;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5" name="Google Shape;95;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98"/>
        <p:cNvGrpSpPr/>
        <p:nvPr/>
      </p:nvGrpSpPr>
      <p:grpSpPr>
        <a:xfrm>
          <a:off x="0" y="0"/>
          <a:ext cx="0" cy="0"/>
          <a:chOff x="0" y="0"/>
          <a:chExt cx="0" cy="0"/>
        </a:xfrm>
      </p:grpSpPr>
      <p:cxnSp>
        <p:nvCxnSpPr>
          <p:cNvPr id="99" name="Google Shape;99;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1" name="Google Shape;101;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3" name="Google Shape;103;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4" name="Google Shape;104;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6" name="Google Shape;106;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7"/>
        <p:cNvGrpSpPr/>
        <p:nvPr/>
      </p:nvGrpSpPr>
      <p:grpSpPr>
        <a:xfrm>
          <a:off x="0" y="0"/>
          <a:ext cx="0" cy="0"/>
          <a:chOff x="0" y="0"/>
          <a:chExt cx="0" cy="0"/>
        </a:xfrm>
      </p:grpSpPr>
      <p:sp>
        <p:nvSpPr>
          <p:cNvPr id="108" name="Google Shape;108;gceb051ea18_0_123"/>
          <p:cNvSpPr txBox="1">
            <a:spLocks noGrp="1"/>
          </p:cNvSpPr>
          <p:nvPr>
            <p:ph type="body" idx="1"/>
          </p:nvPr>
        </p:nvSpPr>
        <p:spPr>
          <a:xfrm>
            <a:off x="1088686" y="2015732"/>
            <a:ext cx="7202400" cy="4040100"/>
          </a:xfrm>
          <a:prstGeom prst="rect">
            <a:avLst/>
          </a:prstGeom>
          <a:noFill/>
          <a:ln>
            <a:noFill/>
          </a:ln>
        </p:spPr>
        <p:txBody>
          <a:bodyPr spcFirstLastPara="1" wrap="square" lIns="91425" tIns="45700" rIns="91425" bIns="45700" anchor="t" anchorCtr="0">
            <a:normAutofit/>
          </a:bodyPr>
          <a:lstStyle>
            <a:lvl1pPr marL="457200" lvl="0" indent="-381000" algn="l" rtl="0">
              <a:lnSpc>
                <a:spcPct val="120000"/>
              </a:lnSpc>
              <a:spcBef>
                <a:spcPts val="750"/>
              </a:spcBef>
              <a:spcAft>
                <a:spcPts val="0"/>
              </a:spcAft>
              <a:buSzPts val="2400"/>
              <a:buChar char="•"/>
              <a:defRPr>
                <a:solidFill>
                  <a:schemeClr val="dk2"/>
                </a:solidFill>
              </a:defRPr>
            </a:lvl1pPr>
            <a:lvl2pPr marL="914400" lvl="1" indent="-381000" algn="l" rtl="0">
              <a:lnSpc>
                <a:spcPct val="120000"/>
              </a:lnSpc>
              <a:spcBef>
                <a:spcPts val="375"/>
              </a:spcBef>
              <a:spcAft>
                <a:spcPts val="0"/>
              </a:spcAft>
              <a:buSzPts val="2400"/>
              <a:buChar char="•"/>
              <a:defRPr>
                <a:solidFill>
                  <a:schemeClr val="dk2"/>
                </a:solidFill>
              </a:defRPr>
            </a:lvl2pPr>
            <a:lvl3pPr marL="1371600" lvl="2" indent="-381000" algn="l" rtl="0">
              <a:lnSpc>
                <a:spcPct val="120000"/>
              </a:lnSpc>
              <a:spcBef>
                <a:spcPts val="375"/>
              </a:spcBef>
              <a:spcAft>
                <a:spcPts val="0"/>
              </a:spcAft>
              <a:buSzPts val="2400"/>
              <a:buChar char="•"/>
              <a:defRPr>
                <a:solidFill>
                  <a:schemeClr val="dk2"/>
                </a:solidFill>
              </a:defRPr>
            </a:lvl3pPr>
            <a:lvl4pPr marL="1828800" lvl="3" indent="-381000" algn="l" rtl="0">
              <a:lnSpc>
                <a:spcPct val="120000"/>
              </a:lnSpc>
              <a:spcBef>
                <a:spcPts val="375"/>
              </a:spcBef>
              <a:spcAft>
                <a:spcPts val="0"/>
              </a:spcAft>
              <a:buSzPts val="2400"/>
              <a:buChar char="•"/>
              <a:defRPr>
                <a:solidFill>
                  <a:schemeClr val="dk2"/>
                </a:solidFill>
              </a:defRPr>
            </a:lvl4pPr>
            <a:lvl5pPr marL="2286000" lvl="4" indent="-381000" algn="l" rtl="0">
              <a:lnSpc>
                <a:spcPct val="120000"/>
              </a:lnSpc>
              <a:spcBef>
                <a:spcPts val="375"/>
              </a:spcBef>
              <a:spcAft>
                <a:spcPts val="0"/>
              </a:spcAft>
              <a:buSzPts val="2400"/>
              <a:buChar char="•"/>
              <a:defRPr>
                <a:solidFill>
                  <a:schemeClr val="dk2"/>
                </a:solidFill>
              </a:defRPr>
            </a:lvl5pPr>
            <a:lvl6pPr marL="2743200" lvl="5" indent="-342900" algn="l" rtl="0">
              <a:lnSpc>
                <a:spcPct val="120000"/>
              </a:lnSpc>
              <a:spcBef>
                <a:spcPts val="375"/>
              </a:spcBef>
              <a:spcAft>
                <a:spcPts val="0"/>
              </a:spcAft>
              <a:buSzPts val="1800"/>
              <a:buChar char="•"/>
              <a:defRPr/>
            </a:lvl6pPr>
            <a:lvl7pPr marL="3200400" lvl="6" indent="-342900" algn="l" rtl="0">
              <a:lnSpc>
                <a:spcPct val="120000"/>
              </a:lnSpc>
              <a:spcBef>
                <a:spcPts val="375"/>
              </a:spcBef>
              <a:spcAft>
                <a:spcPts val="0"/>
              </a:spcAft>
              <a:buSzPts val="1800"/>
              <a:buChar char="•"/>
              <a:defRPr/>
            </a:lvl7pPr>
            <a:lvl8pPr marL="3657600" lvl="7" indent="-342900" algn="l" rtl="0">
              <a:lnSpc>
                <a:spcPct val="120000"/>
              </a:lnSpc>
              <a:spcBef>
                <a:spcPts val="375"/>
              </a:spcBef>
              <a:spcAft>
                <a:spcPts val="0"/>
              </a:spcAft>
              <a:buSzPts val="1800"/>
              <a:buChar char="•"/>
              <a:defRPr/>
            </a:lvl8pPr>
            <a:lvl9pPr marL="4114800" lvl="8" indent="-342900" algn="l" rtl="0">
              <a:lnSpc>
                <a:spcPct val="120000"/>
              </a:lnSpc>
              <a:spcBef>
                <a:spcPts val="375"/>
              </a:spcBef>
              <a:spcAft>
                <a:spcPts val="0"/>
              </a:spcAft>
              <a:buSzPts val="1800"/>
              <a:buChar char="•"/>
              <a:defRPr/>
            </a:lvl9pPr>
          </a:lstStyle>
          <a:p>
            <a:endParaRPr/>
          </a:p>
        </p:txBody>
      </p:sp>
      <p:sp>
        <p:nvSpPr>
          <p:cNvPr id="109" name="Google Shape;109;gceb051ea18_0_12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gceb051ea18_0_12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cxnSp>
        <p:nvCxnSpPr>
          <p:cNvPr id="111" name="Google Shape;111;gceb051ea18_0_123"/>
          <p:cNvCxnSpPr/>
          <p:nvPr/>
        </p:nvCxnSpPr>
        <p:spPr>
          <a:xfrm>
            <a:off x="1088686" y="1859432"/>
            <a:ext cx="72024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19254" y="4683512"/>
            <a:ext cx="7824187" cy="1736660"/>
          </a:xfrm>
        </p:spPr>
        <p:txBody>
          <a:bodyPr anchor="t">
            <a:normAutofit/>
          </a:bodyPr>
          <a:lstStyle>
            <a:lvl1pPr algn="ctr">
              <a:lnSpc>
                <a:spcPct val="100000"/>
              </a:lnSpc>
              <a:defRPr sz="33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8769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4"/>
        <p:cNvGrpSpPr/>
        <p:nvPr/>
      </p:nvGrpSpPr>
      <p:grpSpPr>
        <a:xfrm>
          <a:off x="0" y="0"/>
          <a:ext cx="0" cy="0"/>
          <a:chOff x="0" y="0"/>
          <a:chExt cx="0" cy="0"/>
        </a:xfrm>
      </p:grpSpPr>
      <p:sp>
        <p:nvSpPr>
          <p:cNvPr id="16" name="Google Shape;16;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dirty="0"/>
          </a:p>
        </p:txBody>
      </p:sp>
      <p:sp>
        <p:nvSpPr>
          <p:cNvPr id="17" name="Google Shape;17;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180400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1" r:id="rId5"/>
    <p:sldLayoutId id="2147483662" r:id="rId6"/>
    <p:sldLayoutId id="2147483663" r:id="rId7"/>
    <p:sldLayoutId id="2147483694" r:id="rId8"/>
    <p:sldLayoutId id="2147483697" r:id="rId9"/>
    <p:sldLayoutId id="2147483698" r:id="rId10"/>
    <p:sldLayoutId id="2147483700" r:id="rId11"/>
    <p:sldLayoutId id="2147483701" r:id="rId12"/>
    <p:sldLayoutId id="2147483702" r:id="rId13"/>
    <p:sldLayoutId id="2147483703" r:id="rId14"/>
    <p:sldLayoutId id="214748370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webinars-and-event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6789" y="2024017"/>
            <a:ext cx="7041459" cy="2488249"/>
          </a:xfrm>
        </p:spPr>
        <p:txBody>
          <a:bodyPr>
            <a:normAutofit/>
          </a:bodyPr>
          <a:lstStyle/>
          <a:p>
            <a:r>
              <a:rPr lang="en-US" sz="4400" b="1"/>
              <a:t>Everything We Think We Know About the Zero Textbook Cost (ZTC) Program</a:t>
            </a:r>
            <a:endParaRPr lang="en-US" sz="4400" b="1" dirty="0"/>
          </a:p>
        </p:txBody>
      </p:sp>
      <p:sp>
        <p:nvSpPr>
          <p:cNvPr id="3" name="Subtitle 2"/>
          <p:cNvSpPr>
            <a:spLocks noGrp="1"/>
          </p:cNvSpPr>
          <p:nvPr>
            <p:ph type="subTitle" idx="1"/>
          </p:nvPr>
        </p:nvSpPr>
        <p:spPr>
          <a:xfrm>
            <a:off x="311726" y="5220084"/>
            <a:ext cx="8344593" cy="1333116"/>
          </a:xfrm>
        </p:spPr>
        <p:txBody>
          <a:bodyPr>
            <a:normAutofit fontScale="62500" lnSpcReduction="20000"/>
          </a:bodyPr>
          <a:lstStyle/>
          <a:p>
            <a:r>
              <a:rPr lang="en-US" sz="2000" dirty="0"/>
              <a:t>October 7, 2022.</a:t>
            </a:r>
          </a:p>
          <a:p>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a:t>
            </a:r>
            <a:r>
              <a:rPr lang="en-US" sz="2000" dirty="0">
                <a:hlinkClick r:id="rId4"/>
              </a:rPr>
              <a:t>Everything We Think We Know About the Zero Textbook Cost (ZTC) Program</a:t>
            </a:r>
            <a:r>
              <a:rPr lang="en-US" sz="2000" dirty="0"/>
              <a:t> by </a:t>
            </a:r>
            <a:r>
              <a:rPr lang="en-US" sz="2000" dirty="0">
                <a:hlinkClick r:id="rId5"/>
              </a:rPr>
              <a:t>ASCCC OERI</a:t>
            </a:r>
            <a:r>
              <a:rPr lang="en-US" sz="2000" dirty="0"/>
              <a:t> is licensed under </a:t>
            </a:r>
            <a:r>
              <a:rPr lang="en-US" sz="2000" dirty="0">
                <a:hlinkClick r:id="rId6"/>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78052 (d), 7-10</a:t>
            </a:r>
          </a:p>
        </p:txBody>
      </p:sp>
      <p:sp>
        <p:nvSpPr>
          <p:cNvPr id="3" name="Text Placeholder 2"/>
          <p:cNvSpPr>
            <a:spLocks noGrp="1"/>
          </p:cNvSpPr>
          <p:nvPr>
            <p:ph type="body" idx="1"/>
          </p:nvPr>
        </p:nvSpPr>
        <p:spPr>
          <a:xfrm>
            <a:off x="640427" y="2160878"/>
            <a:ext cx="8098973" cy="4039079"/>
          </a:xfrm>
        </p:spPr>
        <p:txBody>
          <a:bodyPr>
            <a:noAutofit/>
          </a:bodyPr>
          <a:lstStyle/>
          <a:p>
            <a:pPr marL="127000" indent="0">
              <a:lnSpc>
                <a:spcPct val="100000"/>
              </a:lnSpc>
              <a:buNone/>
            </a:pPr>
            <a:r>
              <a:rPr lang="en-US" sz="1800" dirty="0"/>
              <a:t>(</a:t>
            </a:r>
            <a:r>
              <a:rPr lang="en-US" sz="2400" dirty="0"/>
              <a:t>7) Ensure faculty shall have flexibility to update and customize degree content as necessary within the parameters of this program.</a:t>
            </a:r>
          </a:p>
          <a:p>
            <a:pPr marL="127000" indent="0">
              <a:lnSpc>
                <a:spcPct val="100000"/>
              </a:lnSpc>
              <a:buNone/>
            </a:pPr>
            <a:r>
              <a:rPr lang="en-US" sz="2400" dirty="0"/>
              <a:t>(8) Ensure that the degree developed and implemented is clearly identified in college catalogs and in class schedules.</a:t>
            </a:r>
          </a:p>
          <a:p>
            <a:pPr marL="127000" indent="0">
              <a:lnSpc>
                <a:spcPct val="100000"/>
              </a:lnSpc>
              <a:buNone/>
            </a:pPr>
            <a:r>
              <a:rPr lang="en-US" sz="2400" dirty="0"/>
              <a:t>(9) Provide the CO with all legislatively required information.</a:t>
            </a:r>
          </a:p>
          <a:p>
            <a:pPr marL="127000" indent="0">
              <a:lnSpc>
                <a:spcPct val="100000"/>
              </a:lnSpc>
              <a:buNone/>
            </a:pPr>
            <a:r>
              <a:rPr lang="en-US" sz="2400" dirty="0"/>
              <a:t>(10) Consult with the local academic senate of a college that would implement a degree.</a:t>
            </a:r>
          </a:p>
        </p:txBody>
      </p:sp>
    </p:spTree>
    <p:extLst>
      <p:ext uri="{BB962C8B-B14F-4D97-AF65-F5344CB8AC3E}">
        <p14:creationId xmlns:p14="http://schemas.microsoft.com/office/powerpoint/2010/main" val="88297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78052 (d), 11-12</a:t>
            </a:r>
          </a:p>
        </p:txBody>
      </p:sp>
      <p:sp>
        <p:nvSpPr>
          <p:cNvPr id="3" name="Text Placeholder 2"/>
          <p:cNvSpPr>
            <a:spLocks noGrp="1"/>
          </p:cNvSpPr>
          <p:nvPr>
            <p:ph type="body" idx="1"/>
          </p:nvPr>
        </p:nvSpPr>
        <p:spPr>
          <a:xfrm>
            <a:off x="798285" y="2015735"/>
            <a:ext cx="7997371" cy="4039079"/>
          </a:xfrm>
        </p:spPr>
        <p:txBody>
          <a:bodyPr>
            <a:noAutofit/>
          </a:bodyPr>
          <a:lstStyle/>
          <a:p>
            <a:pPr marL="127000" indent="0">
              <a:buNone/>
            </a:pPr>
            <a:r>
              <a:rPr lang="en-US" sz="2000" dirty="0"/>
              <a:t>(11) (A) Use a multimember team approach, to develop and implement a degree pursuant to this section, that includes faculty, college administrators, and other content-focused staff, including, but not limited to, librarians, instructional designers, and technology experts, from the campus that would implement the degree, other CCCs, and interested campuses of the CSU and the UC.</a:t>
            </a:r>
          </a:p>
          <a:p>
            <a:pPr marL="127000" indent="0">
              <a:buNone/>
            </a:pPr>
            <a:r>
              <a:rPr lang="en-US" sz="2000" dirty="0"/>
              <a:t>(B) Grant recipients may use funds to obtain professional development and technical assistance to assist in the development of degrees.</a:t>
            </a:r>
          </a:p>
          <a:p>
            <a:pPr marL="127000" indent="0">
              <a:buNone/>
            </a:pPr>
            <a:r>
              <a:rPr lang="en-US" sz="2000" dirty="0"/>
              <a:t>(12) Strive to implement degrees within three academic years of receiving funding, or sooner, as determined by the CO.</a:t>
            </a:r>
          </a:p>
        </p:txBody>
      </p:sp>
    </p:spTree>
    <p:extLst>
      <p:ext uri="{BB962C8B-B14F-4D97-AF65-F5344CB8AC3E}">
        <p14:creationId xmlns:p14="http://schemas.microsoft.com/office/powerpoint/2010/main" val="112139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Murky</a:t>
            </a:r>
            <a:r>
              <a:rPr lang="mr-IN" dirty="0"/>
              <a:t>…</a:t>
            </a:r>
            <a:endParaRPr lang="en-US" dirty="0"/>
          </a:p>
        </p:txBody>
      </p:sp>
      <p:sp>
        <p:nvSpPr>
          <p:cNvPr id="3" name="Text Placeholder 2"/>
          <p:cNvSpPr>
            <a:spLocks noGrp="1"/>
          </p:cNvSpPr>
          <p:nvPr>
            <p:ph type="body" idx="1"/>
          </p:nvPr>
        </p:nvSpPr>
        <p:spPr/>
        <p:txBody>
          <a:bodyPr>
            <a:normAutofit/>
          </a:bodyPr>
          <a:lstStyle/>
          <a:p>
            <a:r>
              <a:rPr lang="en-US" sz="2800" dirty="0"/>
              <a:t>How will duplication be avoided?</a:t>
            </a:r>
          </a:p>
          <a:p>
            <a:r>
              <a:rPr lang="en-US" sz="2800" dirty="0"/>
              <a:t>How will the broader goals be achieved?</a:t>
            </a:r>
          </a:p>
          <a:p>
            <a:r>
              <a:rPr lang="en-US" sz="2800" dirty="0"/>
              <a:t>How will maximal college/faculty/discipline participation be achieved?</a:t>
            </a:r>
          </a:p>
        </p:txBody>
      </p:sp>
    </p:spTree>
    <p:extLst>
      <p:ext uri="{BB962C8B-B14F-4D97-AF65-F5344CB8AC3E}">
        <p14:creationId xmlns:p14="http://schemas.microsoft.com/office/powerpoint/2010/main" val="121200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1122624"/>
            <a:ext cx="7202456" cy="893111"/>
          </a:xfrm>
        </p:spPr>
        <p:txBody>
          <a:bodyPr/>
          <a:lstStyle/>
          <a:p>
            <a:br>
              <a:rPr lang="en-US" dirty="0"/>
            </a:br>
            <a:r>
              <a:rPr lang="en-US" sz="3600" dirty="0"/>
              <a:t>What can we (or do we) hope for?</a:t>
            </a:r>
            <a:br>
              <a:rPr lang="en-US" sz="3600" dirty="0"/>
            </a:br>
            <a:endParaRPr lang="en-US" sz="3600" dirty="0"/>
          </a:p>
        </p:txBody>
      </p:sp>
      <p:sp>
        <p:nvSpPr>
          <p:cNvPr id="3" name="Text Placeholder 2"/>
          <p:cNvSpPr>
            <a:spLocks noGrp="1"/>
          </p:cNvSpPr>
          <p:nvPr>
            <p:ph type="body" idx="1"/>
          </p:nvPr>
        </p:nvSpPr>
        <p:spPr/>
        <p:txBody>
          <a:bodyPr>
            <a:normAutofit lnSpcReduction="10000"/>
          </a:bodyPr>
          <a:lstStyle/>
          <a:p>
            <a:r>
              <a:rPr lang="en-US" sz="2400" dirty="0"/>
              <a:t>Centralized support</a:t>
            </a:r>
          </a:p>
          <a:p>
            <a:r>
              <a:rPr lang="en-US" sz="2400" dirty="0"/>
              <a:t>Modification of granting process</a:t>
            </a:r>
          </a:p>
          <a:p>
            <a:r>
              <a:rPr lang="en-US" sz="2400" dirty="0"/>
              <a:t>Collaboration encourages</a:t>
            </a:r>
          </a:p>
          <a:p>
            <a:r>
              <a:rPr lang="en-US" sz="2400" dirty="0"/>
              <a:t>Prohibition of approaches to ZTC that are not consistent with the legislation</a:t>
            </a:r>
          </a:p>
          <a:p>
            <a:r>
              <a:rPr lang="en-US" sz="2400" dirty="0"/>
              <a:t>Transparency</a:t>
            </a:r>
          </a:p>
          <a:p>
            <a:r>
              <a:rPr lang="en-US" sz="2400" dirty="0"/>
              <a:t>Maximal sustainable impact for students</a:t>
            </a:r>
          </a:p>
          <a:p>
            <a:r>
              <a:rPr lang="en-US" sz="2400" dirty="0"/>
              <a:t>Full faculty engagement</a:t>
            </a:r>
          </a:p>
        </p:txBody>
      </p:sp>
    </p:spTree>
    <p:extLst>
      <p:ext uri="{BB962C8B-B14F-4D97-AF65-F5344CB8AC3E}">
        <p14:creationId xmlns:p14="http://schemas.microsoft.com/office/powerpoint/2010/main" val="70443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6463AB-8160-F9D2-8641-8D20601A9C32}"/>
              </a:ext>
            </a:extLst>
          </p:cNvPr>
          <p:cNvPicPr>
            <a:picLocks noChangeAspect="1"/>
          </p:cNvPicPr>
          <p:nvPr/>
        </p:nvPicPr>
        <p:blipFill>
          <a:blip r:embed="rId2"/>
          <a:stretch>
            <a:fillRect/>
          </a:stretch>
        </p:blipFill>
        <p:spPr>
          <a:xfrm>
            <a:off x="204187" y="319596"/>
            <a:ext cx="9144000" cy="1371600"/>
          </a:xfrm>
          <a:prstGeom prst="rect">
            <a:avLst/>
          </a:prstGeom>
        </p:spPr>
      </p:pic>
      <p:pic>
        <p:nvPicPr>
          <p:cNvPr id="8" name="Picture 7">
            <a:extLst>
              <a:ext uri="{FF2B5EF4-FFF2-40B4-BE49-F238E27FC236}">
                <a16:creationId xmlns:a16="http://schemas.microsoft.com/office/drawing/2014/main" id="{154DED61-E628-8E13-936E-5B1A1ECDEFBB}"/>
              </a:ext>
            </a:extLst>
          </p:cNvPr>
          <p:cNvPicPr>
            <a:picLocks noChangeAspect="1"/>
          </p:cNvPicPr>
          <p:nvPr/>
        </p:nvPicPr>
        <p:blipFill>
          <a:blip r:embed="rId3"/>
          <a:stretch>
            <a:fillRect/>
          </a:stretch>
        </p:blipFill>
        <p:spPr>
          <a:xfrm>
            <a:off x="0" y="1863090"/>
            <a:ext cx="9144000" cy="3131820"/>
          </a:xfrm>
          <a:prstGeom prst="rect">
            <a:avLst/>
          </a:prstGeom>
        </p:spPr>
      </p:pic>
      <p:pic>
        <p:nvPicPr>
          <p:cNvPr id="2050" name="Picture 2" descr="California Community Colleges">
            <a:extLst>
              <a:ext uri="{FF2B5EF4-FFF2-40B4-BE49-F238E27FC236}">
                <a16:creationId xmlns:a16="http://schemas.microsoft.com/office/drawing/2014/main" id="{B5A541CE-C466-0028-1573-F4A041A37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87" y="5708969"/>
            <a:ext cx="2432481" cy="91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7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F75CD-2ABD-D382-77B0-302603C99D6C}"/>
              </a:ext>
            </a:extLst>
          </p:cNvPr>
          <p:cNvPicPr>
            <a:picLocks noChangeAspect="1"/>
          </p:cNvPicPr>
          <p:nvPr/>
        </p:nvPicPr>
        <p:blipFill>
          <a:blip r:embed="rId2"/>
          <a:stretch>
            <a:fillRect/>
          </a:stretch>
        </p:blipFill>
        <p:spPr>
          <a:xfrm>
            <a:off x="204186" y="268838"/>
            <a:ext cx="9144000" cy="1046988"/>
          </a:xfrm>
          <a:prstGeom prst="rect">
            <a:avLst/>
          </a:prstGeom>
        </p:spPr>
      </p:pic>
      <p:pic>
        <p:nvPicPr>
          <p:cNvPr id="5" name="Picture 4">
            <a:extLst>
              <a:ext uri="{FF2B5EF4-FFF2-40B4-BE49-F238E27FC236}">
                <a16:creationId xmlns:a16="http://schemas.microsoft.com/office/drawing/2014/main" id="{8FEC308A-8B1A-F147-6118-3E2CEFDD53E6}"/>
              </a:ext>
            </a:extLst>
          </p:cNvPr>
          <p:cNvPicPr>
            <a:picLocks noChangeAspect="1"/>
          </p:cNvPicPr>
          <p:nvPr/>
        </p:nvPicPr>
        <p:blipFill>
          <a:blip r:embed="rId3"/>
          <a:stretch>
            <a:fillRect/>
          </a:stretch>
        </p:blipFill>
        <p:spPr>
          <a:xfrm>
            <a:off x="0" y="1179310"/>
            <a:ext cx="9144000" cy="859536"/>
          </a:xfrm>
          <a:prstGeom prst="rect">
            <a:avLst/>
          </a:prstGeom>
        </p:spPr>
      </p:pic>
      <p:pic>
        <p:nvPicPr>
          <p:cNvPr id="6" name="Picture 5">
            <a:extLst>
              <a:ext uri="{FF2B5EF4-FFF2-40B4-BE49-F238E27FC236}">
                <a16:creationId xmlns:a16="http://schemas.microsoft.com/office/drawing/2014/main" id="{8B752F37-372B-712E-A075-9DE65D11F907}"/>
              </a:ext>
            </a:extLst>
          </p:cNvPr>
          <p:cNvPicPr>
            <a:picLocks noChangeAspect="1"/>
          </p:cNvPicPr>
          <p:nvPr/>
        </p:nvPicPr>
        <p:blipFill>
          <a:blip r:embed="rId4"/>
          <a:stretch>
            <a:fillRect/>
          </a:stretch>
        </p:blipFill>
        <p:spPr>
          <a:xfrm>
            <a:off x="452821" y="2381147"/>
            <a:ext cx="5862124" cy="2729372"/>
          </a:xfrm>
          <a:prstGeom prst="rect">
            <a:avLst/>
          </a:prstGeom>
        </p:spPr>
      </p:pic>
      <p:sp>
        <p:nvSpPr>
          <p:cNvPr id="7" name="Content Placeholder 6">
            <a:extLst>
              <a:ext uri="{FF2B5EF4-FFF2-40B4-BE49-F238E27FC236}">
                <a16:creationId xmlns:a16="http://schemas.microsoft.com/office/drawing/2014/main" id="{92887C4E-67EC-18DA-1F0A-8922618EC90B}"/>
              </a:ext>
            </a:extLst>
          </p:cNvPr>
          <p:cNvSpPr txBox="1">
            <a:spLocks/>
          </p:cNvSpPr>
          <p:nvPr/>
        </p:nvSpPr>
        <p:spPr>
          <a:xfrm>
            <a:off x="6077963" y="2381147"/>
            <a:ext cx="2613216" cy="2972088"/>
          </a:xfrm>
          <a:prstGeom prst="rect">
            <a:avLst/>
          </a:prstGeo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i="1"/>
              <a:t>Program Goals</a:t>
            </a:r>
          </a:p>
          <a:p>
            <a:pPr algn="ctr"/>
            <a:endParaRPr lang="en-US" sz="2400" i="1"/>
          </a:p>
          <a:p>
            <a:pPr algn="ctr"/>
            <a:r>
              <a:rPr lang="en-US" sz="2400" i="1"/>
              <a:t>Reduce the overall cost of education</a:t>
            </a:r>
          </a:p>
          <a:p>
            <a:pPr algn="ctr"/>
            <a:endParaRPr lang="en-US" sz="2400" i="1"/>
          </a:p>
          <a:p>
            <a:pPr algn="ctr"/>
            <a:r>
              <a:rPr lang="en-US" sz="2400" i="1"/>
              <a:t>Decrease the time to completion for students</a:t>
            </a:r>
            <a:endParaRPr lang="en-US" sz="2400" dirty="0"/>
          </a:p>
        </p:txBody>
      </p:sp>
      <p:pic>
        <p:nvPicPr>
          <p:cNvPr id="1026" name="Picture 2" descr="California Community Colleges">
            <a:extLst>
              <a:ext uri="{FF2B5EF4-FFF2-40B4-BE49-F238E27FC236}">
                <a16:creationId xmlns:a16="http://schemas.microsoft.com/office/drawing/2014/main" id="{B6BC02AA-9457-558B-8F64-9C38A1EC0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86" y="6005169"/>
            <a:ext cx="1890944" cy="71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up)">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wipe(up)">
                                      <p:cBhvr>
                                        <p:cTn id="1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Webinar Description</a:t>
            </a:r>
          </a:p>
        </p:txBody>
      </p:sp>
      <p:sp>
        <p:nvSpPr>
          <p:cNvPr id="3" name="Text Placeholder 2"/>
          <p:cNvSpPr>
            <a:spLocks noGrp="1"/>
          </p:cNvSpPr>
          <p:nvPr>
            <p:ph type="body" idx="1"/>
          </p:nvPr>
        </p:nvSpPr>
        <p:spPr>
          <a:xfrm>
            <a:off x="696687" y="2015735"/>
            <a:ext cx="7594455" cy="4051236"/>
          </a:xfrm>
        </p:spPr>
        <p:txBody>
          <a:bodyPr>
            <a:noAutofit/>
          </a:bodyPr>
          <a:lstStyle/>
          <a:p>
            <a:r>
              <a:rPr lang="en-US" sz="2400" dirty="0"/>
              <a:t>What do we know about the ZTC Program? What steps are being taken to maximize the involvement of all the CCCs – and to ensure we’re benefitting as many students as possible? How is the “sustainability” requirement being addressed – and how do you avoid “duplication”? This webinar will cover the ZTC Program basics and venture into the murky details. Join us to learn about the basics – and not-so-basics of the ZTC Program. </a:t>
            </a:r>
          </a:p>
        </p:txBody>
      </p:sp>
    </p:spTree>
    <p:extLst>
      <p:ext uri="{BB962C8B-B14F-4D97-AF65-F5344CB8AC3E}">
        <p14:creationId xmlns:p14="http://schemas.microsoft.com/office/powerpoint/2010/main" val="765246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Overview</a:t>
            </a:r>
          </a:p>
        </p:txBody>
      </p:sp>
      <p:sp>
        <p:nvSpPr>
          <p:cNvPr id="3" name="Text Placeholder 2"/>
          <p:cNvSpPr>
            <a:spLocks noGrp="1"/>
          </p:cNvSpPr>
          <p:nvPr>
            <p:ph type="body" idx="1"/>
          </p:nvPr>
        </p:nvSpPr>
        <p:spPr/>
        <p:txBody>
          <a:bodyPr>
            <a:normAutofit/>
          </a:bodyPr>
          <a:lstStyle/>
          <a:p>
            <a:r>
              <a:rPr lang="en-US" sz="2800" dirty="0"/>
              <a:t>What do we know?</a:t>
            </a:r>
          </a:p>
          <a:p>
            <a:r>
              <a:rPr lang="en-US" sz="2800" dirty="0"/>
              <a:t>Recognizing the murky – what don’t we know?</a:t>
            </a:r>
          </a:p>
          <a:p>
            <a:r>
              <a:rPr lang="en-US" sz="2800" dirty="0"/>
              <a:t>What can we hope for?</a:t>
            </a:r>
          </a:p>
          <a:p>
            <a:r>
              <a:rPr lang="en-US" sz="2800" dirty="0"/>
              <a:t>What’s up with Phase 2?</a:t>
            </a:r>
          </a:p>
          <a:p>
            <a:r>
              <a:rPr lang="en-US" sz="2800" dirty="0"/>
              <a:t>Questions and Answers</a:t>
            </a:r>
          </a:p>
        </p:txBody>
      </p:sp>
    </p:spTree>
    <p:extLst>
      <p:ext uri="{BB962C8B-B14F-4D97-AF65-F5344CB8AC3E}">
        <p14:creationId xmlns:p14="http://schemas.microsoft.com/office/powerpoint/2010/main" val="101281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dirty="0">
                <a:latin typeface="+mj-lt"/>
              </a:rPr>
              <a:t>What do we know?</a:t>
            </a:r>
            <a:endParaRPr dirty="0">
              <a:latin typeface="+mj-lt"/>
            </a:endParaRPr>
          </a:p>
        </p:txBody>
      </p:sp>
      <p:sp>
        <p:nvSpPr>
          <p:cNvPr id="165" name="Google Shape;165;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r>
              <a:rPr lang="en-US" sz="2800" dirty="0"/>
              <a:t>Spending $115 million responsibly is a huge task</a:t>
            </a:r>
          </a:p>
          <a:p>
            <a:r>
              <a:rPr lang="en-US" sz="2800" dirty="0"/>
              <a:t>Getting it “right” is critical – the world is watching</a:t>
            </a:r>
          </a:p>
          <a:p>
            <a:r>
              <a:rPr lang="en-US" sz="2800" dirty="0"/>
              <a:t>Right?</a:t>
            </a:r>
          </a:p>
          <a:p>
            <a:pPr lvl="1"/>
            <a:r>
              <a:rPr lang="en-US" sz="2800" dirty="0"/>
              <a:t>Impactful</a:t>
            </a:r>
          </a:p>
          <a:p>
            <a:pPr lvl="1"/>
            <a:r>
              <a:rPr lang="en-US" sz="2800" dirty="0"/>
              <a:t>Sustainable</a:t>
            </a:r>
          </a:p>
        </p:txBody>
      </p:sp>
    </p:spTree>
    <p:extLst>
      <p:ext uri="{BB962C8B-B14F-4D97-AF65-F5344CB8AC3E}">
        <p14:creationId xmlns:p14="http://schemas.microsoft.com/office/powerpoint/2010/main" val="5673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we know – the facts</a:t>
            </a:r>
            <a:r>
              <a:rPr lang="mr-IN" sz="3600" dirty="0"/>
              <a:t>…</a:t>
            </a:r>
            <a:endParaRPr lang="en-US" sz="3600" dirty="0"/>
          </a:p>
        </p:txBody>
      </p:sp>
      <p:sp>
        <p:nvSpPr>
          <p:cNvPr id="3" name="Text Placeholder 2"/>
          <p:cNvSpPr>
            <a:spLocks noGrp="1"/>
          </p:cNvSpPr>
          <p:nvPr>
            <p:ph type="body" idx="1"/>
          </p:nvPr>
        </p:nvSpPr>
        <p:spPr>
          <a:xfrm>
            <a:off x="1088686" y="2015735"/>
            <a:ext cx="7202456" cy="4186945"/>
          </a:xfrm>
        </p:spPr>
        <p:txBody>
          <a:bodyPr>
            <a:noAutofit/>
          </a:bodyPr>
          <a:lstStyle/>
          <a:p>
            <a:r>
              <a:rPr lang="en-US" sz="2400" dirty="0"/>
              <a:t>Phase 1 - $20,000 to 115 degree-granting colleges</a:t>
            </a:r>
          </a:p>
          <a:p>
            <a:r>
              <a:rPr lang="en-US" sz="2400" dirty="0"/>
              <a:t>Completion of Phase 1 – Initial “certification” and submission of a “plan” provides college with Phase 3 funds</a:t>
            </a:r>
          </a:p>
          <a:p>
            <a:r>
              <a:rPr lang="en-US" sz="2400" dirty="0"/>
              <a:t>Phase 3 - $180,000 to implement the plan or a component of the Phase 1 plan</a:t>
            </a:r>
          </a:p>
        </p:txBody>
      </p:sp>
    </p:spTree>
    <p:extLst>
      <p:ext uri="{BB962C8B-B14F-4D97-AF65-F5344CB8AC3E}">
        <p14:creationId xmlns:p14="http://schemas.microsoft.com/office/powerpoint/2010/main" val="78434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$20K + $180K = $200K</a:t>
            </a:r>
          </a:p>
        </p:txBody>
      </p:sp>
      <p:sp>
        <p:nvSpPr>
          <p:cNvPr id="3" name="Text Placeholder 2"/>
          <p:cNvSpPr>
            <a:spLocks noGrp="1"/>
          </p:cNvSpPr>
          <p:nvPr>
            <p:ph type="body" idx="1"/>
          </p:nvPr>
        </p:nvSpPr>
        <p:spPr/>
        <p:txBody>
          <a:bodyPr>
            <a:normAutofit/>
          </a:bodyPr>
          <a:lstStyle/>
          <a:p>
            <a:r>
              <a:rPr lang="en-US" sz="2000" dirty="0"/>
              <a:t>The CCCCO </a:t>
            </a:r>
            <a:r>
              <a:rPr lang="mr-IN" sz="2000" dirty="0"/>
              <a:t>…</a:t>
            </a:r>
            <a:r>
              <a:rPr lang="en-US" sz="2000" dirty="0"/>
              <a:t> shall distribute grants of up to two hundred thousand dollars ($200,000) to a community college district for each degree developed and implemented within the district that contributes to the overall elimination, or significant lowering, of textbook costs for students and aligns with the conditions for receipt of funds specified in subdivision (d). </a:t>
            </a:r>
          </a:p>
          <a:p>
            <a:r>
              <a:rPr lang="en-US" sz="2000" dirty="0"/>
              <a:t>While 78052 specifies “college district”, funds are going to colleges. </a:t>
            </a:r>
          </a:p>
        </p:txBody>
      </p:sp>
    </p:spTree>
    <p:extLst>
      <p:ext uri="{BB962C8B-B14F-4D97-AF65-F5344CB8AC3E}">
        <p14:creationId xmlns:p14="http://schemas.microsoft.com/office/powerpoint/2010/main" val="7782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Education Code 78052 (continued)</a:t>
            </a:r>
          </a:p>
        </p:txBody>
      </p:sp>
      <p:sp>
        <p:nvSpPr>
          <p:cNvPr id="3" name="Text Placeholder 2"/>
          <p:cNvSpPr>
            <a:spLocks noGrp="1"/>
          </p:cNvSpPr>
          <p:nvPr>
            <p:ph type="body" idx="1"/>
          </p:nvPr>
        </p:nvSpPr>
        <p:spPr/>
        <p:txBody>
          <a:bodyPr>
            <a:normAutofit fontScale="77500" lnSpcReduction="20000"/>
          </a:bodyPr>
          <a:lstStyle/>
          <a:p>
            <a:r>
              <a:rPr lang="en-US" sz="3200" dirty="0"/>
              <a:t>The chancellor’s office shall ensure that a grant does not result in the development or implementation of duplicate degrees for a subject matter to avoid duplication of effort and ensure the development and implementation of the greatest number of degrees for the benefit of the greatest number of students. The chancellor’s office may distribute the grants in phases, including a planning phase and an implementation phase.</a:t>
            </a:r>
          </a:p>
          <a:p>
            <a:endParaRPr lang="en-US" dirty="0"/>
          </a:p>
        </p:txBody>
      </p:sp>
    </p:spTree>
    <p:extLst>
      <p:ext uri="{BB962C8B-B14F-4D97-AF65-F5344CB8AC3E}">
        <p14:creationId xmlns:p14="http://schemas.microsoft.com/office/powerpoint/2010/main" val="79010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CEC 78052 - subdivision (d) – what you need to do to get the money</a:t>
            </a:r>
            <a:r>
              <a:rPr lang="mr-IN" dirty="0"/>
              <a:t>…</a:t>
            </a:r>
            <a:endParaRPr lang="en-US" dirty="0"/>
          </a:p>
        </p:txBody>
      </p:sp>
      <p:sp>
        <p:nvSpPr>
          <p:cNvPr id="3" name="Text Placeholder 2"/>
          <p:cNvSpPr>
            <a:spLocks noGrp="1"/>
          </p:cNvSpPr>
          <p:nvPr>
            <p:ph type="body" idx="1"/>
          </p:nvPr>
        </p:nvSpPr>
        <p:spPr/>
        <p:txBody>
          <a:bodyPr>
            <a:normAutofit fontScale="85000" lnSpcReduction="20000"/>
          </a:bodyPr>
          <a:lstStyle/>
          <a:p>
            <a:r>
              <a:rPr lang="en-US" sz="2400" dirty="0"/>
              <a:t>Develop and implement one or more of the following program pathways:</a:t>
            </a:r>
          </a:p>
          <a:p>
            <a:r>
              <a:rPr lang="en-US" sz="2400" dirty="0"/>
              <a:t>An existing (or new) associate degree or CTE certificate program, prioritizing existing associate degrees for transfer.</a:t>
            </a:r>
          </a:p>
          <a:p>
            <a:r>
              <a:rPr lang="en-US" sz="2400" dirty="0"/>
              <a:t>A new associate degree or CTE program must meet one of the following conditions:</a:t>
            </a:r>
          </a:p>
          <a:p>
            <a:r>
              <a:rPr lang="en-US" sz="2400" dirty="0"/>
              <a:t>(</a:t>
            </a:r>
            <a:r>
              <a:rPr lang="en-US" sz="2400" dirty="0" err="1"/>
              <a:t>i</a:t>
            </a:r>
            <a:r>
              <a:rPr lang="en-US" sz="2400" dirty="0"/>
              <a:t>) Has a high value in the regional market.</a:t>
            </a:r>
          </a:p>
          <a:p>
            <a:r>
              <a:rPr lang="en-US" sz="2400" dirty="0"/>
              <a:t>(ii) Meets an emerging regional business industry need.</a:t>
            </a:r>
          </a:p>
          <a:p>
            <a:r>
              <a:rPr lang="en-US" sz="2400" dirty="0"/>
              <a:t>(iii) Has high textbook costs.</a:t>
            </a:r>
          </a:p>
          <a:p>
            <a:endParaRPr lang="en-US" dirty="0"/>
          </a:p>
        </p:txBody>
      </p:sp>
    </p:spTree>
    <p:extLst>
      <p:ext uri="{BB962C8B-B14F-4D97-AF65-F5344CB8AC3E}">
        <p14:creationId xmlns:p14="http://schemas.microsoft.com/office/powerpoint/2010/main" val="164624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78052 (d), 2-6</a:t>
            </a:r>
          </a:p>
        </p:txBody>
      </p:sp>
      <p:sp>
        <p:nvSpPr>
          <p:cNvPr id="3" name="Text Placeholder 2"/>
          <p:cNvSpPr>
            <a:spLocks noGrp="1"/>
          </p:cNvSpPr>
          <p:nvPr>
            <p:ph type="body" idx="1"/>
          </p:nvPr>
        </p:nvSpPr>
        <p:spPr/>
        <p:txBody>
          <a:bodyPr>
            <a:normAutofit/>
          </a:bodyPr>
          <a:lstStyle/>
          <a:p>
            <a:pPr marL="127000" indent="0">
              <a:buNone/>
            </a:pPr>
            <a:r>
              <a:rPr lang="en-US" dirty="0"/>
              <a:t>(2) In complying with paragraph (1), prioritize the development and implementation of a degree from an existing associate degree for transfer and, to the extent possible, prioritize the adaptation of existing OER through existing OER initiatives, or elsewhere, before creating new content.</a:t>
            </a:r>
          </a:p>
          <a:p>
            <a:pPr marL="127000" indent="0">
              <a:buNone/>
            </a:pPr>
            <a:r>
              <a:rPr lang="en-US" dirty="0"/>
              <a:t>(3) Develop degrees with consideration for sustainability after grant funding is exhausted, including how content is updated and presented.</a:t>
            </a:r>
          </a:p>
          <a:p>
            <a:pPr marL="127000" indent="0">
              <a:buNone/>
            </a:pPr>
            <a:r>
              <a:rPr lang="en-US" dirty="0"/>
              <a:t>(4) Ensure accessibility.</a:t>
            </a:r>
          </a:p>
          <a:p>
            <a:pPr marL="127000" indent="0">
              <a:buNone/>
            </a:pPr>
            <a:r>
              <a:rPr lang="en-US" dirty="0"/>
              <a:t>(5) Develop and implement a minimum of one degree for each grant received.</a:t>
            </a:r>
          </a:p>
          <a:p>
            <a:pPr marL="127000" indent="0">
              <a:buNone/>
            </a:pPr>
            <a:r>
              <a:rPr lang="en-US" dirty="0"/>
              <a:t>(6) Develop and implement a degree that other CCCs can use or adapt, and post each degree, and the contents of the degree in COOL4Ed</a:t>
            </a:r>
          </a:p>
        </p:txBody>
      </p:sp>
    </p:spTree>
    <p:extLst>
      <p:ext uri="{BB962C8B-B14F-4D97-AF65-F5344CB8AC3E}">
        <p14:creationId xmlns:p14="http://schemas.microsoft.com/office/powerpoint/2010/main" val="1440989506"/>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21619</TotalTime>
  <Words>937</Words>
  <Application>Microsoft Office PowerPoint</Application>
  <PresentationFormat>On-screen Show (4:3)</PresentationFormat>
  <Paragraphs>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Gill Sans</vt:lpstr>
      <vt:lpstr>Gallery</vt:lpstr>
      <vt:lpstr>Everything We Think We Know About the Zero Textbook Cost (ZTC) Program</vt:lpstr>
      <vt:lpstr>Webinar Description</vt:lpstr>
      <vt:lpstr>Overview</vt:lpstr>
      <vt:lpstr>What do we know?</vt:lpstr>
      <vt:lpstr>What we know – the facts…</vt:lpstr>
      <vt:lpstr>$20K + $180K = $200K</vt:lpstr>
      <vt:lpstr>California Education Code 78052 (continued)</vt:lpstr>
      <vt:lpstr>CEC 78052 - subdivision (d) – what you need to do to get the money…</vt:lpstr>
      <vt:lpstr>78052 (d), 2-6</vt:lpstr>
      <vt:lpstr>78052 (d), 7-10</vt:lpstr>
      <vt:lpstr>78052 (d), 11-12</vt:lpstr>
      <vt:lpstr>The Murky…</vt:lpstr>
      <vt:lpstr> What can we (or do we) hope for?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60</cp:revision>
  <dcterms:created xsi:type="dcterms:W3CDTF">2020-03-05T11:04:57Z</dcterms:created>
  <dcterms:modified xsi:type="dcterms:W3CDTF">2022-10-11T23:08:06Z</dcterms:modified>
</cp:coreProperties>
</file>