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430" r:id="rId2"/>
    <p:sldId id="458" r:id="rId3"/>
    <p:sldId id="459" r:id="rId4"/>
    <p:sldId id="460" r:id="rId5"/>
    <p:sldId id="461" r:id="rId6"/>
    <p:sldId id="471" r:id="rId7"/>
    <p:sldId id="472" r:id="rId8"/>
    <p:sldId id="465" r:id="rId9"/>
    <p:sldId id="464" r:id="rId10"/>
    <p:sldId id="468" r:id="rId11"/>
    <p:sldId id="469" r:id="rId12"/>
    <p:sldId id="466" r:id="rId13"/>
    <p:sldId id="467" r:id="rId14"/>
    <p:sldId id="474" r:id="rId15"/>
    <p:sldId id="475" r:id="rId16"/>
    <p:sldId id="476" r:id="rId17"/>
    <p:sldId id="478" r:id="rId18"/>
    <p:sldId id="479" r:id="rId19"/>
    <p:sldId id="480" r:id="rId20"/>
    <p:sldId id="481" r:id="rId21"/>
    <p:sldId id="482" r:id="rId22"/>
    <p:sldId id="483" r:id="rId23"/>
    <p:sldId id="484" r:id="rId24"/>
    <p:sldId id="485" r:id="rId25"/>
    <p:sldId id="48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p:restoredTop sz="94708"/>
  </p:normalViewPr>
  <p:slideViewPr>
    <p:cSldViewPr snapToGrid="0">
      <p:cViewPr varScale="1">
        <p:scale>
          <a:sx n="70" d="100"/>
          <a:sy n="70" d="100"/>
        </p:scale>
        <p:origin x="200" y="5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61" Type="http://customschemas.google.com/relationships/presentationmetadata" Target="metadata"/><Relationship Id="rId62" Type="http://schemas.openxmlformats.org/officeDocument/2006/relationships/presProps" Target="presProps.xml"/><Relationship Id="rId63" Type="http://schemas.openxmlformats.org/officeDocument/2006/relationships/viewProps" Target="viewProps.xml"/><Relationship Id="rId64" Type="http://schemas.openxmlformats.org/officeDocument/2006/relationships/theme" Target="theme/theme1.xml"/><Relationship Id="rId19" Type="http://schemas.openxmlformats.org/officeDocument/2006/relationships/slide" Target="slides/slide18.xml"/><Relationship Id="rId6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051FDC-73EB-684D-9E4C-374AAFB929B2}" type="datetimeFigureOut">
              <a:rPr lang="en-US" smtClean="0"/>
              <a:t>3/22/23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D2ACF5-19FA-E64A-998D-6E05DD0D0F8F}" type="slidenum">
              <a:rPr lang="en-US" smtClean="0"/>
              <a:t>‹#›</a:t>
            </a:fld>
            <a:endParaRPr lang="en-US"/>
          </a:p>
        </p:txBody>
      </p:sp>
    </p:spTree>
    <p:extLst>
      <p:ext uri="{BB962C8B-B14F-4D97-AF65-F5344CB8AC3E}">
        <p14:creationId xmlns:p14="http://schemas.microsoft.com/office/powerpoint/2010/main" val="1645225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insidehighered.com/views/2010/12/21/defining-academic-freed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aaup.org/programs/academic-freedom/faqs-academic-freed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44254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a:t>
            </a:r>
            <a:r>
              <a:rPr lang="en-US" dirty="0"/>
              <a:t>schedule data for a public</a:t>
            </a:r>
            <a:r>
              <a:rPr lang="en-US" baseline="0" dirty="0"/>
              <a:t> speaking course at one CCC. Observations? Highest costs are most certainly FT faculty</a:t>
            </a:r>
            <a:r>
              <a:rPr lang="mr-IN" baseline="0" dirty="0"/>
              <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14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156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15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57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16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092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17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66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18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716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you have such a policy? Is it published in the catalog? If you don’t even know, how effective is this regulation? And if you do have a policy and no one is aware of it – how effective is that policy?</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19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67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smtClean="0">
                <a:solidFill>
                  <a:schemeClr val="dk1"/>
                </a:solidFill>
                <a:latin typeface="Calibri"/>
                <a:ea typeface="Calibri"/>
                <a:cs typeface="Calibri"/>
                <a:sym typeface="Calibri"/>
              </a:rPr>
              <a:t>20</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41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91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84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00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all the answers – so we encourage you to ask questions and offer your comments,</a:t>
            </a:r>
            <a:r>
              <a:rPr lang="en-US" baseline="0" dirty="0"/>
              <a:t> thoughts</a:t>
            </a:r>
            <a:r>
              <a:rPr lang="mr-IN" baseline="0" dirty="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69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2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23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244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smtClean="0">
                <a:hlinkClick r:id="rId3"/>
              </a:rPr>
              <a:t>https</a:t>
            </a:r>
            <a:r>
              <a:rPr lang="en-US" u="sng" dirty="0">
                <a:hlinkClick r:id="rId3"/>
              </a:rPr>
              <a:t>://www.insidehighered.com/views/2010/12/21/defining-academic-freedom</a:t>
            </a:r>
            <a:r>
              <a:rPr lang="en-US" dirty="0"/>
              <a: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51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hlinkClick r:id="rId3"/>
              </a:rPr>
              <a:t>AAUP’s FAQs on Academic Freedom</a:t>
            </a:r>
            <a:endParaRPr lang="en-US" dirty="0">
              <a:solidFill>
                <a:schemeClr val="bg1"/>
              </a:solidFill>
            </a:endParaRPr>
          </a:p>
          <a:p>
            <a:r>
              <a:rPr lang="en-US" dirty="0"/>
              <a:t>Only #1 of</a:t>
            </a:r>
            <a:r>
              <a:rPr lang="en-US" baseline="0" dirty="0"/>
              <a:t> the “main elements” is clearly connected to this discussion</a:t>
            </a:r>
          </a:p>
          <a:p>
            <a:r>
              <a:rPr lang="en-US" dirty="0"/>
              <a:t>https://</a:t>
            </a:r>
            <a:r>
              <a:rPr lang="en-US" dirty="0" err="1"/>
              <a:t>www.aaup.org</a:t>
            </a:r>
            <a:r>
              <a:rPr lang="en-US" dirty="0"/>
              <a:t>/programs/academic-freedom/</a:t>
            </a:r>
            <a:r>
              <a:rPr lang="en-US" dirty="0" err="1"/>
              <a:t>faqs</a:t>
            </a:r>
            <a:r>
              <a:rPr lang="en-US" dirty="0"/>
              <a:t>-academic-freedom</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94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347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290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169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56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86906" y="-21176"/>
            <a:ext cx="7606015" cy="1878714"/>
          </a:xfrm>
          <a:prstGeom prst="rect">
            <a:avLst/>
          </a:prstGeom>
          <a:solidFill>
            <a:schemeClr val="accent5"/>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5">
                <a:lumMod val="50000"/>
              </a:schemeClr>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22"/>
          <p:cNvSpPr txBox="1">
            <a:spLocks noGrp="1"/>
          </p:cNvSpPr>
          <p:nvPr>
            <p:ph type="body" idx="1"/>
          </p:nvPr>
        </p:nvSpPr>
        <p:spPr>
          <a:xfrm>
            <a:off x="1088686" y="2015735"/>
            <a:ext cx="7202456" cy="4039079"/>
          </a:xfrm>
          <a:prstGeom prst="rect">
            <a:avLst/>
          </a:prstGeom>
          <a:noFill/>
          <a:ln>
            <a:solidFill>
              <a:schemeClr val="accent5">
                <a:lumMod val="50000"/>
              </a:schemeClr>
            </a:solid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6" name="Google Shape;56;p29"/>
          <p:cNvCxnSpPr/>
          <p:nvPr/>
        </p:nvCxnSpPr>
        <p:spPr>
          <a:xfrm rot="10800000" flipH="1">
            <a:off x="892142" y="1847089"/>
            <a:ext cx="7563703" cy="12523"/>
          </a:xfrm>
          <a:prstGeom prst="straightConnector1">
            <a:avLst/>
          </a:prstGeom>
          <a:noFill/>
          <a:ln w="31750" cap="flat" cmpd="sng">
            <a:solidFill>
              <a:schemeClr val="accent5">
                <a:lumMod val="50000"/>
              </a:schemeClr>
            </a:solidFill>
            <a:prstDash val="solid"/>
            <a:round/>
            <a:headEnd type="none" w="sm" len="sm"/>
            <a:tailEnd type="none" w="sm" len="sm"/>
          </a:ln>
        </p:spPr>
      </p:cxnSp>
      <p:sp>
        <p:nvSpPr>
          <p:cNvPr id="57" name="Google Shape;57;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2"/>
        <p:cNvGrpSpPr/>
        <p:nvPr/>
      </p:nvGrpSpPr>
      <p:grpSpPr>
        <a:xfrm>
          <a:off x="0" y="0"/>
          <a:ext cx="0" cy="0"/>
          <a:chOff x="0" y="0"/>
          <a:chExt cx="0" cy="0"/>
        </a:xfrm>
      </p:grpSpPr>
      <p:sp>
        <p:nvSpPr>
          <p:cNvPr id="63" name="Google Shape;63;p30"/>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4" name="Google Shape;64;p3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5" name="Google Shape;65;p30"/>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7" name="Google Shape;67;p30"/>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8" name="Google Shape;68;p30"/>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9" name="Google Shape;69;p30"/>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0" name="Google Shape;70;p3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763246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dirty="0"/>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2" r:id="rId7"/>
    <p:sldLayoutId id="2147483663" r:id="rId8"/>
    <p:sldLayoutId id="214748366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4" Type="http://schemas.openxmlformats.org/officeDocument/2006/relationships/hyperlink" Target="https://asccc-oeri.org/webinars-and-events/" TargetMode="External"/><Relationship Id="rId5" Type="http://schemas.openxmlformats.org/officeDocument/2006/relationships/hyperlink" Target="http://creativecommons.org/licenses/by/4.0" TargetMode="External"/><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aaronburden?utm_source=unsplash&amp;utm_medium=referral&amp;utm_content=creditCopyText" TargetMode="External"/><Relationship Id="rId4" Type="http://schemas.openxmlformats.org/officeDocument/2006/relationships/hyperlink" Target="https://unsplash.com/photos/9C8r4QUwZRQ?utm_source=unsplash&amp;utm_medium=referral&amp;utm_content=creditCopyText" TargetMode="External"/><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unsplash.com/@shanerounce?utm_source=unsplash&amp;utm_medium=referral&amp;utm_content=creditCopyText" TargetMode="External"/><Relationship Id="rId5" Type="http://schemas.openxmlformats.org/officeDocument/2006/relationships/hyperlink" Target="https://unsplash.com/s/photos/collaborate?utm_source=unsplash&amp;utm_medium=referral&amp;utm_content=creditCopyText"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s://unsplash.com/@ann10?utm_source=unsplash&amp;utm_medium=referral&amp;utm_content=creditCopyText" TargetMode="External"/><Relationship Id="rId5" Type="http://schemas.openxmlformats.org/officeDocument/2006/relationships/hyperlink" Target="https://unsplash.com/s/photos/4-leaf-clover?utm_source=unsplash&amp;utm_medium=referral&amp;utm_content=creditCopyText"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insidehighered.com/views/2010/12/21/defining-academic-freed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246" y="2169159"/>
            <a:ext cx="7041459" cy="2488249"/>
          </a:xfrm>
        </p:spPr>
        <p:txBody>
          <a:bodyPr>
            <a:normAutofit/>
          </a:bodyPr>
          <a:lstStyle/>
          <a:p>
            <a:r>
              <a:rPr lang="en-US" sz="4400" dirty="0"/>
              <a:t>OER and Academic Freedom – Liberties and Limitations</a:t>
            </a:r>
          </a:p>
        </p:txBody>
      </p:sp>
      <p:sp>
        <p:nvSpPr>
          <p:cNvPr id="3" name="Subtitle 2"/>
          <p:cNvSpPr>
            <a:spLocks noGrp="1"/>
          </p:cNvSpPr>
          <p:nvPr>
            <p:ph type="subTitle" idx="1"/>
          </p:nvPr>
        </p:nvSpPr>
        <p:spPr>
          <a:xfrm>
            <a:off x="282697" y="5249113"/>
            <a:ext cx="8344593" cy="1333116"/>
          </a:xfrm>
        </p:spPr>
        <p:txBody>
          <a:bodyPr>
            <a:normAutofit fontScale="62500" lnSpcReduction="20000"/>
          </a:bodyPr>
          <a:lstStyle/>
          <a:p>
            <a:r>
              <a:rPr lang="en-US" sz="2000" dirty="0"/>
              <a:t>OERI Friday Forum, March 17, 2023, 10:30 am – 11:30 am</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OER and Academic Freedom – Liberties and Limitations </a:t>
            </a:r>
            <a:r>
              <a:rPr lang="en-US" sz="2000" dirty="0"/>
              <a:t>is licensed under </a:t>
            </a:r>
            <a:r>
              <a:rPr lang="en-US" sz="2000" dirty="0">
                <a:hlinkClick r:id="rId5"/>
              </a:rPr>
              <a:t>CC BY 4.0</a:t>
            </a:r>
            <a:r>
              <a:rPr lang="en-US" sz="2000" dirty="0"/>
              <a:t>.</a:t>
            </a:r>
          </a:p>
        </p:txBody>
      </p:sp>
    </p:spTree>
    <p:extLst>
      <p:ext uri="{BB962C8B-B14F-4D97-AF65-F5344CB8AC3E}">
        <p14:creationId xmlns:p14="http://schemas.microsoft.com/office/powerpoint/2010/main" val="175215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to</a:t>
            </a:r>
            <a:r>
              <a:rPr lang="mr-IN" dirty="0"/>
              <a:t>…</a:t>
            </a:r>
            <a:endParaRPr lang="en-US" dirty="0"/>
          </a:p>
        </p:txBody>
      </p:sp>
      <p:sp>
        <p:nvSpPr>
          <p:cNvPr id="3" name="Text Placeholder 2"/>
          <p:cNvSpPr>
            <a:spLocks noGrp="1"/>
          </p:cNvSpPr>
          <p:nvPr>
            <p:ph type="body" idx="1"/>
          </p:nvPr>
        </p:nvSpPr>
        <p:spPr>
          <a:xfrm>
            <a:off x="1088685" y="2015735"/>
            <a:ext cx="7295293" cy="4039079"/>
          </a:xfrm>
        </p:spPr>
        <p:txBody>
          <a:bodyPr>
            <a:normAutofit/>
          </a:bodyPr>
          <a:lstStyle/>
          <a:p>
            <a:pPr>
              <a:buSzPct val="105000"/>
              <a:buFont typeface="Arial" panose="020B0604020202020204" pitchFamily="34" charset="0"/>
              <a:buChar char="•"/>
            </a:pPr>
            <a:r>
              <a:rPr lang="en-US" sz="2400" dirty="0"/>
              <a:t>... teach what you want to teach.</a:t>
            </a:r>
          </a:p>
          <a:p>
            <a:pPr>
              <a:buSzPct val="105000"/>
            </a:pPr>
            <a:r>
              <a:rPr lang="mr-IN" sz="2400" dirty="0"/>
              <a:t>…</a:t>
            </a:r>
            <a:r>
              <a:rPr lang="en-US" sz="2400" dirty="0"/>
              <a:t> teach the curriculum how you want to teach it. </a:t>
            </a:r>
          </a:p>
          <a:p>
            <a:pPr>
              <a:buSzPct val="105000"/>
            </a:pPr>
            <a:r>
              <a:rPr lang="mr-IN" sz="2400" dirty="0"/>
              <a:t>…</a:t>
            </a:r>
            <a:r>
              <a:rPr lang="en-US" sz="2400" dirty="0"/>
              <a:t> employ the classroom techniques that you believe are most effective.</a:t>
            </a:r>
          </a:p>
          <a:p>
            <a:pPr>
              <a:buSzPct val="105000"/>
            </a:pPr>
            <a:r>
              <a:rPr lang="mr-IN" sz="2400" dirty="0"/>
              <a:t>…</a:t>
            </a:r>
            <a:r>
              <a:rPr lang="en-US" sz="2400" dirty="0"/>
              <a:t> select the resources you want to teach with.</a:t>
            </a:r>
          </a:p>
        </p:txBody>
      </p:sp>
    </p:spTree>
    <p:extLst>
      <p:ext uri="{BB962C8B-B14F-4D97-AF65-F5344CB8AC3E}">
        <p14:creationId xmlns:p14="http://schemas.microsoft.com/office/powerpoint/2010/main" val="13300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free to</a:t>
            </a:r>
            <a:r>
              <a:rPr lang="mr-IN" dirty="0"/>
              <a:t>…</a:t>
            </a:r>
            <a:endParaRPr lang="en-US" dirty="0"/>
          </a:p>
        </p:txBody>
      </p:sp>
      <p:sp>
        <p:nvSpPr>
          <p:cNvPr id="3" name="Text Placeholder 2"/>
          <p:cNvSpPr>
            <a:spLocks noGrp="1"/>
          </p:cNvSpPr>
          <p:nvPr>
            <p:ph type="body" idx="1"/>
          </p:nvPr>
        </p:nvSpPr>
        <p:spPr/>
        <p:txBody>
          <a:bodyPr>
            <a:normAutofit/>
          </a:bodyPr>
          <a:lstStyle/>
          <a:p>
            <a:r>
              <a:rPr lang="mr-IN" sz="2000" dirty="0" smtClean="0"/>
              <a:t>…</a:t>
            </a:r>
            <a:r>
              <a:rPr lang="en-US" sz="2000" dirty="0" smtClean="0"/>
              <a:t> </a:t>
            </a:r>
            <a:r>
              <a:rPr lang="en-US" sz="2000" dirty="0"/>
              <a:t>campaign for politicians in your classroom?</a:t>
            </a:r>
          </a:p>
          <a:p>
            <a:r>
              <a:rPr lang="mr-IN" sz="2000" dirty="0"/>
              <a:t>…</a:t>
            </a:r>
            <a:r>
              <a:rPr lang="en-US" sz="2000" dirty="0"/>
              <a:t> date your students</a:t>
            </a:r>
            <a:r>
              <a:rPr lang="en-US" sz="2000" dirty="0" smtClean="0"/>
              <a:t>?</a:t>
            </a:r>
          </a:p>
          <a:p>
            <a:r>
              <a:rPr lang="mr-IN" sz="2000" dirty="0"/>
              <a:t>…</a:t>
            </a:r>
            <a:r>
              <a:rPr lang="en-US" sz="2000" dirty="0"/>
              <a:t> curse in front of your students</a:t>
            </a:r>
            <a:r>
              <a:rPr lang="en-US" sz="2000" dirty="0" smtClean="0"/>
              <a:t>?</a:t>
            </a:r>
            <a:endParaRPr lang="en-US" sz="2000" dirty="0"/>
          </a:p>
          <a:p>
            <a:r>
              <a:rPr lang="mr-IN" sz="2000" dirty="0"/>
              <a:t>…</a:t>
            </a:r>
            <a:r>
              <a:rPr lang="en-US" sz="2000" dirty="0"/>
              <a:t> give poor grades to students who don’t agree with </a:t>
            </a:r>
            <a:r>
              <a:rPr lang="en-US" sz="2000" dirty="0" smtClean="0"/>
              <a:t>your political or theological views?</a:t>
            </a:r>
            <a:endParaRPr lang="en-US" sz="2000" dirty="0"/>
          </a:p>
          <a:p>
            <a:r>
              <a:rPr lang="mr-IN" sz="2000" dirty="0"/>
              <a:t>…</a:t>
            </a:r>
            <a:r>
              <a:rPr lang="en-US" sz="2000" dirty="0"/>
              <a:t> select the textbook for your course without consideration of its cost?</a:t>
            </a:r>
          </a:p>
        </p:txBody>
      </p:sp>
    </p:spTree>
    <p:extLst>
      <p:ext uri="{BB962C8B-B14F-4D97-AF65-F5344CB8AC3E}">
        <p14:creationId xmlns:p14="http://schemas.microsoft.com/office/powerpoint/2010/main" val="65170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“Serves the public good”</a:t>
            </a:r>
          </a:p>
        </p:txBody>
      </p:sp>
      <p:sp>
        <p:nvSpPr>
          <p:cNvPr id="3" name="Text Placeholder 2"/>
          <p:cNvSpPr>
            <a:spLocks noGrp="1"/>
          </p:cNvSpPr>
          <p:nvPr>
            <p:ph type="body" idx="1"/>
          </p:nvPr>
        </p:nvSpPr>
        <p:spPr/>
        <p:txBody>
          <a:bodyPr>
            <a:normAutofit/>
          </a:bodyPr>
          <a:lstStyle/>
          <a:p>
            <a:r>
              <a:rPr lang="en-US" sz="2000" dirty="0"/>
              <a:t>The definition of </a:t>
            </a:r>
            <a:r>
              <a:rPr lang="en-US" sz="2000" dirty="0" smtClean="0"/>
              <a:t>academic freedom </a:t>
            </a:r>
            <a:r>
              <a:rPr lang="en-US" sz="2000" dirty="0"/>
              <a:t>specifies that the </a:t>
            </a:r>
            <a:r>
              <a:rPr lang="en-US" sz="2000" dirty="0" smtClean="0"/>
              <a:t>academic freedom </a:t>
            </a:r>
            <a:r>
              <a:rPr lang="en-US" sz="2000" dirty="0"/>
              <a:t>is intended to ultimately ”serve the public good.”</a:t>
            </a:r>
          </a:p>
          <a:p>
            <a:r>
              <a:rPr lang="en-US" sz="2000" dirty="0"/>
              <a:t>Does that mean your actions are protected by </a:t>
            </a:r>
            <a:r>
              <a:rPr lang="en-US" sz="2000" dirty="0" smtClean="0"/>
              <a:t>academic freedom as </a:t>
            </a:r>
            <a:r>
              <a:rPr lang="en-US" sz="2000" dirty="0"/>
              <a:t>long as they are related to your “pedagogical philosophy and intellectual commitments” and are not a disservice to the public good?</a:t>
            </a:r>
          </a:p>
        </p:txBody>
      </p:sp>
    </p:spTree>
    <p:extLst>
      <p:ext uri="{BB962C8B-B14F-4D97-AF65-F5344CB8AC3E}">
        <p14:creationId xmlns:p14="http://schemas.microsoft.com/office/powerpoint/2010/main" val="162800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Freedom and Textbook Affordability</a:t>
            </a:r>
          </a:p>
        </p:txBody>
      </p:sp>
      <p:sp>
        <p:nvSpPr>
          <p:cNvPr id="3" name="Text Placeholder 2"/>
          <p:cNvSpPr>
            <a:spLocks noGrp="1"/>
          </p:cNvSpPr>
          <p:nvPr>
            <p:ph type="body" idx="1"/>
          </p:nvPr>
        </p:nvSpPr>
        <p:spPr/>
        <p:txBody>
          <a:bodyPr>
            <a:normAutofit/>
          </a:bodyPr>
          <a:lstStyle/>
          <a:p>
            <a:r>
              <a:rPr lang="en-US" sz="2000" dirty="0"/>
              <a:t>Does academic freedom mean that faculty can select whatever text they want – regardless of the cost to students?</a:t>
            </a:r>
          </a:p>
          <a:p>
            <a:r>
              <a:rPr lang="en-US" sz="2000" dirty="0"/>
              <a:t>No? Yes? Maybe?</a:t>
            </a:r>
          </a:p>
          <a:p>
            <a:r>
              <a:rPr lang="en-US" sz="2000" dirty="0"/>
              <a:t>If you select “maybe”, how do you determine when it is acceptable to select a costly text?</a:t>
            </a:r>
          </a:p>
        </p:txBody>
      </p:sp>
    </p:spTree>
    <p:extLst>
      <p:ext uri="{BB962C8B-B14F-4D97-AF65-F5344CB8AC3E}">
        <p14:creationId xmlns:p14="http://schemas.microsoft.com/office/powerpoint/2010/main" val="21809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Public Speaking Textbook Costs at One College</a:t>
            </a:r>
          </a:p>
        </p:txBody>
      </p:sp>
      <p:sp>
        <p:nvSpPr>
          <p:cNvPr id="7" name="Text Placeholder 6"/>
          <p:cNvSpPr>
            <a:spLocks noGrp="1"/>
          </p:cNvSpPr>
          <p:nvPr>
            <p:ph type="body" idx="1"/>
          </p:nvPr>
        </p:nvSpPr>
        <p:spPr/>
        <p:txBody>
          <a:bodyPr/>
          <a:lstStyle/>
          <a:p>
            <a:r>
              <a:rPr lang="en-US" dirty="0"/>
              <a:t>Textbook Cost	</a:t>
            </a:r>
          </a:p>
        </p:txBody>
      </p:sp>
      <p:sp>
        <p:nvSpPr>
          <p:cNvPr id="8" name="Text Placeholder 7"/>
          <p:cNvSpPr>
            <a:spLocks noGrp="1"/>
          </p:cNvSpPr>
          <p:nvPr>
            <p:ph type="body" idx="2"/>
          </p:nvPr>
        </p:nvSpPr>
        <p:spPr/>
        <p:txBody>
          <a:bodyPr/>
          <a:lstStyle/>
          <a:p>
            <a:r>
              <a:rPr lang="en-US" dirty="0"/>
              <a:t>$150 - $200		</a:t>
            </a:r>
          </a:p>
          <a:p>
            <a:r>
              <a:rPr lang="en-US" dirty="0"/>
              <a:t>$60			</a:t>
            </a:r>
          </a:p>
          <a:p>
            <a:r>
              <a:rPr lang="en-US" dirty="0"/>
              <a:t>$23.30 - $58.25	</a:t>
            </a:r>
          </a:p>
          <a:p>
            <a:r>
              <a:rPr lang="en-US" dirty="0"/>
              <a:t>$18.75 - $25.00	</a:t>
            </a:r>
          </a:p>
          <a:p>
            <a:r>
              <a:rPr lang="en-US" dirty="0"/>
              <a:t>$0			</a:t>
            </a:r>
          </a:p>
          <a:p>
            <a:r>
              <a:rPr lang="en-US" dirty="0"/>
              <a:t>Unknown</a:t>
            </a:r>
          </a:p>
        </p:txBody>
      </p:sp>
      <p:sp>
        <p:nvSpPr>
          <p:cNvPr id="9" name="Text Placeholder 8"/>
          <p:cNvSpPr>
            <a:spLocks noGrp="1"/>
          </p:cNvSpPr>
          <p:nvPr>
            <p:ph type="body" idx="3"/>
          </p:nvPr>
        </p:nvSpPr>
        <p:spPr>
          <a:xfrm>
            <a:off x="4569257" y="2023006"/>
            <a:ext cx="3723879" cy="802237"/>
          </a:xfrm>
        </p:spPr>
        <p:txBody>
          <a:bodyPr/>
          <a:lstStyle/>
          <a:p>
            <a:r>
              <a:rPr lang="en-US" dirty="0"/>
              <a:t>Number of Sections (number of faculty)</a:t>
            </a:r>
          </a:p>
        </p:txBody>
      </p:sp>
      <p:sp>
        <p:nvSpPr>
          <p:cNvPr id="10" name="Text Placeholder 9"/>
          <p:cNvSpPr>
            <a:spLocks noGrp="1"/>
          </p:cNvSpPr>
          <p:nvPr>
            <p:ph type="body" idx="4"/>
          </p:nvPr>
        </p:nvSpPr>
        <p:spPr/>
        <p:txBody>
          <a:bodyPr/>
          <a:lstStyle/>
          <a:p>
            <a:r>
              <a:rPr lang="en-US" dirty="0"/>
              <a:t>4 (1)</a:t>
            </a:r>
          </a:p>
          <a:p>
            <a:r>
              <a:rPr lang="en-US" dirty="0"/>
              <a:t>7 (1)</a:t>
            </a:r>
          </a:p>
          <a:p>
            <a:r>
              <a:rPr lang="en-US" dirty="0"/>
              <a:t>3 (3)</a:t>
            </a:r>
          </a:p>
          <a:p>
            <a:r>
              <a:rPr lang="en-US" dirty="0"/>
              <a:t>4 (1)</a:t>
            </a:r>
          </a:p>
          <a:p>
            <a:r>
              <a:rPr lang="en-US" dirty="0"/>
              <a:t>5 (4)</a:t>
            </a:r>
          </a:p>
          <a:p>
            <a:r>
              <a:rPr lang="en-US" dirty="0"/>
              <a:t>6 (3)</a:t>
            </a:r>
          </a:p>
        </p:txBody>
      </p:sp>
    </p:spTree>
    <p:extLst>
      <p:ext uri="{BB962C8B-B14F-4D97-AF65-F5344CB8AC3E}">
        <p14:creationId xmlns:p14="http://schemas.microsoft.com/office/powerpoint/2010/main" val="25194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Intro Psych Textbook Costs at One College</a:t>
            </a:r>
          </a:p>
        </p:txBody>
      </p:sp>
      <p:sp>
        <p:nvSpPr>
          <p:cNvPr id="7" name="Text Placeholder 6"/>
          <p:cNvSpPr>
            <a:spLocks noGrp="1"/>
          </p:cNvSpPr>
          <p:nvPr>
            <p:ph type="body" idx="1"/>
          </p:nvPr>
        </p:nvSpPr>
        <p:spPr/>
        <p:txBody>
          <a:bodyPr/>
          <a:lstStyle/>
          <a:p>
            <a:r>
              <a:rPr lang="en-US" dirty="0"/>
              <a:t>Textbook Cost	</a:t>
            </a:r>
          </a:p>
        </p:txBody>
      </p:sp>
      <p:sp>
        <p:nvSpPr>
          <p:cNvPr id="8" name="Text Placeholder 7"/>
          <p:cNvSpPr>
            <a:spLocks noGrp="1"/>
          </p:cNvSpPr>
          <p:nvPr>
            <p:ph type="body" idx="2"/>
          </p:nvPr>
        </p:nvSpPr>
        <p:spPr/>
        <p:txBody>
          <a:bodyPr/>
          <a:lstStyle/>
          <a:p>
            <a:r>
              <a:rPr lang="en-US" dirty="0"/>
              <a:t>$66.99 - $253		</a:t>
            </a:r>
          </a:p>
          <a:p>
            <a:r>
              <a:rPr lang="en-US" dirty="0"/>
              <a:t>$50.99 - $138		</a:t>
            </a:r>
          </a:p>
          <a:p>
            <a:r>
              <a:rPr lang="en-US" dirty="0"/>
              <a:t>$44.49 - $220		</a:t>
            </a:r>
          </a:p>
          <a:p>
            <a:r>
              <a:rPr lang="en-US" dirty="0"/>
              <a:t>$0			</a:t>
            </a:r>
          </a:p>
          <a:p>
            <a:r>
              <a:rPr lang="en-US" dirty="0"/>
              <a:t>Unknown</a:t>
            </a:r>
          </a:p>
        </p:txBody>
      </p:sp>
      <p:sp>
        <p:nvSpPr>
          <p:cNvPr id="9" name="Text Placeholder 8"/>
          <p:cNvSpPr>
            <a:spLocks noGrp="1"/>
          </p:cNvSpPr>
          <p:nvPr>
            <p:ph type="body" idx="3"/>
          </p:nvPr>
        </p:nvSpPr>
        <p:spPr>
          <a:xfrm>
            <a:off x="4569257" y="2023006"/>
            <a:ext cx="3723879" cy="802237"/>
          </a:xfrm>
        </p:spPr>
        <p:txBody>
          <a:bodyPr/>
          <a:lstStyle/>
          <a:p>
            <a:r>
              <a:rPr lang="en-US" dirty="0"/>
              <a:t>Number of Sections (number of faculty)</a:t>
            </a:r>
          </a:p>
        </p:txBody>
      </p:sp>
      <p:sp>
        <p:nvSpPr>
          <p:cNvPr id="10" name="Text Placeholder 9"/>
          <p:cNvSpPr>
            <a:spLocks noGrp="1"/>
          </p:cNvSpPr>
          <p:nvPr>
            <p:ph type="body" idx="4"/>
          </p:nvPr>
        </p:nvSpPr>
        <p:spPr/>
        <p:txBody>
          <a:bodyPr/>
          <a:lstStyle/>
          <a:p>
            <a:r>
              <a:rPr lang="en-US" dirty="0"/>
              <a:t>3 (2)</a:t>
            </a:r>
          </a:p>
          <a:p>
            <a:r>
              <a:rPr lang="en-US" dirty="0"/>
              <a:t>4 (1)</a:t>
            </a:r>
          </a:p>
          <a:p>
            <a:r>
              <a:rPr lang="en-US" dirty="0"/>
              <a:t>2 (1)</a:t>
            </a:r>
          </a:p>
          <a:p>
            <a:r>
              <a:rPr lang="en-US" dirty="0"/>
              <a:t>5 (2)</a:t>
            </a:r>
          </a:p>
          <a:p>
            <a:r>
              <a:rPr lang="en-US" dirty="0"/>
              <a:t>1 (1)</a:t>
            </a:r>
          </a:p>
        </p:txBody>
      </p:sp>
    </p:spTree>
    <p:extLst>
      <p:ext uri="{BB962C8B-B14F-4D97-AF65-F5344CB8AC3E}">
        <p14:creationId xmlns:p14="http://schemas.microsoft.com/office/powerpoint/2010/main" val="80679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Intro Psych Textbook Costs at Another College</a:t>
            </a:r>
          </a:p>
        </p:txBody>
      </p:sp>
      <p:sp>
        <p:nvSpPr>
          <p:cNvPr id="7" name="Text Placeholder 6"/>
          <p:cNvSpPr>
            <a:spLocks noGrp="1"/>
          </p:cNvSpPr>
          <p:nvPr>
            <p:ph type="body" idx="1"/>
          </p:nvPr>
        </p:nvSpPr>
        <p:spPr/>
        <p:txBody>
          <a:bodyPr/>
          <a:lstStyle/>
          <a:p>
            <a:r>
              <a:rPr lang="en-US" dirty="0"/>
              <a:t>Textbook Cost	</a:t>
            </a:r>
          </a:p>
        </p:txBody>
      </p:sp>
      <p:sp>
        <p:nvSpPr>
          <p:cNvPr id="8" name="Text Placeholder 7"/>
          <p:cNvSpPr>
            <a:spLocks noGrp="1"/>
          </p:cNvSpPr>
          <p:nvPr>
            <p:ph type="body" idx="2"/>
          </p:nvPr>
        </p:nvSpPr>
        <p:spPr/>
        <p:txBody>
          <a:bodyPr/>
          <a:lstStyle/>
          <a:p>
            <a:r>
              <a:rPr lang="en-US" dirty="0"/>
              <a:t>$141.50 (digital)</a:t>
            </a:r>
          </a:p>
          <a:p>
            <a:r>
              <a:rPr lang="en-US" dirty="0"/>
              <a:t>$73.77 - $175.64</a:t>
            </a:r>
          </a:p>
          <a:p>
            <a:r>
              <a:rPr lang="en-US" dirty="0"/>
              <a:t>$81.99 - $319.50	</a:t>
            </a:r>
          </a:p>
          <a:p>
            <a:r>
              <a:rPr lang="en-US" dirty="0"/>
              <a:t>$0			</a:t>
            </a:r>
          </a:p>
        </p:txBody>
      </p:sp>
      <p:sp>
        <p:nvSpPr>
          <p:cNvPr id="9" name="Text Placeholder 8"/>
          <p:cNvSpPr>
            <a:spLocks noGrp="1"/>
          </p:cNvSpPr>
          <p:nvPr>
            <p:ph type="body" idx="3"/>
          </p:nvPr>
        </p:nvSpPr>
        <p:spPr>
          <a:xfrm>
            <a:off x="4569257" y="2023006"/>
            <a:ext cx="3723879" cy="802237"/>
          </a:xfrm>
        </p:spPr>
        <p:txBody>
          <a:bodyPr/>
          <a:lstStyle/>
          <a:p>
            <a:r>
              <a:rPr lang="en-US" dirty="0"/>
              <a:t>Number of Sections (number of faculty)</a:t>
            </a:r>
          </a:p>
        </p:txBody>
      </p:sp>
      <p:sp>
        <p:nvSpPr>
          <p:cNvPr id="10" name="Text Placeholder 9"/>
          <p:cNvSpPr>
            <a:spLocks noGrp="1"/>
          </p:cNvSpPr>
          <p:nvPr>
            <p:ph type="body" idx="4"/>
          </p:nvPr>
        </p:nvSpPr>
        <p:spPr/>
        <p:txBody>
          <a:bodyPr/>
          <a:lstStyle/>
          <a:p>
            <a:r>
              <a:rPr lang="en-US" dirty="0"/>
              <a:t>2 (1)</a:t>
            </a:r>
          </a:p>
          <a:p>
            <a:r>
              <a:rPr lang="en-US" dirty="0"/>
              <a:t>1 (1)</a:t>
            </a:r>
          </a:p>
          <a:p>
            <a:r>
              <a:rPr lang="en-US" dirty="0"/>
              <a:t>2 (1)</a:t>
            </a:r>
          </a:p>
          <a:p>
            <a:r>
              <a:rPr lang="en-US" dirty="0"/>
              <a:t>20 (9)</a:t>
            </a:r>
          </a:p>
        </p:txBody>
      </p:sp>
    </p:spTree>
    <p:extLst>
      <p:ext uri="{BB962C8B-B14F-4D97-AF65-F5344CB8AC3E}">
        <p14:creationId xmlns:p14="http://schemas.microsoft.com/office/powerpoint/2010/main" val="206071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Considering Costs</a:t>
            </a:r>
          </a:p>
        </p:txBody>
      </p:sp>
      <p:sp>
        <p:nvSpPr>
          <p:cNvPr id="5" name="Text Placeholder 4"/>
          <p:cNvSpPr>
            <a:spLocks noGrp="1"/>
          </p:cNvSpPr>
          <p:nvPr>
            <p:ph type="body" idx="1"/>
          </p:nvPr>
        </p:nvSpPr>
        <p:spPr/>
        <p:txBody>
          <a:bodyPr>
            <a:normAutofit/>
          </a:bodyPr>
          <a:lstStyle/>
          <a:p>
            <a:pPr marL="127000" indent="0">
              <a:buNone/>
            </a:pPr>
            <a:r>
              <a:rPr lang="en-US" sz="2800" dirty="0"/>
              <a:t>Are faculty obligated to consider costs when selecting course materials?</a:t>
            </a:r>
          </a:p>
          <a:p>
            <a:endParaRPr lang="en-US" sz="3200" dirty="0"/>
          </a:p>
        </p:txBody>
      </p:sp>
    </p:spTree>
    <p:extLst>
      <p:ext uri="{BB962C8B-B14F-4D97-AF65-F5344CB8AC3E}">
        <p14:creationId xmlns:p14="http://schemas.microsoft.com/office/powerpoint/2010/main" val="172093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What’s your local policy say?</a:t>
            </a:r>
          </a:p>
        </p:txBody>
      </p:sp>
      <p:sp>
        <p:nvSpPr>
          <p:cNvPr id="5" name="Text Placeholder 4"/>
          <p:cNvSpPr>
            <a:spLocks noGrp="1"/>
          </p:cNvSpPr>
          <p:nvPr>
            <p:ph type="body" idx="1"/>
          </p:nvPr>
        </p:nvSpPr>
        <p:spPr>
          <a:xfrm>
            <a:off x="881149" y="2032360"/>
            <a:ext cx="7559622" cy="4039079"/>
          </a:xfrm>
        </p:spPr>
        <p:txBody>
          <a:bodyPr>
            <a:noAutofit/>
          </a:bodyPr>
          <a:lstStyle/>
          <a:p>
            <a:r>
              <a:rPr lang="en-US" sz="2400" dirty="0"/>
              <a:t>Yes, you are required to have one.</a:t>
            </a:r>
          </a:p>
          <a:p>
            <a:r>
              <a:rPr lang="en-US" sz="2400" dirty="0"/>
              <a:t>When title 5 was modified in 2012 to permit faculty to require students to purchase resources which were not “tangible”, efforts were made in regulation to protect students.</a:t>
            </a:r>
          </a:p>
          <a:p>
            <a:r>
              <a:rPr lang="en-US" sz="2400" dirty="0"/>
              <a:t>Title 5 § 59404. District Policies and Regulations for Instructional Materials. </a:t>
            </a:r>
          </a:p>
          <a:p>
            <a:r>
              <a:rPr lang="en-US" sz="2400" dirty="0" err="1"/>
              <a:t>tinyurl.com</a:t>
            </a:r>
            <a:r>
              <a:rPr lang="en-US" sz="2400" dirty="0"/>
              <a:t>/</a:t>
            </a:r>
            <a:r>
              <a:rPr lang="en-US" sz="2400" dirty="0" err="1"/>
              <a:t>TextLeg</a:t>
            </a:r>
            <a:r>
              <a:rPr lang="en-US" sz="2400" dirty="0"/>
              <a:t>.</a:t>
            </a:r>
          </a:p>
        </p:txBody>
      </p:sp>
    </p:spTree>
    <p:extLst>
      <p:ext uri="{BB962C8B-B14F-4D97-AF65-F5344CB8AC3E}">
        <p14:creationId xmlns:p14="http://schemas.microsoft.com/office/powerpoint/2010/main" val="159885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86" y="808303"/>
            <a:ext cx="7445714" cy="893111"/>
          </a:xfrm>
        </p:spPr>
        <p:txBody>
          <a:bodyPr/>
          <a:lstStyle/>
          <a:p>
            <a:r>
              <a:rPr lang="en-US" dirty="0"/>
              <a:t>Title 5 § 59404. District Policies and Regulations for Instructional Materials</a:t>
            </a:r>
          </a:p>
        </p:txBody>
      </p:sp>
      <p:sp>
        <p:nvSpPr>
          <p:cNvPr id="5" name="Text Placeholder 4"/>
          <p:cNvSpPr>
            <a:spLocks noGrp="1"/>
          </p:cNvSpPr>
          <p:nvPr>
            <p:ph type="body" idx="1"/>
          </p:nvPr>
        </p:nvSpPr>
        <p:spPr>
          <a:xfrm>
            <a:off x="572192" y="2082237"/>
            <a:ext cx="8214360" cy="4039079"/>
          </a:xfrm>
        </p:spPr>
        <p:txBody>
          <a:bodyPr>
            <a:noAutofit/>
          </a:bodyPr>
          <a:lstStyle/>
          <a:p>
            <a:r>
              <a:rPr lang="en-US" sz="2000" dirty="0"/>
              <a:t>(a) The governing board of a community college district which requires that students provide instructional materials for a course shall adopt policies or regulations, consistent with the provisions of this subchapter, which specify the conditions under which such materials will be required. These policies and regulations shall direct instructors to take reasonable steps to minimize the cost and ensure the necessity of instructional materials.</a:t>
            </a:r>
          </a:p>
          <a:p>
            <a:r>
              <a:rPr lang="en-US" sz="2000" dirty="0"/>
              <a:t>(b) The policies or regulations specified in subdivision (a) shall be published in each college catalog developed after the date of adoption.</a:t>
            </a:r>
          </a:p>
        </p:txBody>
      </p:sp>
    </p:spTree>
    <p:extLst>
      <p:ext uri="{BB962C8B-B14F-4D97-AF65-F5344CB8AC3E}">
        <p14:creationId xmlns:p14="http://schemas.microsoft.com/office/powerpoint/2010/main" val="160005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a:t>
            </a:r>
          </a:p>
        </p:txBody>
      </p:sp>
      <p:sp>
        <p:nvSpPr>
          <p:cNvPr id="3" name="Text Placeholder 2"/>
          <p:cNvSpPr>
            <a:spLocks noGrp="1"/>
          </p:cNvSpPr>
          <p:nvPr>
            <p:ph type="body" idx="1"/>
          </p:nvPr>
        </p:nvSpPr>
        <p:spPr/>
        <p:txBody>
          <a:bodyPr>
            <a:normAutofit/>
          </a:bodyPr>
          <a:lstStyle/>
          <a:p>
            <a:pPr marL="127000" indent="0">
              <a:buNone/>
            </a:pPr>
            <a:r>
              <a:rPr lang="en-US" sz="1800" dirty="0"/>
              <a:t>Is academic freedom an absolute right? How do you balance the societal interest – or moral imperative – in ensuring education is affordable for students with a faculty member’s freedom to select the resources they believe to be best for the curriculum? Join us as we navigate the intersections of societal interests, faculty purview, academic freedom, and OER. All questions, comments, and conundrums are welcome</a:t>
            </a:r>
            <a:r>
              <a:rPr lang="en-US" sz="1800" dirty="0" smtClean="0"/>
              <a:t>.</a:t>
            </a:r>
          </a:p>
          <a:p>
            <a:pPr marL="127000" indent="0">
              <a:buNone/>
            </a:pPr>
            <a:r>
              <a:rPr lang="en-US" sz="1800" dirty="0" smtClean="0"/>
              <a:t>Happy Saint Patrick’s Day!</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742" y="4360794"/>
            <a:ext cx="2946400" cy="2008341"/>
          </a:xfrm>
          <a:prstGeom prst="rect">
            <a:avLst/>
          </a:prstGeom>
        </p:spPr>
      </p:pic>
      <p:sp>
        <p:nvSpPr>
          <p:cNvPr id="5" name="Rectangle 4"/>
          <p:cNvSpPr/>
          <p:nvPr/>
        </p:nvSpPr>
        <p:spPr>
          <a:xfrm>
            <a:off x="5344742" y="6410041"/>
            <a:ext cx="3090911" cy="307777"/>
          </a:xfrm>
          <a:prstGeom prst="rect">
            <a:avLst/>
          </a:prstGeom>
        </p:spPr>
        <p:txBody>
          <a:bodyPr wrap="none">
            <a:spAutoFit/>
          </a:bodyPr>
          <a:lstStyle/>
          <a:p>
            <a:r>
              <a:rPr lang="en-US"/>
              <a:t>Photo by </a:t>
            </a:r>
            <a:r>
              <a:rPr lang="en-US">
                <a:hlinkClick r:id="rId3"/>
              </a:rPr>
              <a:t>Aaron Burden</a:t>
            </a:r>
            <a:r>
              <a:rPr lang="en-US"/>
              <a:t> on </a:t>
            </a:r>
            <a:r>
              <a:rPr lang="en-US">
                <a:hlinkClick r:id="rId4"/>
              </a:rPr>
              <a:t>Unsplash</a:t>
            </a:r>
            <a:endParaRPr lang="en-US"/>
          </a:p>
        </p:txBody>
      </p:sp>
    </p:spTree>
    <p:extLst>
      <p:ext uri="{BB962C8B-B14F-4D97-AF65-F5344CB8AC3E}">
        <p14:creationId xmlns:p14="http://schemas.microsoft.com/office/powerpoint/2010/main" val="129853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a:t>What would an effective local policy look like?</a:t>
            </a:r>
          </a:p>
        </p:txBody>
      </p:sp>
      <p:sp>
        <p:nvSpPr>
          <p:cNvPr id="8" name="Text Placeholder 7"/>
          <p:cNvSpPr>
            <a:spLocks noGrp="1"/>
          </p:cNvSpPr>
          <p:nvPr>
            <p:ph type="body" idx="1"/>
          </p:nvPr>
        </p:nvSpPr>
        <p:spPr>
          <a:xfrm>
            <a:off x="1088686" y="2046215"/>
            <a:ext cx="7202456" cy="4039079"/>
          </a:xfrm>
        </p:spPr>
        <p:txBody>
          <a:bodyPr>
            <a:normAutofit/>
          </a:bodyPr>
          <a:lstStyle/>
          <a:p>
            <a:pPr marL="127000" indent="0">
              <a:buNone/>
            </a:pPr>
            <a:r>
              <a:rPr lang="en-US" sz="2800" dirty="0"/>
              <a:t>How do you balance faculty freedom of choice and cost considerations?</a:t>
            </a:r>
          </a:p>
        </p:txBody>
      </p:sp>
    </p:spTree>
    <p:extLst>
      <p:ext uri="{BB962C8B-B14F-4D97-AF65-F5344CB8AC3E}">
        <p14:creationId xmlns:p14="http://schemas.microsoft.com/office/powerpoint/2010/main" val="292468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Access (IA)</a:t>
            </a:r>
          </a:p>
        </p:txBody>
      </p:sp>
      <p:sp>
        <p:nvSpPr>
          <p:cNvPr id="3" name="Text Placeholder 2"/>
          <p:cNvSpPr>
            <a:spLocks noGrp="1"/>
          </p:cNvSpPr>
          <p:nvPr>
            <p:ph type="body" idx="1"/>
          </p:nvPr>
        </p:nvSpPr>
        <p:spPr/>
        <p:txBody>
          <a:bodyPr>
            <a:normAutofit/>
          </a:bodyPr>
          <a:lstStyle/>
          <a:p>
            <a:r>
              <a:rPr lang="en-US" sz="1800" dirty="0"/>
              <a:t>”Automatic Billing”</a:t>
            </a:r>
          </a:p>
          <a:p>
            <a:r>
              <a:rPr lang="en-US" sz="1800" dirty="0"/>
              <a:t>Students are charged a a set fee (usually per unit) at the time of registration </a:t>
            </a:r>
          </a:p>
          <a:p>
            <a:r>
              <a:rPr lang="en-US" sz="1800" dirty="0"/>
              <a:t>Students may opt out </a:t>
            </a:r>
          </a:p>
          <a:p>
            <a:r>
              <a:rPr lang="en-US" sz="1800" dirty="0"/>
              <a:t>Marketed to states and institutions as a way to ensure all students have the resources they need on day 1</a:t>
            </a:r>
          </a:p>
          <a:p>
            <a:r>
              <a:rPr lang="en-US" sz="1800" dirty="0"/>
              <a:t>Currently, one CCC has implemented with a fee of $25/unit</a:t>
            </a:r>
          </a:p>
          <a:p>
            <a:r>
              <a:rPr lang="en-US" sz="1800" dirty="0"/>
              <a:t>What does this have to do with academic freedom?</a:t>
            </a:r>
          </a:p>
        </p:txBody>
      </p:sp>
    </p:spTree>
    <p:extLst>
      <p:ext uri="{BB962C8B-B14F-4D97-AF65-F5344CB8AC3E}">
        <p14:creationId xmlns:p14="http://schemas.microsoft.com/office/powerpoint/2010/main" val="65739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Freedom and Inclusive Access (IA)</a:t>
            </a:r>
          </a:p>
        </p:txBody>
      </p:sp>
      <p:sp>
        <p:nvSpPr>
          <p:cNvPr id="3" name="Text Placeholder 2"/>
          <p:cNvSpPr>
            <a:spLocks noGrp="1"/>
          </p:cNvSpPr>
          <p:nvPr>
            <p:ph type="body" idx="1"/>
          </p:nvPr>
        </p:nvSpPr>
        <p:spPr>
          <a:xfrm>
            <a:off x="870075" y="2051361"/>
            <a:ext cx="7639678" cy="4373190"/>
          </a:xfrm>
        </p:spPr>
        <p:txBody>
          <a:bodyPr/>
          <a:lstStyle/>
          <a:p>
            <a:r>
              <a:rPr lang="en-US" sz="2000" dirty="0"/>
              <a:t>Are there issues of </a:t>
            </a:r>
            <a:r>
              <a:rPr lang="en-US" sz="2000" dirty="0" smtClean="0"/>
              <a:t>academic </a:t>
            </a:r>
            <a:r>
              <a:rPr lang="en-US" sz="2000" dirty="0"/>
              <a:t>f</a:t>
            </a:r>
            <a:r>
              <a:rPr lang="en-US" sz="2000" dirty="0" smtClean="0"/>
              <a:t>reedom </a:t>
            </a:r>
            <a:r>
              <a:rPr lang="en-US" sz="2000" dirty="0"/>
              <a:t>in Inclusive Access?</a:t>
            </a:r>
          </a:p>
          <a:p>
            <a:r>
              <a:rPr lang="en-US" sz="2000" dirty="0"/>
              <a:t>Possibilities:</a:t>
            </a:r>
          </a:p>
          <a:p>
            <a:pPr lvl="1"/>
            <a:r>
              <a:rPr lang="en-US" sz="1800" dirty="0"/>
              <a:t>Does IA have a chilling effect on faculty choosing </a:t>
            </a:r>
            <a:r>
              <a:rPr lang="en-US" sz="1800" dirty="0" smtClean="0"/>
              <a:t>materials </a:t>
            </a:r>
            <a:r>
              <a:rPr lang="en-US" sz="1800" dirty="0"/>
              <a:t>for their classes?</a:t>
            </a:r>
          </a:p>
          <a:p>
            <a:pPr lvl="1"/>
            <a:r>
              <a:rPr lang="en-US" sz="1800" dirty="0"/>
              <a:t>Additional Factors:</a:t>
            </a:r>
          </a:p>
          <a:p>
            <a:pPr lvl="2"/>
            <a:r>
              <a:rPr lang="en-US" sz="1800" dirty="0"/>
              <a:t>Faculty are free to use OER. Does this mitigate the chilling effect?</a:t>
            </a:r>
          </a:p>
          <a:p>
            <a:pPr lvl="2"/>
            <a:r>
              <a:rPr lang="en-US" sz="1800" dirty="0"/>
              <a:t>How is the use of IA perceived by</a:t>
            </a:r>
          </a:p>
          <a:p>
            <a:pPr lvl="3"/>
            <a:r>
              <a:rPr lang="en-US" sz="1800" dirty="0" smtClean="0"/>
              <a:t>Full-time faculty</a:t>
            </a:r>
            <a:r>
              <a:rPr lang="en-US" sz="1800" dirty="0"/>
              <a:t>?</a:t>
            </a:r>
          </a:p>
          <a:p>
            <a:pPr lvl="3"/>
            <a:r>
              <a:rPr lang="en-US" sz="1800" dirty="0" smtClean="0"/>
              <a:t>Part-time faculty</a:t>
            </a:r>
            <a:r>
              <a:rPr lang="en-US" sz="1800" dirty="0"/>
              <a:t>?</a:t>
            </a:r>
          </a:p>
        </p:txBody>
      </p:sp>
    </p:spTree>
    <p:extLst>
      <p:ext uri="{BB962C8B-B14F-4D97-AF65-F5344CB8AC3E}">
        <p14:creationId xmlns:p14="http://schemas.microsoft.com/office/powerpoint/2010/main" val="118357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Freedom and Limiting Faculty Choice</a:t>
            </a:r>
          </a:p>
        </p:txBody>
      </p:sp>
      <p:sp>
        <p:nvSpPr>
          <p:cNvPr id="3" name="Text Placeholder 2"/>
          <p:cNvSpPr>
            <a:spLocks noGrp="1"/>
          </p:cNvSpPr>
          <p:nvPr>
            <p:ph type="body" idx="1"/>
          </p:nvPr>
        </p:nvSpPr>
        <p:spPr/>
        <p:txBody>
          <a:bodyPr>
            <a:normAutofit/>
          </a:bodyPr>
          <a:lstStyle/>
          <a:p>
            <a:r>
              <a:rPr lang="en-US" sz="2400" dirty="0"/>
              <a:t>When, how, and why might textbook options be limited?</a:t>
            </a:r>
          </a:p>
          <a:p>
            <a:r>
              <a:rPr lang="en-US" sz="2400" dirty="0"/>
              <a:t>Are there examples of this at your college or in your department?</a:t>
            </a:r>
          </a:p>
          <a:p>
            <a:r>
              <a:rPr lang="en-US" sz="2400" dirty="0"/>
              <a:t>How were these limits established?</a:t>
            </a:r>
          </a:p>
        </p:txBody>
      </p:sp>
    </p:spTree>
    <p:extLst>
      <p:ext uri="{BB962C8B-B14F-4D97-AF65-F5344CB8AC3E}">
        <p14:creationId xmlns:p14="http://schemas.microsoft.com/office/powerpoint/2010/main" val="138729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CCC Examples</a:t>
            </a:r>
          </a:p>
        </p:txBody>
      </p:sp>
      <p:sp>
        <p:nvSpPr>
          <p:cNvPr id="3" name="Text Placeholder 2"/>
          <p:cNvSpPr>
            <a:spLocks noGrp="1"/>
          </p:cNvSpPr>
          <p:nvPr>
            <p:ph type="body" idx="1"/>
          </p:nvPr>
        </p:nvSpPr>
        <p:spPr/>
        <p:txBody>
          <a:bodyPr>
            <a:normAutofit/>
          </a:bodyPr>
          <a:lstStyle/>
          <a:p>
            <a:r>
              <a:rPr lang="en-US" sz="2400" dirty="0"/>
              <a:t>Only text specified on the COR can be chosen.</a:t>
            </a:r>
          </a:p>
          <a:p>
            <a:r>
              <a:rPr lang="en-US" sz="2400" dirty="0"/>
              <a:t>Department has decided what text will be used by everyone teaching a specific course</a:t>
            </a:r>
            <a:r>
              <a:rPr lang="en-US" sz="2400" dirty="0" smtClean="0"/>
              <a:t>.</a:t>
            </a:r>
            <a:endParaRPr lang="en-US" sz="2400" dirty="0"/>
          </a:p>
          <a:p>
            <a:r>
              <a:rPr lang="en-US" sz="2400" dirty="0" smtClean="0"/>
              <a:t>Others?</a:t>
            </a:r>
            <a:endParaRPr lang="en-US" sz="2400" dirty="0"/>
          </a:p>
        </p:txBody>
      </p:sp>
    </p:spTree>
    <p:extLst>
      <p:ext uri="{BB962C8B-B14F-4D97-AF65-F5344CB8AC3E}">
        <p14:creationId xmlns:p14="http://schemas.microsoft.com/office/powerpoint/2010/main" val="153387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Freedom and Zero-Textbook-Cost (ZTC) Pathways</a:t>
            </a:r>
          </a:p>
        </p:txBody>
      </p:sp>
      <p:sp>
        <p:nvSpPr>
          <p:cNvPr id="3" name="Text Placeholder 2"/>
          <p:cNvSpPr>
            <a:spLocks noGrp="1"/>
          </p:cNvSpPr>
          <p:nvPr>
            <p:ph type="body" idx="1"/>
          </p:nvPr>
        </p:nvSpPr>
        <p:spPr/>
        <p:txBody>
          <a:bodyPr>
            <a:normAutofit/>
          </a:bodyPr>
          <a:lstStyle/>
          <a:p>
            <a:r>
              <a:rPr lang="en-US" sz="2000" dirty="0"/>
              <a:t>If students are supposed to be able to complete a ZTC pathway, how do we make that possible?</a:t>
            </a:r>
          </a:p>
          <a:p>
            <a:r>
              <a:rPr lang="en-US" sz="2000" dirty="0"/>
              <a:t>Require all sections of all required courses to be ZTC?</a:t>
            </a:r>
          </a:p>
          <a:p>
            <a:r>
              <a:rPr lang="en-US" sz="2000" dirty="0"/>
              <a:t>Ensure that a reasonable number of sections will be ZTC for a specific period of time?</a:t>
            </a:r>
          </a:p>
          <a:p>
            <a:r>
              <a:rPr lang="en-US" sz="2000" dirty="0"/>
              <a:t>Can faculty make commitments to ZTC that will prevent onerous mandates?</a:t>
            </a:r>
          </a:p>
        </p:txBody>
      </p:sp>
    </p:spTree>
    <p:extLst>
      <p:ext uri="{BB962C8B-B14F-4D97-AF65-F5344CB8AC3E}">
        <p14:creationId xmlns:p14="http://schemas.microsoft.com/office/powerpoint/2010/main" val="190469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Text Placeholder 2"/>
          <p:cNvSpPr>
            <a:spLocks noGrp="1"/>
          </p:cNvSpPr>
          <p:nvPr>
            <p:ph type="body" idx="1"/>
          </p:nvPr>
        </p:nvSpPr>
        <p:spPr>
          <a:xfrm>
            <a:off x="1017700" y="2067843"/>
            <a:ext cx="4678878" cy="4039079"/>
          </a:xfrm>
        </p:spPr>
        <p:txBody>
          <a:bodyPr>
            <a:normAutofit/>
          </a:bodyPr>
          <a:lstStyle/>
          <a:p>
            <a:r>
              <a:rPr lang="en-US" sz="1800" dirty="0"/>
              <a:t>Julie Bruno</a:t>
            </a:r>
          </a:p>
          <a:p>
            <a:pPr lvl="1"/>
            <a:r>
              <a:rPr lang="en-US" sz="1800" dirty="0"/>
              <a:t>Communication Studies, Sierra College</a:t>
            </a:r>
          </a:p>
          <a:p>
            <a:pPr lvl="1"/>
            <a:r>
              <a:rPr lang="en-US" sz="1800" dirty="0"/>
              <a:t>Communications Coordinator, OERI</a:t>
            </a:r>
          </a:p>
          <a:p>
            <a:r>
              <a:rPr lang="en-US" sz="1800" dirty="0"/>
              <a:t>Michelle Pilati</a:t>
            </a:r>
          </a:p>
          <a:p>
            <a:pPr lvl="1"/>
            <a:r>
              <a:rPr lang="en-US" sz="1800" dirty="0"/>
              <a:t>Psychology, Rio Hondo College</a:t>
            </a:r>
          </a:p>
          <a:p>
            <a:pPr lvl="1"/>
            <a:r>
              <a:rPr lang="en-US" sz="1800" dirty="0"/>
              <a:t>Project Director, OERI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862" y="2067843"/>
            <a:ext cx="2504280" cy="3780971"/>
          </a:xfrm>
          <a:prstGeom prst="rect">
            <a:avLst/>
          </a:prstGeom>
        </p:spPr>
      </p:pic>
      <p:sp>
        <p:nvSpPr>
          <p:cNvPr id="5" name="Rectangle 4"/>
          <p:cNvSpPr/>
          <p:nvPr/>
        </p:nvSpPr>
        <p:spPr>
          <a:xfrm>
            <a:off x="5617029" y="6215244"/>
            <a:ext cx="3171061" cy="307777"/>
          </a:xfrm>
          <a:prstGeom prst="rect">
            <a:avLst/>
          </a:prstGeom>
        </p:spPr>
        <p:txBody>
          <a:bodyPr wrap="none">
            <a:spAutoFit/>
          </a:bodyPr>
          <a:lstStyle/>
          <a:p>
            <a:r>
              <a:rPr lang="en-US" dirty="0"/>
              <a:t>Photo by </a:t>
            </a:r>
            <a:r>
              <a:rPr lang="en-US" dirty="0">
                <a:hlinkClick r:id="rId4"/>
              </a:rPr>
              <a:t>Shane Rounce</a:t>
            </a:r>
            <a:r>
              <a:rPr lang="en-US" dirty="0"/>
              <a:t> on </a:t>
            </a:r>
            <a:r>
              <a:rPr lang="en-US" dirty="0">
                <a:hlinkClick r:id="rId5"/>
              </a:rPr>
              <a:t>Unsplash</a:t>
            </a:r>
            <a:endParaRPr lang="en-US" dirty="0"/>
          </a:p>
        </p:txBody>
      </p:sp>
    </p:spTree>
    <p:extLst>
      <p:ext uri="{BB962C8B-B14F-4D97-AF65-F5344CB8AC3E}">
        <p14:creationId xmlns:p14="http://schemas.microsoft.com/office/powerpoint/2010/main" val="77723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idx="1"/>
          </p:nvPr>
        </p:nvSpPr>
        <p:spPr/>
        <p:txBody>
          <a:bodyPr>
            <a:normAutofit/>
          </a:bodyPr>
          <a:lstStyle/>
          <a:p>
            <a:pPr lvl="0"/>
            <a:r>
              <a:rPr lang="en-US" sz="1800" dirty="0"/>
              <a:t>What is academic freedom?</a:t>
            </a:r>
          </a:p>
          <a:p>
            <a:pPr lvl="0"/>
            <a:r>
              <a:rPr lang="en-US" sz="1800" dirty="0"/>
              <a:t>Is academic freedom an absolute right?</a:t>
            </a:r>
          </a:p>
          <a:p>
            <a:pPr lvl="0"/>
            <a:r>
              <a:rPr lang="en-US" sz="1800" dirty="0"/>
              <a:t>Academic freedom and textbook affordability</a:t>
            </a:r>
          </a:p>
          <a:p>
            <a:pPr lvl="0"/>
            <a:r>
              <a:rPr lang="en-US" sz="1800" dirty="0"/>
              <a:t>Academic freedom and inclusive access</a:t>
            </a:r>
          </a:p>
          <a:p>
            <a:pPr lvl="0"/>
            <a:r>
              <a:rPr lang="en-US" sz="1800" dirty="0"/>
              <a:t>Academic freedom and limiting textbook choice</a:t>
            </a:r>
          </a:p>
          <a:p>
            <a:pPr lvl="0"/>
            <a:r>
              <a:rPr lang="en-US" sz="1800" dirty="0"/>
              <a:t>Academic freedom and ZTC pathways</a:t>
            </a:r>
          </a:p>
          <a:p>
            <a:pPr lvl="0"/>
            <a:r>
              <a:rPr lang="en-US" sz="1800" dirty="0"/>
              <a:t>Open Discussion</a:t>
            </a:r>
          </a:p>
        </p:txBody>
      </p:sp>
      <p:pic>
        <p:nvPicPr>
          <p:cNvPr id="4" name="Picture 3" descr="A green clover stenciled on a sidewalk" title="3-leaf cl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007" y="4289963"/>
            <a:ext cx="2772229" cy="2079172"/>
          </a:xfrm>
          <a:prstGeom prst="rect">
            <a:avLst/>
          </a:prstGeom>
        </p:spPr>
      </p:pic>
      <p:sp>
        <p:nvSpPr>
          <p:cNvPr id="5" name="Rectangle 4"/>
          <p:cNvSpPr/>
          <p:nvPr/>
        </p:nvSpPr>
        <p:spPr>
          <a:xfrm>
            <a:off x="6129403" y="6369135"/>
            <a:ext cx="2305439" cy="307777"/>
          </a:xfrm>
          <a:prstGeom prst="rect">
            <a:avLst/>
          </a:prstGeom>
        </p:spPr>
        <p:txBody>
          <a:bodyPr wrap="square">
            <a:spAutoFit/>
          </a:bodyPr>
          <a:lstStyle/>
          <a:p>
            <a:r>
              <a:rPr lang="en-US"/>
              <a:t>Photo by </a:t>
            </a:r>
            <a:r>
              <a:rPr lang="en-US">
                <a:hlinkClick r:id="rId4"/>
              </a:rPr>
              <a:t>Ann</a:t>
            </a:r>
            <a:r>
              <a:rPr lang="en-US"/>
              <a:t> on </a:t>
            </a:r>
            <a:r>
              <a:rPr lang="en-US">
                <a:hlinkClick r:id="rId5"/>
              </a:rPr>
              <a:t>Unsplash</a:t>
            </a:r>
            <a:endParaRPr lang="en-US"/>
          </a:p>
        </p:txBody>
      </p:sp>
    </p:spTree>
    <p:extLst>
      <p:ext uri="{BB962C8B-B14F-4D97-AF65-F5344CB8AC3E}">
        <p14:creationId xmlns:p14="http://schemas.microsoft.com/office/powerpoint/2010/main" val="101322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academic freedom?</a:t>
            </a:r>
          </a:p>
        </p:txBody>
      </p:sp>
      <p:sp>
        <p:nvSpPr>
          <p:cNvPr id="5" name="Text Placeholder 4"/>
          <p:cNvSpPr>
            <a:spLocks noGrp="1"/>
          </p:cNvSpPr>
          <p:nvPr>
            <p:ph type="body" idx="1"/>
          </p:nvPr>
        </p:nvSpPr>
        <p:spPr/>
        <p:txBody>
          <a:bodyPr/>
          <a:lstStyle/>
          <a:p>
            <a:pPr marL="127000" lvl="0" indent="0">
              <a:buNone/>
            </a:pPr>
            <a:r>
              <a:rPr lang="en-US" sz="2400" dirty="0"/>
              <a:t>“Academic freedom establishes a faculty member’s right to remain true to his or her pedagogical philosophy and intellectual commitments. It preserves the intellectual integrity of our educational system and thus serves the public good.”</a:t>
            </a:r>
          </a:p>
          <a:p>
            <a:pPr marL="127000" lvl="0" indent="0">
              <a:buNone/>
            </a:pPr>
            <a:r>
              <a:rPr lang="en-US" dirty="0">
                <a:hlinkClick r:id="rId3"/>
              </a:rPr>
              <a:t>“Defining Academic Freedom”; Inside Higher Education, December 2020</a:t>
            </a:r>
            <a:r>
              <a:rPr lang="en-US" dirty="0"/>
              <a:t>, </a:t>
            </a:r>
          </a:p>
        </p:txBody>
      </p:sp>
    </p:spTree>
    <p:extLst>
      <p:ext uri="{BB962C8B-B14F-4D97-AF65-F5344CB8AC3E}">
        <p14:creationId xmlns:p14="http://schemas.microsoft.com/office/powerpoint/2010/main" val="189532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AAUP’s FAQs on Academic Freedom</a:t>
            </a:r>
          </a:p>
        </p:txBody>
      </p:sp>
      <p:sp>
        <p:nvSpPr>
          <p:cNvPr id="3" name="Text Placeholder 2"/>
          <p:cNvSpPr>
            <a:spLocks noGrp="1"/>
          </p:cNvSpPr>
          <p:nvPr>
            <p:ph type="body" idx="1"/>
          </p:nvPr>
        </p:nvSpPr>
        <p:spPr/>
        <p:txBody>
          <a:bodyPr>
            <a:normAutofit fontScale="92500"/>
          </a:bodyPr>
          <a:lstStyle/>
          <a:p>
            <a:r>
              <a:rPr lang="en-US" b="1" dirty="0"/>
              <a:t>What is academic freedom?</a:t>
            </a:r>
            <a:endParaRPr lang="en-US" dirty="0"/>
          </a:p>
          <a:p>
            <a:r>
              <a:rPr lang="en-US" dirty="0"/>
              <a:t>Academic freedom is the freedom of a teacher or researcher in higher education to investigate and discuss the issues in his or her academic field, and to teach or publish findings without interference from political figures, boards of trustees, donors, or other entities. Academic freedom also protects the right of a faculty member to speak freely when participating in institutional governance, as well as to speak freely as a citizen.</a:t>
            </a:r>
          </a:p>
          <a:p>
            <a:r>
              <a:rPr lang="en-US" b="1" dirty="0"/>
              <a:t>What are the main elements of academic freedom?</a:t>
            </a:r>
            <a:r>
              <a:rPr lang="en-US" dirty="0"/>
              <a:t> The academic freedom of faculty members consists of four interrelated elements: </a:t>
            </a:r>
          </a:p>
          <a:p>
            <a:pPr marL="927100" lvl="1" indent="-342900">
              <a:buFont typeface="+mj-lt"/>
              <a:buAutoNum type="arabicPeriod"/>
            </a:pPr>
            <a:r>
              <a:rPr lang="en-US" b="1" dirty="0"/>
              <a:t>Teaching</a:t>
            </a:r>
            <a:r>
              <a:rPr lang="en-US" dirty="0"/>
              <a:t>: freedom to discuss all relevant matters in the classroom; </a:t>
            </a:r>
          </a:p>
          <a:p>
            <a:pPr marL="927100" lvl="1" indent="-342900">
              <a:buFont typeface="+mj-lt"/>
              <a:buAutoNum type="arabicPeriod"/>
            </a:pPr>
            <a:r>
              <a:rPr lang="en-US" b="1" dirty="0"/>
              <a:t>Research</a:t>
            </a:r>
            <a:endParaRPr lang="en-US" dirty="0"/>
          </a:p>
          <a:p>
            <a:pPr marL="927100" lvl="1" indent="-342900">
              <a:buFont typeface="+mj-lt"/>
              <a:buAutoNum type="arabicPeriod"/>
            </a:pPr>
            <a:r>
              <a:rPr lang="en-US" b="1" dirty="0"/>
              <a:t>Intramural speech</a:t>
            </a:r>
            <a:endParaRPr lang="en-US" dirty="0"/>
          </a:p>
          <a:p>
            <a:pPr marL="927100" lvl="1" indent="-342900">
              <a:buFont typeface="+mj-lt"/>
              <a:buAutoNum type="arabicPeriod"/>
            </a:pPr>
            <a:r>
              <a:rPr lang="en-US" b="1" dirty="0"/>
              <a:t>Extramural speech</a:t>
            </a:r>
            <a:endParaRPr lang="en-US" dirty="0"/>
          </a:p>
        </p:txBody>
      </p:sp>
    </p:spTree>
    <p:extLst>
      <p:ext uri="{BB962C8B-B14F-4D97-AF65-F5344CB8AC3E}">
        <p14:creationId xmlns:p14="http://schemas.microsoft.com/office/powerpoint/2010/main" val="145057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AAUP FAQs (continued) </a:t>
            </a:r>
          </a:p>
        </p:txBody>
      </p:sp>
      <p:sp>
        <p:nvSpPr>
          <p:cNvPr id="3" name="Text Placeholder 2"/>
          <p:cNvSpPr>
            <a:spLocks noGrp="1"/>
          </p:cNvSpPr>
          <p:nvPr>
            <p:ph type="body" idx="1"/>
          </p:nvPr>
        </p:nvSpPr>
        <p:spPr/>
        <p:txBody>
          <a:bodyPr/>
          <a:lstStyle/>
          <a:p>
            <a:pPr marL="127000" indent="0">
              <a:buNone/>
            </a:pPr>
            <a:r>
              <a:rPr lang="en-US" b="1" dirty="0"/>
              <a:t>How does academic freedom apply to teaching? </a:t>
            </a:r>
          </a:p>
          <a:p>
            <a:pPr marL="127000" indent="0">
              <a:buNone/>
            </a:pPr>
            <a:r>
              <a:rPr lang="en-US" dirty="0"/>
              <a:t>According to AAUP policies, the freedom to teach includes the right of the faculty to select the materials, determine the approach to the subject, make the assignments, and assess student academic performance in teaching activities for which faculty members are individually responsible. Faculty members are entitled to freedom in the classroom in discussing their subject, but they should be careful not to introduce into their teaching controversial matters which are unrelated to their subject, or to persistently introduce material which has no relation to the subject. This doesn’t mean teachers should avoid all controversial materials. As long as the material stimulates debate and learning that is germane to the subject matter, it is protected by freedom in the classroom.</a:t>
            </a:r>
          </a:p>
        </p:txBody>
      </p:sp>
    </p:spTree>
    <p:extLst>
      <p:ext uri="{BB962C8B-B14F-4D97-AF65-F5344CB8AC3E}">
        <p14:creationId xmlns:p14="http://schemas.microsoft.com/office/powerpoint/2010/main" val="34478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824" y="2616662"/>
            <a:ext cx="6477803" cy="1538289"/>
          </a:xfrm>
        </p:spPr>
        <p:txBody>
          <a:bodyPr>
            <a:normAutofit/>
          </a:bodyPr>
          <a:lstStyle/>
          <a:p>
            <a:r>
              <a:rPr lang="en-US" sz="4000" dirty="0"/>
              <a:t>Is academic freedom an absolute right?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1098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Of course not. </a:t>
            </a:r>
          </a:p>
        </p:txBody>
      </p:sp>
      <p:sp>
        <p:nvSpPr>
          <p:cNvPr id="5" name="Text Placeholder 4"/>
          <p:cNvSpPr>
            <a:spLocks noGrp="1"/>
          </p:cNvSpPr>
          <p:nvPr>
            <p:ph type="body" idx="1"/>
          </p:nvPr>
        </p:nvSpPr>
        <p:spPr/>
        <p:txBody>
          <a:bodyPr/>
          <a:lstStyle/>
          <a:p>
            <a:pPr lvl="0"/>
            <a:r>
              <a:rPr lang="en-US" sz="2000" dirty="0" smtClean="0"/>
              <a:t>What </a:t>
            </a:r>
            <a:r>
              <a:rPr lang="en-US" sz="2000" dirty="0"/>
              <a:t>it is – </a:t>
            </a:r>
          </a:p>
          <a:p>
            <a:pPr lvl="1"/>
            <a:r>
              <a:rPr lang="en-US" sz="2000" dirty="0"/>
              <a:t>“Academic freedom establishes a faculty member’s right to remain true to his or her pedagogical philosophy and intellectual commitments.”</a:t>
            </a:r>
          </a:p>
          <a:p>
            <a:r>
              <a:rPr lang="en-US" sz="2000" dirty="0"/>
              <a:t>Why do faculty members have/need that right?</a:t>
            </a:r>
          </a:p>
          <a:p>
            <a:pPr lvl="1"/>
            <a:r>
              <a:rPr lang="en-US" sz="2000" dirty="0"/>
              <a:t>It preserves the intellectual integrity of our educational system and thus serves the public good.”</a:t>
            </a:r>
          </a:p>
          <a:p>
            <a:r>
              <a:rPr lang="en-US" sz="2000" dirty="0"/>
              <a:t>What limits can be inferred from this?</a:t>
            </a:r>
          </a:p>
          <a:p>
            <a:endParaRPr lang="en-US" dirty="0"/>
          </a:p>
        </p:txBody>
      </p:sp>
    </p:spTree>
    <p:extLst>
      <p:ext uri="{BB962C8B-B14F-4D97-AF65-F5344CB8AC3E}">
        <p14:creationId xmlns:p14="http://schemas.microsoft.com/office/powerpoint/2010/main" val="1678975200"/>
      </p:ext>
    </p:extLst>
  </p:cSld>
  <p:clrMapOvr>
    <a:masterClrMapping/>
  </p:clrMapOvr>
</p:sld>
</file>

<file path=ppt/theme/theme1.xml><?xml version="1.0" encoding="utf-8"?>
<a:theme xmlns:a="http://schemas.openxmlformats.org/drawingml/2006/main" name="Gallery">
  <a:themeElements>
    <a:clrScheme name="Custom 2">
      <a:dk1>
        <a:srgbClr val="00417E"/>
      </a:dk1>
      <a:lt1>
        <a:srgbClr val="FFFFFF"/>
      </a:lt1>
      <a:dk2>
        <a:srgbClr val="454545"/>
      </a:dk2>
      <a:lt2>
        <a:srgbClr val="DFDBD5"/>
      </a:lt2>
      <a:accent1>
        <a:srgbClr val="2A4B23"/>
      </a:accent1>
      <a:accent2>
        <a:srgbClr val="9FADCD"/>
      </a:accent2>
      <a:accent3>
        <a:srgbClr val="007B8D"/>
      </a:accent3>
      <a:accent4>
        <a:srgbClr val="AB1F3F"/>
      </a:accent4>
      <a:accent5>
        <a:srgbClr val="70AC46"/>
      </a:accent5>
      <a:accent6>
        <a:srgbClr val="FF8232"/>
      </a:accent6>
      <a:hlink>
        <a:srgbClr val="3E38DE"/>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7555</TotalTime>
  <Words>1417</Words>
  <Application>Microsoft Macintosh PowerPoint</Application>
  <PresentationFormat>On-screen Show (4:3)</PresentationFormat>
  <Paragraphs>173</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Gill Sans</vt:lpstr>
      <vt:lpstr>Gallery</vt:lpstr>
      <vt:lpstr>OER and Academic Freedom – Liberties and Limitations</vt:lpstr>
      <vt:lpstr>Description</vt:lpstr>
      <vt:lpstr>Presenters</vt:lpstr>
      <vt:lpstr>Overview</vt:lpstr>
      <vt:lpstr>What is academic freedom?</vt:lpstr>
      <vt:lpstr>AAUP’s FAQs on Academic Freedom</vt:lpstr>
      <vt:lpstr>AAUP FAQs (continued) </vt:lpstr>
      <vt:lpstr>Is academic freedom an absolute right?</vt:lpstr>
      <vt:lpstr>Of course not. </vt:lpstr>
      <vt:lpstr>Free to…</vt:lpstr>
      <vt:lpstr>Are you free to…</vt:lpstr>
      <vt:lpstr>“Serves the public good”</vt:lpstr>
      <vt:lpstr>Academic Freedom and Textbook Affordability</vt:lpstr>
      <vt:lpstr>Public Speaking Textbook Costs at One College</vt:lpstr>
      <vt:lpstr>Intro Psych Textbook Costs at One College</vt:lpstr>
      <vt:lpstr>Intro Psych Textbook Costs at Another College</vt:lpstr>
      <vt:lpstr>Considering Costs</vt:lpstr>
      <vt:lpstr>What’s your local policy say?</vt:lpstr>
      <vt:lpstr>Title 5 § 59404. District Policies and Regulations for Instructional Materials</vt:lpstr>
      <vt:lpstr>What would an effective local policy look like?</vt:lpstr>
      <vt:lpstr>Inclusive Access (IA)</vt:lpstr>
      <vt:lpstr>Academic Freedom and Inclusive Access (IA)</vt:lpstr>
      <vt:lpstr>Academic Freedom and Limiting Faculty Choice</vt:lpstr>
      <vt:lpstr>Actual CCC Examples</vt:lpstr>
      <vt:lpstr>Academic Freedom and Zero-Textbook-Cost (ZTC) Pathways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Michelle Pilati</cp:lastModifiedBy>
  <cp:revision>115</cp:revision>
  <cp:lastPrinted>2021-10-27T14:47:26Z</cp:lastPrinted>
  <dcterms:created xsi:type="dcterms:W3CDTF">2020-03-05T11:04:57Z</dcterms:created>
  <dcterms:modified xsi:type="dcterms:W3CDTF">2023-03-22T14:24:08Z</dcterms:modified>
</cp:coreProperties>
</file>