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handoutMasterIdLst>
    <p:handoutMasterId r:id="rId29"/>
  </p:handoutMasterIdLst>
  <p:sldIdLst>
    <p:sldId id="432" r:id="rId2"/>
    <p:sldId id="264" r:id="rId3"/>
    <p:sldId id="268" r:id="rId4"/>
    <p:sldId id="345" r:id="rId5"/>
    <p:sldId id="290" r:id="rId6"/>
    <p:sldId id="422" r:id="rId7"/>
    <p:sldId id="410" r:id="rId8"/>
    <p:sldId id="411" r:id="rId9"/>
    <p:sldId id="416" r:id="rId10"/>
    <p:sldId id="417" r:id="rId11"/>
    <p:sldId id="420" r:id="rId12"/>
    <p:sldId id="418" r:id="rId13"/>
    <p:sldId id="419" r:id="rId14"/>
    <p:sldId id="391" r:id="rId15"/>
    <p:sldId id="303" r:id="rId16"/>
    <p:sldId id="392" r:id="rId17"/>
    <p:sldId id="394" r:id="rId18"/>
    <p:sldId id="396" r:id="rId19"/>
    <p:sldId id="421" r:id="rId20"/>
    <p:sldId id="423" r:id="rId21"/>
    <p:sldId id="424" r:id="rId22"/>
    <p:sldId id="429" r:id="rId23"/>
    <p:sldId id="425" r:id="rId24"/>
    <p:sldId id="426" r:id="rId25"/>
    <p:sldId id="427" r:id="rId26"/>
    <p:sldId id="430"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657"/>
    <p:restoredTop sz="89130"/>
  </p:normalViewPr>
  <p:slideViewPr>
    <p:cSldViewPr snapToGrid="0" snapToObjects="1">
      <p:cViewPr>
        <p:scale>
          <a:sx n="90" d="100"/>
          <a:sy n="90" d="100"/>
        </p:scale>
        <p:origin x="960" y="208"/>
      </p:cViewPr>
      <p:guideLst/>
    </p:cSldViewPr>
  </p:slideViewPr>
  <p:outlineViewPr>
    <p:cViewPr>
      <p:scale>
        <a:sx n="33" d="100"/>
        <a:sy n="33" d="100"/>
      </p:scale>
      <p:origin x="0" y="-6256"/>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71" d="100"/>
          <a:sy n="71" d="100"/>
        </p:scale>
        <p:origin x="1328" y="168"/>
      </p:cViewPr>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36F88045-DF38-5C40-9840-54F9F59EF74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xmlns="" id="{6FD1A2D2-AE0C-2C43-8F7E-1707FAEA00A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24A44FF-5174-984A-B980-605E3699B1E8}" type="datetimeFigureOut">
              <a:rPr lang="en-US" smtClean="0"/>
              <a:t>3/8/23</a:t>
            </a:fld>
            <a:endParaRPr lang="en-US"/>
          </a:p>
        </p:txBody>
      </p:sp>
      <p:sp>
        <p:nvSpPr>
          <p:cNvPr id="4" name="Footer Placeholder 3">
            <a:extLst>
              <a:ext uri="{FF2B5EF4-FFF2-40B4-BE49-F238E27FC236}">
                <a16:creationId xmlns:a16="http://schemas.microsoft.com/office/drawing/2014/main" xmlns="" id="{5552FBF5-14D7-1942-AB13-AC999D20F45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xmlns="" id="{E0FD2E68-831F-0544-95FA-5935B261D9D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0368A65-B6D0-8549-BC23-DAC94F2FB247}" type="slidenum">
              <a:rPr lang="en-US" smtClean="0"/>
              <a:t>‹#›</a:t>
            </a:fld>
            <a:endParaRPr lang="en-US"/>
          </a:p>
        </p:txBody>
      </p:sp>
    </p:spTree>
    <p:extLst>
      <p:ext uri="{BB962C8B-B14F-4D97-AF65-F5344CB8AC3E}">
        <p14:creationId xmlns:p14="http://schemas.microsoft.com/office/powerpoint/2010/main" val="28793097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7A0444-605D-8843-B7F7-5AE8F72B6B9D}" type="datetimeFigureOut">
              <a:rPr lang="en-US" smtClean="0"/>
              <a:t>3/8/23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8E3782-747D-0849-8027-4C495AD1BB4F}" type="slidenum">
              <a:rPr lang="en-US" smtClean="0"/>
              <a:t>‹#›</a:t>
            </a:fld>
            <a:endParaRPr lang="en-US"/>
          </a:p>
        </p:txBody>
      </p:sp>
    </p:spTree>
    <p:extLst>
      <p:ext uri="{BB962C8B-B14F-4D97-AF65-F5344CB8AC3E}">
        <p14:creationId xmlns:p14="http://schemas.microsoft.com/office/powerpoint/2010/main" val="34408760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sz="1700" dirty="0">
              <a:solidFill>
                <a:srgbClr val="FF0000"/>
              </a:solidFill>
            </a:endParaRPr>
          </a:p>
        </p:txBody>
      </p:sp>
      <p:sp>
        <p:nvSpPr>
          <p:cNvPr id="275" name="Google Shape;275;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606572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8E3782-747D-0849-8027-4C495AD1BB4F}" type="slidenum">
              <a:rPr lang="en-US" smtClean="0"/>
              <a:t>2</a:t>
            </a:fld>
            <a:endParaRPr lang="en-US"/>
          </a:p>
        </p:txBody>
      </p:sp>
    </p:spTree>
    <p:extLst>
      <p:ext uri="{BB962C8B-B14F-4D97-AF65-F5344CB8AC3E}">
        <p14:creationId xmlns:p14="http://schemas.microsoft.com/office/powerpoint/2010/main" val="6687979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8E3782-747D-0849-8027-4C495AD1BB4F}" type="slidenum">
              <a:rPr lang="en-US" smtClean="0"/>
              <a:t>3</a:t>
            </a:fld>
            <a:endParaRPr lang="en-US"/>
          </a:p>
        </p:txBody>
      </p:sp>
    </p:spTree>
    <p:extLst>
      <p:ext uri="{BB962C8B-B14F-4D97-AF65-F5344CB8AC3E}">
        <p14:creationId xmlns:p14="http://schemas.microsoft.com/office/powerpoint/2010/main" val="19960548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8E3782-747D-0849-8027-4C495AD1BB4F}" type="slidenum">
              <a:rPr lang="en-US" smtClean="0"/>
              <a:t>8</a:t>
            </a:fld>
            <a:endParaRPr lang="en-US"/>
          </a:p>
        </p:txBody>
      </p:sp>
    </p:spTree>
    <p:extLst>
      <p:ext uri="{BB962C8B-B14F-4D97-AF65-F5344CB8AC3E}">
        <p14:creationId xmlns:p14="http://schemas.microsoft.com/office/powerpoint/2010/main" val="12887814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2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59" name="Google Shape;259;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60" name="Google Shape;260;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extLst>
      <p:ext uri="{BB962C8B-B14F-4D97-AF65-F5344CB8AC3E}">
        <p14:creationId xmlns:p14="http://schemas.microsoft.com/office/powerpoint/2010/main" val="20144283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2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67" name="Google Shape;267;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68" name="Google Shape;268;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extLst>
      <p:ext uri="{BB962C8B-B14F-4D97-AF65-F5344CB8AC3E}">
        <p14:creationId xmlns:p14="http://schemas.microsoft.com/office/powerpoint/2010/main" val="3963945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ZTC due to the use of no-cost digital resources.</a:t>
            </a:r>
          </a:p>
          <a:p>
            <a:endParaRPr lang="en-US" dirty="0"/>
          </a:p>
        </p:txBody>
      </p:sp>
      <p:sp>
        <p:nvSpPr>
          <p:cNvPr id="4" name="Slide Number Placeholder 3"/>
          <p:cNvSpPr>
            <a:spLocks noGrp="1"/>
          </p:cNvSpPr>
          <p:nvPr>
            <p:ph type="sldNum" sz="quarter" idx="10"/>
          </p:nvPr>
        </p:nvSpPr>
        <p:spPr/>
        <p:txBody>
          <a:bodyPr/>
          <a:lstStyle/>
          <a:p>
            <a:fld id="{998E3782-747D-0849-8027-4C495AD1BB4F}" type="slidenum">
              <a:rPr lang="en-US" smtClean="0"/>
              <a:t>14</a:t>
            </a:fld>
            <a:endParaRPr lang="en-US"/>
          </a:p>
        </p:txBody>
      </p:sp>
    </p:spTree>
    <p:extLst>
      <p:ext uri="{BB962C8B-B14F-4D97-AF65-F5344CB8AC3E}">
        <p14:creationId xmlns:p14="http://schemas.microsoft.com/office/powerpoint/2010/main" val="628792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8E3782-747D-0849-8027-4C495AD1BB4F}" type="slidenum">
              <a:rPr lang="en-US" smtClean="0"/>
              <a:t>15</a:t>
            </a:fld>
            <a:endParaRPr lang="en-US"/>
          </a:p>
        </p:txBody>
      </p:sp>
    </p:spTree>
    <p:extLst>
      <p:ext uri="{BB962C8B-B14F-4D97-AF65-F5344CB8AC3E}">
        <p14:creationId xmlns:p14="http://schemas.microsoft.com/office/powerpoint/2010/main" val="17587717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8E3782-747D-0849-8027-4C495AD1BB4F}" type="slidenum">
              <a:rPr lang="en-US" smtClean="0"/>
              <a:t>22</a:t>
            </a:fld>
            <a:endParaRPr lang="en-US"/>
          </a:p>
        </p:txBody>
      </p:sp>
    </p:spTree>
    <p:extLst>
      <p:ext uri="{BB962C8B-B14F-4D97-AF65-F5344CB8AC3E}">
        <p14:creationId xmlns:p14="http://schemas.microsoft.com/office/powerpoint/2010/main" val="21024783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73394ABC-48E7-5042-8AFF-4FF04C6326D3}"/>
              </a:ext>
            </a:extLst>
          </p:cNvPr>
          <p:cNvSpPr/>
          <p:nvPr userDrawn="1"/>
        </p:nvSpPr>
        <p:spPr>
          <a:xfrm>
            <a:off x="0" y="1527142"/>
            <a:ext cx="9144000" cy="365785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dirty="0"/>
          </a:p>
        </p:txBody>
      </p:sp>
      <p:sp>
        <p:nvSpPr>
          <p:cNvPr id="2" name="Title 1"/>
          <p:cNvSpPr>
            <a:spLocks noGrp="1"/>
          </p:cNvSpPr>
          <p:nvPr>
            <p:ph type="ctrTitle" hasCustomPrompt="1"/>
          </p:nvPr>
        </p:nvSpPr>
        <p:spPr>
          <a:xfrm>
            <a:off x="1813336" y="3233396"/>
            <a:ext cx="6477803" cy="1769453"/>
          </a:xfrm>
        </p:spPr>
        <p:txBody>
          <a:bodyPr bIns="0" anchor="b">
            <a:normAutofit/>
          </a:bodyPr>
          <a:lstStyle>
            <a:lvl1pPr algn="l">
              <a:defRPr sz="3600" cap="none">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813335" y="5190324"/>
            <a:ext cx="6477804" cy="977621"/>
          </a:xfrm>
        </p:spPr>
        <p:txBody>
          <a:bodyPr tIns="91440" bIns="91440">
            <a:normAutofit/>
          </a:bodyPr>
          <a:lstStyle>
            <a:lvl1pPr marL="0" indent="0" algn="l">
              <a:buNone/>
              <a:defRPr sz="1600" b="0" cap="none" baseline="0">
                <a:solidFill>
                  <a:schemeClr val="bg2">
                    <a:lumMod val="10000"/>
                  </a:schemeClr>
                </a:solidFill>
              </a:defRPr>
            </a:lvl1pPr>
            <a:lvl2pPr marL="342892" indent="0" algn="ctr">
              <a:buNone/>
              <a:defRPr sz="135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dirty="0"/>
              <a:t>Click to edit Master subtitle style</a:t>
            </a:r>
          </a:p>
        </p:txBody>
      </p:sp>
      <p:cxnSp>
        <p:nvCxnSpPr>
          <p:cNvPr id="15" name="Straight Connector 14"/>
          <p:cNvCxnSpPr>
            <a:cxnSpLocks/>
          </p:cNvCxnSpPr>
          <p:nvPr/>
        </p:nvCxnSpPr>
        <p:spPr>
          <a:xfrm>
            <a:off x="0" y="5187659"/>
            <a:ext cx="9144000"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11" name="Picture 10">
            <a:extLst>
              <a:ext uri="{FF2B5EF4-FFF2-40B4-BE49-F238E27FC236}">
                <a16:creationId xmlns:a16="http://schemas.microsoft.com/office/drawing/2014/main" xmlns="" id="{50496935-AB97-4E40-A1BF-0FEE0DAE5E1D}"/>
              </a:ext>
            </a:extLst>
          </p:cNvPr>
          <p:cNvPicPr>
            <a:picLocks noChangeAspect="1"/>
          </p:cNvPicPr>
          <p:nvPr userDrawn="1"/>
        </p:nvPicPr>
        <p:blipFill>
          <a:blip r:embed="rId2"/>
          <a:stretch>
            <a:fillRect/>
          </a:stretch>
        </p:blipFill>
        <p:spPr>
          <a:xfrm>
            <a:off x="1695177" y="585230"/>
            <a:ext cx="4360183" cy="1350250"/>
          </a:xfrm>
          <a:prstGeom prst="rect">
            <a:avLst/>
          </a:prstGeom>
        </p:spPr>
      </p:pic>
    </p:spTree>
    <p:extLst>
      <p:ext uri="{BB962C8B-B14F-4D97-AF65-F5344CB8AC3E}">
        <p14:creationId xmlns:p14="http://schemas.microsoft.com/office/powerpoint/2010/main" val="20026462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slide black">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xmlns="" id="{19681347-9BB0-ED42-88FA-2B09D1D20AB8}"/>
              </a:ext>
            </a:extLst>
          </p:cNvPr>
          <p:cNvSpPr>
            <a:spLocks noGrp="1"/>
          </p:cNvSpPr>
          <p:nvPr>
            <p:ph type="sldNum" sz="quarter" idx="12"/>
          </p:nvPr>
        </p:nvSpPr>
        <p:spPr>
          <a:xfrm>
            <a:off x="1088686" y="6211950"/>
            <a:ext cx="511109" cy="309201"/>
          </a:xfrm>
        </p:spPr>
        <p:txBody>
          <a:bodyPr/>
          <a:lstStyle/>
          <a:p>
            <a:fld id="{6D22F896-40B5-4ADD-8801-0D06FADFA095}" type="slidenum">
              <a:rPr lang="en-US" dirty="0"/>
              <a:t>‹#›</a:t>
            </a:fld>
            <a:endParaRPr lang="en-US" dirty="0"/>
          </a:p>
        </p:txBody>
      </p:sp>
      <p:sp>
        <p:nvSpPr>
          <p:cNvPr id="8" name="Date Placeholder 4">
            <a:extLst>
              <a:ext uri="{FF2B5EF4-FFF2-40B4-BE49-F238E27FC236}">
                <a16:creationId xmlns:a16="http://schemas.microsoft.com/office/drawing/2014/main" xmlns="" id="{C91FA263-36F2-9444-8811-3649E5EA4326}"/>
              </a:ext>
            </a:extLst>
          </p:cNvPr>
          <p:cNvSpPr>
            <a:spLocks noGrp="1"/>
          </p:cNvSpPr>
          <p:nvPr>
            <p:ph type="dt" sz="half" idx="10"/>
          </p:nvPr>
        </p:nvSpPr>
        <p:spPr>
          <a:xfrm>
            <a:off x="7490462" y="6213011"/>
            <a:ext cx="800680" cy="308138"/>
          </a:xfrm>
        </p:spPr>
        <p:txBody>
          <a:bodyPr/>
          <a:lstStyle/>
          <a:p>
            <a:fld id="{48A87A34-81AB-432B-8DAE-1953F412C126}" type="datetimeFigureOut">
              <a:rPr lang="en-US" dirty="0"/>
              <a:t>3/8/23</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88686" y="804520"/>
            <a:ext cx="7202456" cy="898614"/>
          </a:xfrm>
        </p:spPr>
        <p:txBody>
          <a:bodyPr anchor="b">
            <a:normAutofit/>
          </a:bodyPr>
          <a:lstStyle>
            <a:lvl1pPr>
              <a:defRPr sz="2600">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1088686" y="2015732"/>
            <a:ext cx="7202456" cy="4039916"/>
          </a:xfrm>
        </p:spPr>
        <p:txBody>
          <a:bodyPr anchor="t"/>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8A87A34-81AB-432B-8DAE-1953F412C126}" type="datetimeFigureOut">
              <a:rPr lang="en-US" dirty="0"/>
              <a:t>3/8/23</a:t>
            </a:fld>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1" name="Straight Connector 10">
            <a:extLst>
              <a:ext uri="{FF2B5EF4-FFF2-40B4-BE49-F238E27FC236}">
                <a16:creationId xmlns:a16="http://schemas.microsoft.com/office/drawing/2014/main" xmlns="" id="{3DC6C75E-926B-8E46-AF8C-190C7F4277FD}"/>
              </a:ext>
            </a:extLst>
          </p:cNvPr>
          <p:cNvCxnSpPr>
            <a:cxnSpLocks/>
          </p:cNvCxnSpPr>
          <p:nvPr userDrawn="1"/>
        </p:nvCxnSpPr>
        <p:spPr>
          <a:xfrm>
            <a:off x="1088686" y="1859432"/>
            <a:ext cx="720245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450548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with 2 columns">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xmlns="" id="{B1FD002F-7377-2945-B0CB-F6B274812940}"/>
              </a:ext>
            </a:extLst>
          </p:cNvPr>
          <p:cNvCxnSpPr>
            <a:cxnSpLocks/>
          </p:cNvCxnSpPr>
          <p:nvPr userDrawn="1"/>
        </p:nvCxnSpPr>
        <p:spPr>
          <a:xfrm>
            <a:off x="1085500" y="1847088"/>
            <a:ext cx="720564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3" name="Content Placeholder 2"/>
          <p:cNvSpPr>
            <a:spLocks noGrp="1"/>
          </p:cNvSpPr>
          <p:nvPr>
            <p:ph sz="half" idx="1"/>
          </p:nvPr>
        </p:nvSpPr>
        <p:spPr>
          <a:xfrm>
            <a:off x="1085498" y="2010878"/>
            <a:ext cx="3260991" cy="4057114"/>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10328" y="2017342"/>
            <a:ext cx="3483864" cy="405065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3/8/23</a:t>
            </a:fld>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2" name="Title 1">
            <a:extLst>
              <a:ext uri="{FF2B5EF4-FFF2-40B4-BE49-F238E27FC236}">
                <a16:creationId xmlns:a16="http://schemas.microsoft.com/office/drawing/2014/main" xmlns="" id="{CFDBDCCA-F5FA-C448-9BA9-90FA2CB21A63}"/>
              </a:ext>
            </a:extLst>
          </p:cNvPr>
          <p:cNvSpPr>
            <a:spLocks noGrp="1"/>
          </p:cNvSpPr>
          <p:nvPr>
            <p:ph type="title"/>
          </p:nvPr>
        </p:nvSpPr>
        <p:spPr>
          <a:xfrm>
            <a:off x="1088686" y="804520"/>
            <a:ext cx="7202456" cy="898614"/>
          </a:xfrm>
        </p:spPr>
        <p:txBody>
          <a:bodyPr anchor="b">
            <a:normAutofit/>
          </a:bodyPr>
          <a:lstStyle>
            <a:lvl1pPr>
              <a:defRPr sz="2600">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16660933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with Comparison">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xmlns="" id="{EA515D59-0C27-2940-AC8E-EC0EB551A6C0}"/>
              </a:ext>
            </a:extLst>
          </p:cNvPr>
          <p:cNvCxnSpPr>
            <a:cxnSpLocks/>
          </p:cNvCxnSpPr>
          <p:nvPr userDrawn="1"/>
        </p:nvCxnSpPr>
        <p:spPr>
          <a:xfrm>
            <a:off x="1085395" y="1847088"/>
            <a:ext cx="7205747"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3" name="Text Placeholder 2"/>
          <p:cNvSpPr>
            <a:spLocks noGrp="1"/>
          </p:cNvSpPr>
          <p:nvPr>
            <p:ph type="body" idx="1"/>
          </p:nvPr>
        </p:nvSpPr>
        <p:spPr>
          <a:xfrm>
            <a:off x="1085393" y="2019552"/>
            <a:ext cx="3483864" cy="801943"/>
          </a:xfrm>
        </p:spPr>
        <p:txBody>
          <a:bodyPr anchor="b">
            <a:normAutofit/>
          </a:bodyPr>
          <a:lstStyle>
            <a:lvl1pPr marL="0" indent="0">
              <a:lnSpc>
                <a:spcPct val="100000"/>
              </a:lnSpc>
              <a:buNone/>
              <a:defRPr sz="2000" b="0" cap="none" baseline="0">
                <a:solidFill>
                  <a:schemeClr val="tx1"/>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dirty="0"/>
              <a:t>Edit Master text styles</a:t>
            </a:r>
          </a:p>
        </p:txBody>
      </p:sp>
      <p:sp>
        <p:nvSpPr>
          <p:cNvPr id="4" name="Content Placeholder 3"/>
          <p:cNvSpPr>
            <a:spLocks noGrp="1"/>
          </p:cNvSpPr>
          <p:nvPr>
            <p:ph sz="half" idx="2"/>
          </p:nvPr>
        </p:nvSpPr>
        <p:spPr>
          <a:xfrm>
            <a:off x="1085393" y="2824272"/>
            <a:ext cx="3483864" cy="3218185"/>
          </a:xfrm>
        </p:spPr>
        <p:txBody>
          <a:bodyPr/>
          <a:lstStyle>
            <a:lvl1pPr>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809272" y="2023006"/>
            <a:ext cx="3483864" cy="802237"/>
          </a:xfrm>
        </p:spPr>
        <p:txBody>
          <a:bodyPr anchor="b">
            <a:normAutofit/>
          </a:bodyPr>
          <a:lstStyle>
            <a:lvl1pPr marL="0" indent="0">
              <a:lnSpc>
                <a:spcPct val="100000"/>
              </a:lnSpc>
              <a:buNone/>
              <a:defRPr sz="2000" b="0" cap="none" baseline="0">
                <a:solidFill>
                  <a:schemeClr val="tx1"/>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dirty="0"/>
              <a:t>Edit Master text styles</a:t>
            </a:r>
          </a:p>
        </p:txBody>
      </p:sp>
      <p:sp>
        <p:nvSpPr>
          <p:cNvPr id="6" name="Content Placeholder 5"/>
          <p:cNvSpPr>
            <a:spLocks noGrp="1"/>
          </p:cNvSpPr>
          <p:nvPr>
            <p:ph sz="quarter" idx="4"/>
          </p:nvPr>
        </p:nvSpPr>
        <p:spPr>
          <a:xfrm>
            <a:off x="4809272" y="2821494"/>
            <a:ext cx="3483864" cy="322096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48A87A34-81AB-432B-8DAE-1953F412C126}" type="datetimeFigureOut">
              <a:rPr lang="en-US" dirty="0"/>
              <a:t>3/8/23</a:t>
            </a:fld>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
        <p:nvSpPr>
          <p:cNvPr id="13" name="Title 1">
            <a:extLst>
              <a:ext uri="{FF2B5EF4-FFF2-40B4-BE49-F238E27FC236}">
                <a16:creationId xmlns:a16="http://schemas.microsoft.com/office/drawing/2014/main" xmlns="" id="{47ECA4B5-0A44-4942-886B-6242EB8F3FD3}"/>
              </a:ext>
            </a:extLst>
          </p:cNvPr>
          <p:cNvSpPr>
            <a:spLocks noGrp="1"/>
          </p:cNvSpPr>
          <p:nvPr>
            <p:ph type="title"/>
          </p:nvPr>
        </p:nvSpPr>
        <p:spPr>
          <a:xfrm>
            <a:off x="1088686" y="804520"/>
            <a:ext cx="7202456" cy="898614"/>
          </a:xfrm>
        </p:spPr>
        <p:txBody>
          <a:bodyPr anchor="b">
            <a:normAutofit/>
          </a:bodyPr>
          <a:lstStyle>
            <a:lvl1pPr>
              <a:defRPr sz="2600">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14823724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33"/>
        <p:cNvGrpSpPr/>
        <p:nvPr/>
      </p:nvGrpSpPr>
      <p:grpSpPr>
        <a:xfrm>
          <a:off x="0" y="0"/>
          <a:ext cx="0" cy="0"/>
          <a:chOff x="0" y="0"/>
          <a:chExt cx="0" cy="0"/>
        </a:xfrm>
      </p:grpSpPr>
      <p:sp>
        <p:nvSpPr>
          <p:cNvPr id="34" name="Google Shape;34;p73"/>
          <p:cNvSpPr txBox="1">
            <a:spLocks noGrp="1"/>
          </p:cNvSpPr>
          <p:nvPr>
            <p:ph type="body" idx="1"/>
          </p:nvPr>
        </p:nvSpPr>
        <p:spPr>
          <a:xfrm>
            <a:off x="1088686" y="2015732"/>
            <a:ext cx="7202456" cy="4039916"/>
          </a:xfrm>
          <a:prstGeom prst="rect">
            <a:avLst/>
          </a:prstGeom>
          <a:noFill/>
          <a:ln>
            <a:noFill/>
          </a:ln>
        </p:spPr>
        <p:txBody>
          <a:bodyPr spcFirstLastPara="1" wrap="square" lIns="91425" tIns="45700" rIns="91425" bIns="45700" anchor="t" anchorCtr="0">
            <a:normAutofit/>
          </a:bodyPr>
          <a:lstStyle>
            <a:lvl1pPr marL="457200" lvl="0" indent="-381000" algn="l">
              <a:lnSpc>
                <a:spcPct val="120000"/>
              </a:lnSpc>
              <a:spcBef>
                <a:spcPts val="750"/>
              </a:spcBef>
              <a:spcAft>
                <a:spcPts val="0"/>
              </a:spcAft>
              <a:buSzPts val="2400"/>
              <a:buChar char="•"/>
              <a:defRPr>
                <a:solidFill>
                  <a:schemeClr val="dk2"/>
                </a:solidFill>
              </a:defRPr>
            </a:lvl1pPr>
            <a:lvl2pPr marL="914400" lvl="1" indent="-381000" algn="l">
              <a:lnSpc>
                <a:spcPct val="120000"/>
              </a:lnSpc>
              <a:spcBef>
                <a:spcPts val="375"/>
              </a:spcBef>
              <a:spcAft>
                <a:spcPts val="0"/>
              </a:spcAft>
              <a:buSzPts val="2400"/>
              <a:buChar char="•"/>
              <a:defRPr>
                <a:solidFill>
                  <a:schemeClr val="dk2"/>
                </a:solidFill>
              </a:defRPr>
            </a:lvl2pPr>
            <a:lvl3pPr marL="1371600" lvl="2" indent="-381000" algn="l">
              <a:lnSpc>
                <a:spcPct val="120000"/>
              </a:lnSpc>
              <a:spcBef>
                <a:spcPts val="375"/>
              </a:spcBef>
              <a:spcAft>
                <a:spcPts val="0"/>
              </a:spcAft>
              <a:buSzPts val="2400"/>
              <a:buChar char="•"/>
              <a:defRPr>
                <a:solidFill>
                  <a:schemeClr val="dk2"/>
                </a:solidFill>
              </a:defRPr>
            </a:lvl3pPr>
            <a:lvl4pPr marL="1828800" lvl="3" indent="-381000" algn="l">
              <a:lnSpc>
                <a:spcPct val="120000"/>
              </a:lnSpc>
              <a:spcBef>
                <a:spcPts val="375"/>
              </a:spcBef>
              <a:spcAft>
                <a:spcPts val="0"/>
              </a:spcAft>
              <a:buSzPts val="2400"/>
              <a:buChar char="•"/>
              <a:defRPr>
                <a:solidFill>
                  <a:schemeClr val="dk2"/>
                </a:solidFill>
              </a:defRPr>
            </a:lvl4pPr>
            <a:lvl5pPr marL="2286000" lvl="4" indent="-381000" algn="l">
              <a:lnSpc>
                <a:spcPct val="120000"/>
              </a:lnSpc>
              <a:spcBef>
                <a:spcPts val="375"/>
              </a:spcBef>
              <a:spcAft>
                <a:spcPts val="0"/>
              </a:spcAft>
              <a:buSzPts val="24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35" name="Google Shape;35;p73"/>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73"/>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cxnSp>
        <p:nvCxnSpPr>
          <p:cNvPr id="37" name="Google Shape;37;p73"/>
          <p:cNvCxnSpPr/>
          <p:nvPr/>
        </p:nvCxnSpPr>
        <p:spPr>
          <a:xfrm>
            <a:off x="1088686" y="1859432"/>
            <a:ext cx="7202456" cy="0"/>
          </a:xfrm>
          <a:prstGeom prst="straightConnector1">
            <a:avLst/>
          </a:prstGeom>
          <a:noFill/>
          <a:ln w="31750" cap="flat" cmpd="sng">
            <a:solidFill>
              <a:schemeClr val="accent1"/>
            </a:solidFill>
            <a:prstDash val="solid"/>
            <a:round/>
            <a:headEnd type="none" w="sm" len="sm"/>
            <a:tailEnd type="none" w="sm" len="sm"/>
          </a:ln>
        </p:spPr>
      </p:cxnSp>
    </p:spTree>
    <p:extLst>
      <p:ext uri="{BB962C8B-B14F-4D97-AF65-F5344CB8AC3E}">
        <p14:creationId xmlns:p14="http://schemas.microsoft.com/office/powerpoint/2010/main" val="5305776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photo">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20B8DF55-F427-B94E-99B5-C2DA01127894}"/>
              </a:ext>
            </a:extLst>
          </p:cNvPr>
          <p:cNvPicPr>
            <a:picLocks noChangeAspect="1"/>
          </p:cNvPicPr>
          <p:nvPr userDrawn="1"/>
        </p:nvPicPr>
        <p:blipFill>
          <a:blip r:embed="rId2"/>
          <a:stretch>
            <a:fillRect/>
          </a:stretch>
        </p:blipFill>
        <p:spPr>
          <a:xfrm>
            <a:off x="0" y="1532004"/>
            <a:ext cx="9144000" cy="3657600"/>
          </a:xfrm>
          <a:prstGeom prst="rect">
            <a:avLst/>
          </a:prstGeom>
        </p:spPr>
      </p:pic>
      <p:sp>
        <p:nvSpPr>
          <p:cNvPr id="2" name="Title 1"/>
          <p:cNvSpPr>
            <a:spLocks noGrp="1"/>
          </p:cNvSpPr>
          <p:nvPr>
            <p:ph type="ctrTitle"/>
          </p:nvPr>
        </p:nvSpPr>
        <p:spPr>
          <a:xfrm>
            <a:off x="1813336" y="3464560"/>
            <a:ext cx="6477803" cy="1538289"/>
          </a:xfrm>
        </p:spPr>
        <p:txBody>
          <a:bodyPr bIns="0" anchor="b">
            <a:normAutofit/>
          </a:bodyPr>
          <a:lstStyle>
            <a:lvl1pPr algn="l">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813335" y="5189604"/>
            <a:ext cx="6477804" cy="977621"/>
          </a:xfrm>
        </p:spPr>
        <p:txBody>
          <a:bodyPr tIns="91440" bIns="91440">
            <a:normAutofit/>
          </a:bodyPr>
          <a:lstStyle>
            <a:lvl1pPr marL="0" indent="0" algn="l">
              <a:buNone/>
              <a:defRPr sz="1600" b="0" cap="none" baseline="0">
                <a:solidFill>
                  <a:schemeClr val="bg2">
                    <a:lumMod val="10000"/>
                  </a:schemeClr>
                </a:solidFill>
              </a:defRPr>
            </a:lvl1pPr>
            <a:lvl2pPr marL="342892" indent="0" algn="ctr">
              <a:buNone/>
              <a:defRPr sz="135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dirty="0"/>
              <a:t>Click to edit Master subtitle style</a:t>
            </a:r>
          </a:p>
        </p:txBody>
      </p:sp>
      <p:cxnSp>
        <p:nvCxnSpPr>
          <p:cNvPr id="15" name="Straight Connector 14"/>
          <p:cNvCxnSpPr>
            <a:cxnSpLocks/>
          </p:cNvCxnSpPr>
          <p:nvPr/>
        </p:nvCxnSpPr>
        <p:spPr>
          <a:xfrm>
            <a:off x="0" y="5187659"/>
            <a:ext cx="9144000"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12" name="Picture 11">
            <a:extLst>
              <a:ext uri="{FF2B5EF4-FFF2-40B4-BE49-F238E27FC236}">
                <a16:creationId xmlns:a16="http://schemas.microsoft.com/office/drawing/2014/main" xmlns="" id="{40BD600D-3FD4-D74F-AB01-A60D3490DC91}"/>
              </a:ext>
            </a:extLst>
          </p:cNvPr>
          <p:cNvPicPr>
            <a:picLocks noChangeAspect="1"/>
          </p:cNvPicPr>
          <p:nvPr userDrawn="1"/>
        </p:nvPicPr>
        <p:blipFill>
          <a:blip r:embed="rId3"/>
          <a:stretch>
            <a:fillRect/>
          </a:stretch>
        </p:blipFill>
        <p:spPr>
          <a:xfrm>
            <a:off x="1695177" y="585230"/>
            <a:ext cx="4360183" cy="1350250"/>
          </a:xfrm>
          <a:prstGeom prst="rect">
            <a:avLst/>
          </a:prstGeom>
        </p:spPr>
      </p:pic>
    </p:spTree>
    <p:extLst>
      <p:ext uri="{BB962C8B-B14F-4D97-AF65-F5344CB8AC3E}">
        <p14:creationId xmlns:p14="http://schemas.microsoft.com/office/powerpoint/2010/main" val="38792109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049BE868-7051-8547-993F-F20FC2AE32B8}"/>
              </a:ext>
            </a:extLst>
          </p:cNvPr>
          <p:cNvSpPr/>
          <p:nvPr userDrawn="1"/>
        </p:nvSpPr>
        <p:spPr>
          <a:xfrm>
            <a:off x="897905" y="0"/>
            <a:ext cx="6839998" cy="380377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dirty="0"/>
          </a:p>
        </p:txBody>
      </p:sp>
      <p:cxnSp>
        <p:nvCxnSpPr>
          <p:cNvPr id="9" name="Straight Connector 8">
            <a:extLst>
              <a:ext uri="{FF2B5EF4-FFF2-40B4-BE49-F238E27FC236}">
                <a16:creationId xmlns:a16="http://schemas.microsoft.com/office/drawing/2014/main" xmlns="" id="{D452F93B-7E9C-554F-B111-48059F8B1B07}"/>
              </a:ext>
            </a:extLst>
          </p:cNvPr>
          <p:cNvCxnSpPr>
            <a:cxnSpLocks/>
          </p:cNvCxnSpPr>
          <p:nvPr userDrawn="1"/>
        </p:nvCxnSpPr>
        <p:spPr>
          <a:xfrm>
            <a:off x="892142" y="3816299"/>
            <a:ext cx="6845761"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090680" y="2168168"/>
            <a:ext cx="6482366" cy="1475915"/>
          </a:xfrm>
        </p:spPr>
        <p:txBody>
          <a:bodyPr anchor="b">
            <a:normAutofit/>
          </a:bodyPr>
          <a:lstStyle>
            <a:lvl1pPr algn="l">
              <a:defRPr sz="320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1090680" y="3806198"/>
            <a:ext cx="6472835" cy="1012929"/>
          </a:xfrm>
        </p:spPr>
        <p:txBody>
          <a:bodyPr tIns="91440">
            <a:normAutofit/>
          </a:bodyPr>
          <a:lstStyle>
            <a:lvl1pPr marL="0" indent="0" algn="l">
              <a:buNone/>
              <a:defRPr sz="1600" baseline="0">
                <a:solidFill>
                  <a:schemeClr val="tx2">
                    <a:lumMod val="50000"/>
                  </a:schemeClr>
                </a:solidFill>
              </a:defRPr>
            </a:lvl1pPr>
            <a:lvl2pPr marL="342892" indent="0">
              <a:buNone/>
              <a:defRPr sz="135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3/8/23</a:t>
            </a:fld>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Section Header with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87CC55B9-9636-534F-9AA9-5197025E32CF}"/>
              </a:ext>
            </a:extLst>
          </p:cNvPr>
          <p:cNvSpPr/>
          <p:nvPr userDrawn="1"/>
        </p:nvSpPr>
        <p:spPr>
          <a:xfrm>
            <a:off x="892142" y="-21176"/>
            <a:ext cx="7606015" cy="187871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dirty="0"/>
          </a:p>
        </p:txBody>
      </p:sp>
      <p:cxnSp>
        <p:nvCxnSpPr>
          <p:cNvPr id="9" name="Straight Connector 8">
            <a:extLst>
              <a:ext uri="{FF2B5EF4-FFF2-40B4-BE49-F238E27FC236}">
                <a16:creationId xmlns:a16="http://schemas.microsoft.com/office/drawing/2014/main" xmlns="" id="{C841B004-922A-8A4C-9463-1486EAEEA099}"/>
              </a:ext>
            </a:extLst>
          </p:cNvPr>
          <p:cNvCxnSpPr>
            <a:cxnSpLocks/>
          </p:cNvCxnSpPr>
          <p:nvPr userDrawn="1"/>
        </p:nvCxnSpPr>
        <p:spPr>
          <a:xfrm>
            <a:off x="892142" y="1859611"/>
            <a:ext cx="7606015"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088686" y="808303"/>
            <a:ext cx="7202456" cy="893111"/>
          </a:xfrm>
        </p:spPr>
        <p:txBody>
          <a:bodyPr anchor="b" anchorCtr="0">
            <a:noAutofit/>
          </a:bodyPr>
          <a:lstStyle>
            <a:lvl1pPr>
              <a:defRPr sz="3600" baseline="0">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1088686" y="2015735"/>
            <a:ext cx="7202456" cy="4039079"/>
          </a:xfrm>
        </p:spPr>
        <p:txBody>
          <a:bodyPr anchor="t"/>
          <a:lstStyle>
            <a:lvl1pPr>
              <a:defRPr>
                <a:solidFill>
                  <a:schemeClr val="bg2">
                    <a:lumMod val="10000"/>
                  </a:schemeClr>
                </a:solidFill>
              </a:defRPr>
            </a:lvl1pPr>
            <a:lvl2pPr>
              <a:defRPr>
                <a:solidFill>
                  <a:schemeClr val="bg2">
                    <a:lumMod val="10000"/>
                  </a:schemeClr>
                </a:solidFill>
              </a:defRPr>
            </a:lvl2pPr>
            <a:lvl3pPr>
              <a:defRPr>
                <a:solidFill>
                  <a:schemeClr val="bg2">
                    <a:lumMod val="10000"/>
                  </a:schemeClr>
                </a:solidFill>
              </a:defRPr>
            </a:lvl3pPr>
            <a:lvl4pPr>
              <a:defRPr>
                <a:solidFill>
                  <a:schemeClr val="bg2">
                    <a:lumMod val="10000"/>
                  </a:schemeClr>
                </a:solidFill>
              </a:defRPr>
            </a:lvl4pPr>
            <a:lvl5pPr>
              <a:defRPr>
                <a:solidFill>
                  <a:schemeClr val="bg2">
                    <a:lumMod val="1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8A87A34-81AB-432B-8DAE-1953F412C126}" type="datetimeFigureOut">
              <a:rPr lang="en-US" dirty="0"/>
              <a:t>3/8/23</a:t>
            </a:fld>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Section Header with 2 columns">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159F0E39-350B-A34F-971E-4E807D6CB024}"/>
              </a:ext>
            </a:extLst>
          </p:cNvPr>
          <p:cNvSpPr/>
          <p:nvPr userDrawn="1"/>
        </p:nvSpPr>
        <p:spPr>
          <a:xfrm>
            <a:off x="897905" y="0"/>
            <a:ext cx="7557940" cy="184708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dirty="0"/>
          </a:p>
        </p:txBody>
      </p:sp>
      <p:cxnSp>
        <p:nvCxnSpPr>
          <p:cNvPr id="10" name="Straight Connector 9">
            <a:extLst>
              <a:ext uri="{FF2B5EF4-FFF2-40B4-BE49-F238E27FC236}">
                <a16:creationId xmlns:a16="http://schemas.microsoft.com/office/drawing/2014/main" xmlns="" id="{B1FD002F-7377-2945-B0CB-F6B274812940}"/>
              </a:ext>
            </a:extLst>
          </p:cNvPr>
          <p:cNvCxnSpPr>
            <a:cxnSpLocks/>
          </p:cNvCxnSpPr>
          <p:nvPr userDrawn="1"/>
        </p:nvCxnSpPr>
        <p:spPr>
          <a:xfrm flipV="1">
            <a:off x="892142" y="1847089"/>
            <a:ext cx="7563703" cy="12523"/>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086913" y="804890"/>
            <a:ext cx="7204226" cy="903456"/>
          </a:xfrm>
        </p:spPr>
        <p:txBody>
          <a:bodyPr anchor="b" anchorCtr="0">
            <a:noAutofit/>
          </a:bodyPr>
          <a:lstStyle>
            <a:lvl1pPr>
              <a:defRPr sz="3200">
                <a:solidFill>
                  <a:schemeClr val="bg1"/>
                </a:solidFill>
              </a:defRPr>
            </a:lvl1pPr>
          </a:lstStyle>
          <a:p>
            <a:r>
              <a:rPr lang="en-US" dirty="0"/>
              <a:t>Click to edit Master title style</a:t>
            </a:r>
          </a:p>
        </p:txBody>
      </p:sp>
      <p:sp>
        <p:nvSpPr>
          <p:cNvPr id="3" name="Content Placeholder 2"/>
          <p:cNvSpPr>
            <a:spLocks noGrp="1"/>
          </p:cNvSpPr>
          <p:nvPr>
            <p:ph sz="half" idx="1"/>
          </p:nvPr>
        </p:nvSpPr>
        <p:spPr>
          <a:xfrm>
            <a:off x="1085498" y="2010878"/>
            <a:ext cx="3483864" cy="4049804"/>
          </a:xfrm>
        </p:spPr>
        <p:txBody>
          <a:bodyPr/>
          <a:lstStyle>
            <a:lvl1pPr>
              <a:defRPr>
                <a:solidFill>
                  <a:schemeClr val="bg2">
                    <a:lumMod val="10000"/>
                  </a:schemeClr>
                </a:solidFill>
              </a:defRPr>
            </a:lvl1pPr>
            <a:lvl2pPr>
              <a:defRPr>
                <a:solidFill>
                  <a:schemeClr val="bg2">
                    <a:lumMod val="10000"/>
                  </a:schemeClr>
                </a:solidFill>
              </a:defRPr>
            </a:lvl2pPr>
            <a:lvl3pPr>
              <a:defRPr>
                <a:solidFill>
                  <a:schemeClr val="bg2">
                    <a:lumMod val="10000"/>
                  </a:schemeClr>
                </a:solidFill>
              </a:defRPr>
            </a:lvl3pPr>
            <a:lvl4pPr>
              <a:defRPr>
                <a:solidFill>
                  <a:schemeClr val="bg2">
                    <a:lumMod val="10000"/>
                  </a:schemeClr>
                </a:solidFill>
              </a:defRPr>
            </a:lvl4pPr>
            <a:lvl5pPr>
              <a:defRPr>
                <a:solidFill>
                  <a:schemeClr val="bg2">
                    <a:lumMod val="1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810328" y="2017345"/>
            <a:ext cx="3483864" cy="4043339"/>
          </a:xfrm>
        </p:spPr>
        <p:txBody>
          <a:bodyPr/>
          <a:lstStyle>
            <a:lvl1pPr>
              <a:defRPr>
                <a:solidFill>
                  <a:schemeClr val="bg2">
                    <a:lumMod val="10000"/>
                  </a:schemeClr>
                </a:solidFill>
              </a:defRPr>
            </a:lvl1pPr>
            <a:lvl2pPr>
              <a:defRPr>
                <a:solidFill>
                  <a:schemeClr val="bg2">
                    <a:lumMod val="10000"/>
                  </a:schemeClr>
                </a:solidFill>
              </a:defRPr>
            </a:lvl2pPr>
            <a:lvl3pPr>
              <a:defRPr>
                <a:solidFill>
                  <a:schemeClr val="bg2">
                    <a:lumMod val="10000"/>
                  </a:schemeClr>
                </a:solidFill>
              </a:defRPr>
            </a:lvl3pPr>
            <a:lvl4pPr>
              <a:defRPr>
                <a:solidFill>
                  <a:schemeClr val="bg2">
                    <a:lumMod val="10000"/>
                  </a:schemeClr>
                </a:solidFill>
              </a:defRPr>
            </a:lvl4pPr>
            <a:lvl5pPr>
              <a:defRPr>
                <a:solidFill>
                  <a:schemeClr val="bg2">
                    <a:lumMod val="1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48A87A34-81AB-432B-8DAE-1953F412C126}" type="datetimeFigureOut">
              <a:rPr lang="en-US" dirty="0"/>
              <a:t>3/8/23</a:t>
            </a:fld>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Section Header with Comparis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947B1E48-A542-0541-B1CE-EC7714473797}"/>
              </a:ext>
            </a:extLst>
          </p:cNvPr>
          <p:cNvSpPr/>
          <p:nvPr userDrawn="1"/>
        </p:nvSpPr>
        <p:spPr>
          <a:xfrm>
            <a:off x="897905" y="0"/>
            <a:ext cx="7557940" cy="184431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dirty="0"/>
          </a:p>
        </p:txBody>
      </p:sp>
      <p:cxnSp>
        <p:nvCxnSpPr>
          <p:cNvPr id="12" name="Straight Connector 11">
            <a:extLst>
              <a:ext uri="{FF2B5EF4-FFF2-40B4-BE49-F238E27FC236}">
                <a16:creationId xmlns:a16="http://schemas.microsoft.com/office/drawing/2014/main" xmlns="" id="{EA515D59-0C27-2940-AC8E-EC0EB551A6C0}"/>
              </a:ext>
            </a:extLst>
          </p:cNvPr>
          <p:cNvCxnSpPr>
            <a:cxnSpLocks/>
          </p:cNvCxnSpPr>
          <p:nvPr userDrawn="1"/>
        </p:nvCxnSpPr>
        <p:spPr>
          <a:xfrm flipV="1">
            <a:off x="892142" y="1847089"/>
            <a:ext cx="7563703" cy="12523"/>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085394" y="804167"/>
            <a:ext cx="7205746" cy="879528"/>
          </a:xfrm>
        </p:spPr>
        <p:txBody>
          <a:bodyPr anchor="b">
            <a:noAutofit/>
          </a:bodyPr>
          <a:lstStyle>
            <a:lvl1pPr>
              <a:defRPr sz="320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1085393" y="2019552"/>
            <a:ext cx="3483864" cy="801943"/>
          </a:xfrm>
        </p:spPr>
        <p:txBody>
          <a:bodyPr anchor="b">
            <a:normAutofit/>
          </a:bodyPr>
          <a:lstStyle>
            <a:lvl1pPr marL="0" indent="0">
              <a:lnSpc>
                <a:spcPct val="100000"/>
              </a:lnSpc>
              <a:buNone/>
              <a:defRPr sz="2000" b="0" cap="none" baseline="0">
                <a:solidFill>
                  <a:schemeClr val="tx1"/>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dirty="0"/>
              <a:t>Edit Master text styles</a:t>
            </a:r>
          </a:p>
        </p:txBody>
      </p:sp>
      <p:sp>
        <p:nvSpPr>
          <p:cNvPr id="4" name="Content Placeholder 3"/>
          <p:cNvSpPr>
            <a:spLocks noGrp="1"/>
          </p:cNvSpPr>
          <p:nvPr>
            <p:ph sz="half" idx="2"/>
          </p:nvPr>
        </p:nvSpPr>
        <p:spPr>
          <a:xfrm>
            <a:off x="1085393" y="2824270"/>
            <a:ext cx="3483864" cy="3230542"/>
          </a:xfrm>
        </p:spPr>
        <p:txBody>
          <a:bodyPr/>
          <a:lstStyle>
            <a:lvl1pPr>
              <a:defRPr>
                <a:solidFill>
                  <a:schemeClr val="bg2">
                    <a:lumMod val="10000"/>
                  </a:schemeClr>
                </a:solidFill>
              </a:defRPr>
            </a:lvl1pPr>
            <a:lvl2pPr>
              <a:defRPr>
                <a:solidFill>
                  <a:schemeClr val="bg2">
                    <a:lumMod val="10000"/>
                  </a:schemeClr>
                </a:solidFill>
              </a:defRPr>
            </a:lvl2pPr>
            <a:lvl3pPr>
              <a:defRPr>
                <a:solidFill>
                  <a:schemeClr val="bg2">
                    <a:lumMod val="10000"/>
                  </a:schemeClr>
                </a:solidFill>
              </a:defRPr>
            </a:lvl3pPr>
            <a:lvl4pPr>
              <a:defRPr>
                <a:solidFill>
                  <a:schemeClr val="bg2">
                    <a:lumMod val="10000"/>
                  </a:schemeClr>
                </a:solidFill>
              </a:defRPr>
            </a:lvl4pPr>
            <a:lvl5pPr>
              <a:defRPr>
                <a:solidFill>
                  <a:schemeClr val="bg2">
                    <a:lumMod val="1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809272" y="2023006"/>
            <a:ext cx="3483864" cy="802237"/>
          </a:xfrm>
        </p:spPr>
        <p:txBody>
          <a:bodyPr anchor="b">
            <a:normAutofit/>
          </a:bodyPr>
          <a:lstStyle>
            <a:lvl1pPr marL="0" indent="0">
              <a:lnSpc>
                <a:spcPct val="100000"/>
              </a:lnSpc>
              <a:buNone/>
              <a:defRPr sz="2000" b="0" cap="none" baseline="0">
                <a:solidFill>
                  <a:schemeClr val="tx1"/>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dirty="0"/>
              <a:t>Edit Master text styles</a:t>
            </a:r>
          </a:p>
        </p:txBody>
      </p:sp>
      <p:sp>
        <p:nvSpPr>
          <p:cNvPr id="6" name="Content Placeholder 5"/>
          <p:cNvSpPr>
            <a:spLocks noGrp="1"/>
          </p:cNvSpPr>
          <p:nvPr>
            <p:ph sz="quarter" idx="4"/>
          </p:nvPr>
        </p:nvSpPr>
        <p:spPr>
          <a:xfrm>
            <a:off x="4809272" y="2821494"/>
            <a:ext cx="3483864" cy="3233321"/>
          </a:xfrm>
        </p:spPr>
        <p:txBody>
          <a:bodyPr/>
          <a:lstStyle>
            <a:lvl1pPr>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48A87A34-81AB-432B-8DAE-1953F412C126}" type="datetimeFigureOut">
              <a:rPr lang="en-US" dirty="0"/>
              <a:t>3/8/23</a:t>
            </a:fld>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ection Header title only">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D5142587-CE47-9F44-B539-4DC80DC8F57D}"/>
              </a:ext>
            </a:extLst>
          </p:cNvPr>
          <p:cNvSpPr/>
          <p:nvPr userDrawn="1"/>
        </p:nvSpPr>
        <p:spPr>
          <a:xfrm>
            <a:off x="897905" y="0"/>
            <a:ext cx="7557940" cy="184708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dirty="0"/>
          </a:p>
        </p:txBody>
      </p:sp>
      <p:cxnSp>
        <p:nvCxnSpPr>
          <p:cNvPr id="10" name="Straight Connector 9">
            <a:extLst>
              <a:ext uri="{FF2B5EF4-FFF2-40B4-BE49-F238E27FC236}">
                <a16:creationId xmlns:a16="http://schemas.microsoft.com/office/drawing/2014/main" xmlns="" id="{FB32942F-EEBC-D246-BABD-BCA74D32D089}"/>
              </a:ext>
            </a:extLst>
          </p:cNvPr>
          <p:cNvCxnSpPr>
            <a:cxnSpLocks/>
          </p:cNvCxnSpPr>
          <p:nvPr userDrawn="1"/>
        </p:nvCxnSpPr>
        <p:spPr>
          <a:xfrm flipV="1">
            <a:off x="892142" y="1847089"/>
            <a:ext cx="7563703" cy="12523"/>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088686" y="810377"/>
            <a:ext cx="7202456" cy="947303"/>
          </a:xfrm>
        </p:spPr>
        <p:txBody>
          <a:bodyPr anchor="b" anchorCtr="0">
            <a:noAutofit/>
          </a:bodyPr>
          <a:lstStyle>
            <a:lvl1pPr>
              <a:defRPr sz="3200">
                <a:solidFill>
                  <a:schemeClr val="bg1"/>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48A87A34-81AB-432B-8DAE-1953F412C126}" type="datetimeFigureOut">
              <a:rPr lang="en-US" dirty="0"/>
              <a:t>3/8/23</a:t>
            </a:fld>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ection Side Header with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A49B07FB-08E7-C349-A226-E8AE45DA2301}"/>
              </a:ext>
            </a:extLst>
          </p:cNvPr>
          <p:cNvSpPr/>
          <p:nvPr userDrawn="1"/>
        </p:nvSpPr>
        <p:spPr>
          <a:xfrm>
            <a:off x="0" y="798973"/>
            <a:ext cx="3648174" cy="232681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dirty="0"/>
          </a:p>
        </p:txBody>
      </p:sp>
      <p:cxnSp>
        <p:nvCxnSpPr>
          <p:cNvPr id="10" name="Straight Connector 9">
            <a:extLst>
              <a:ext uri="{FF2B5EF4-FFF2-40B4-BE49-F238E27FC236}">
                <a16:creationId xmlns:a16="http://schemas.microsoft.com/office/drawing/2014/main" xmlns="" id="{79541057-E6B8-C541-8492-A9A0F9A07794}"/>
              </a:ext>
            </a:extLst>
          </p:cNvPr>
          <p:cNvCxnSpPr>
            <a:cxnSpLocks/>
          </p:cNvCxnSpPr>
          <p:nvPr userDrawn="1"/>
        </p:nvCxnSpPr>
        <p:spPr>
          <a:xfrm flipV="1">
            <a:off x="2" y="3119532"/>
            <a:ext cx="3644507" cy="6261"/>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083504" y="798973"/>
            <a:ext cx="2456260" cy="2247117"/>
          </a:xfrm>
        </p:spPr>
        <p:txBody>
          <a:bodyPr anchor="b">
            <a:normAutofit/>
          </a:bodyPr>
          <a:lstStyle>
            <a:lvl1pPr algn="l">
              <a:defRPr sz="2600">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3782786" y="798976"/>
            <a:ext cx="4509353" cy="5255837"/>
          </a:xfrm>
        </p:spPr>
        <p:txBody>
          <a:bodyPr anchor="ct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1083504" y="3205494"/>
            <a:ext cx="2456260" cy="2849319"/>
          </a:xfrm>
        </p:spPr>
        <p:txBody>
          <a:bodyPr>
            <a:normAutofit/>
          </a:bodyPr>
          <a:lstStyle>
            <a:lvl1pPr marL="0" indent="0" algn="l">
              <a:buNone/>
              <a:defRPr sz="1600">
                <a:solidFill>
                  <a:schemeClr val="tx2"/>
                </a:solidFill>
              </a:defRPr>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dirty="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3/8/23</a:t>
            </a:fld>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ection Side Header with pictur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26E40FBD-9497-0043-A28E-3A828F2414E3}"/>
              </a:ext>
            </a:extLst>
          </p:cNvPr>
          <p:cNvSpPr/>
          <p:nvPr userDrawn="1"/>
        </p:nvSpPr>
        <p:spPr>
          <a:xfrm>
            <a:off x="-1" y="798973"/>
            <a:ext cx="5231050" cy="232681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dirty="0"/>
          </a:p>
        </p:txBody>
      </p:sp>
      <p:cxnSp>
        <p:nvCxnSpPr>
          <p:cNvPr id="14" name="Straight Connector 13">
            <a:extLst>
              <a:ext uri="{FF2B5EF4-FFF2-40B4-BE49-F238E27FC236}">
                <a16:creationId xmlns:a16="http://schemas.microsoft.com/office/drawing/2014/main" xmlns="" id="{5FEF6D8A-CF1B-0A44-BC0E-882FF5D57150}"/>
              </a:ext>
            </a:extLst>
          </p:cNvPr>
          <p:cNvCxnSpPr>
            <a:cxnSpLocks/>
          </p:cNvCxnSpPr>
          <p:nvPr userDrawn="1"/>
        </p:nvCxnSpPr>
        <p:spPr>
          <a:xfrm flipV="1">
            <a:off x="1" y="3116401"/>
            <a:ext cx="5225792" cy="9393"/>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088405" y="1129513"/>
            <a:ext cx="4149246" cy="1830584"/>
          </a:xfrm>
        </p:spPr>
        <p:txBody>
          <a:bodyPr anchor="b">
            <a:normAutofit/>
          </a:bodyPr>
          <a:lstStyle>
            <a:lvl1pPr>
              <a:defRPr sz="2600">
                <a:solidFill>
                  <a:schemeClr val="bg1"/>
                </a:solidFill>
              </a:defRPr>
            </a:lvl1pPr>
          </a:lstStyle>
          <a:p>
            <a:r>
              <a:rPr lang="en-US" dirty="0"/>
              <a:t>Click to edit Master title style</a:t>
            </a:r>
          </a:p>
        </p:txBody>
      </p:sp>
      <p:sp>
        <p:nvSpPr>
          <p:cNvPr id="3" name="Picture Placeholder 2"/>
          <p:cNvSpPr>
            <a:spLocks noGrp="1" noChangeAspect="1"/>
          </p:cNvSpPr>
          <p:nvPr>
            <p:ph type="pic" idx="1"/>
          </p:nvPr>
        </p:nvSpPr>
        <p:spPr>
          <a:xfrm>
            <a:off x="5449305" y="797578"/>
            <a:ext cx="2841836" cy="5248677"/>
          </a:xfrm>
          <a:solidFill>
            <a:schemeClr val="bg1">
              <a:lumMod val="85000"/>
            </a:schemeClr>
          </a:solidFill>
          <a:ln w="9525" cap="sq">
            <a:noFill/>
            <a:miter lim="800000"/>
          </a:ln>
          <a:effectLst/>
        </p:spPr>
        <p:txBody>
          <a:bodyPr anchor="ctr">
            <a:normAutofit/>
          </a:bodyPr>
          <a:lstStyle>
            <a:lvl1pPr marL="0" indent="0" algn="ctr">
              <a:buNone/>
              <a:defRPr sz="15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en-US" dirty="0"/>
              <a:t>Click icon to add picture</a:t>
            </a:r>
          </a:p>
        </p:txBody>
      </p:sp>
      <p:sp>
        <p:nvSpPr>
          <p:cNvPr id="4" name="Text Placeholder 3"/>
          <p:cNvSpPr>
            <a:spLocks noGrp="1"/>
          </p:cNvSpPr>
          <p:nvPr>
            <p:ph type="body" sz="half" idx="2"/>
          </p:nvPr>
        </p:nvSpPr>
        <p:spPr>
          <a:xfrm>
            <a:off x="1087748" y="3145994"/>
            <a:ext cx="4143303" cy="2900261"/>
          </a:xfrm>
        </p:spPr>
        <p:txBody>
          <a:bodyPr>
            <a:normAutofit/>
          </a:bodyPr>
          <a:lstStyle>
            <a:lvl1pPr marL="0" indent="0" algn="l">
              <a:buNone/>
              <a:defRPr sz="1600">
                <a:solidFill>
                  <a:schemeClr val="tx2"/>
                </a:solidFill>
              </a:defRPr>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dirty="0"/>
              <a:t>Edit Master text styles</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2" name="Date Placeholder 4">
            <a:extLst>
              <a:ext uri="{FF2B5EF4-FFF2-40B4-BE49-F238E27FC236}">
                <a16:creationId xmlns:a16="http://schemas.microsoft.com/office/drawing/2014/main" xmlns="" id="{A5AD284B-E3B8-B145-B366-0FD66CCB71BE}"/>
              </a:ext>
            </a:extLst>
          </p:cNvPr>
          <p:cNvSpPr>
            <a:spLocks noGrp="1"/>
          </p:cNvSpPr>
          <p:nvPr>
            <p:ph type="dt" sz="half" idx="10"/>
          </p:nvPr>
        </p:nvSpPr>
        <p:spPr>
          <a:xfrm>
            <a:off x="7490462" y="6213011"/>
            <a:ext cx="800680" cy="308138"/>
          </a:xfrm>
        </p:spPr>
        <p:txBody>
          <a:bodyPr/>
          <a:lstStyle/>
          <a:p>
            <a:fld id="{48A87A34-81AB-432B-8DAE-1953F412C126}" type="datetimeFigureOut">
              <a:rPr lang="en-US" dirty="0"/>
              <a:t>3/8/23</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88686" y="804522"/>
            <a:ext cx="7202456" cy="1049235"/>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1088686" y="2015734"/>
            <a:ext cx="7202456"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490462" y="6213011"/>
            <a:ext cx="800680" cy="308138"/>
          </a:xfrm>
          <a:prstGeom prst="rect">
            <a:avLst/>
          </a:prstGeom>
        </p:spPr>
        <p:txBody>
          <a:bodyPr vert="horz" lIns="91440" tIns="45720" rIns="91440" bIns="45720" rtlCol="0" anchor="ctr"/>
          <a:lstStyle>
            <a:lvl1pPr algn="r">
              <a:defRPr sz="750">
                <a:solidFill>
                  <a:schemeClr val="tx1">
                    <a:tint val="75000"/>
                  </a:schemeClr>
                </a:solidFill>
              </a:defRPr>
            </a:lvl1pPr>
          </a:lstStyle>
          <a:p>
            <a:fld id="{48A87A34-81AB-432B-8DAE-1953F412C126}" type="datetimeFigureOut">
              <a:rPr lang="en-US" dirty="0"/>
              <a:pPr/>
              <a:t>3/8/23</a:t>
            </a:fld>
            <a:endParaRPr lang="en-US" dirty="0"/>
          </a:p>
        </p:txBody>
      </p:sp>
      <p:sp>
        <p:nvSpPr>
          <p:cNvPr id="6" name="Slide Number Placeholder 5"/>
          <p:cNvSpPr>
            <a:spLocks noGrp="1"/>
          </p:cNvSpPr>
          <p:nvPr>
            <p:ph type="sldNum" sz="quarter" idx="4"/>
          </p:nvPr>
        </p:nvSpPr>
        <p:spPr>
          <a:xfrm>
            <a:off x="1088686" y="6211950"/>
            <a:ext cx="511109" cy="309201"/>
          </a:xfrm>
          <a:prstGeom prst="rect">
            <a:avLst/>
          </a:prstGeom>
        </p:spPr>
        <p:txBody>
          <a:bodyPr vert="horz" lIns="91440" tIns="45720" rIns="91440" bIns="45720" rtlCol="0" anchor="t"/>
          <a:lstStyle>
            <a:lvl1pPr algn="l">
              <a:defRPr sz="1050">
                <a:solidFill>
                  <a:schemeClr val="bg1">
                    <a:lumMod val="50000"/>
                  </a:schemeClr>
                </a:solidFill>
              </a:defRPr>
            </a:lvl1pPr>
          </a:lstStyle>
          <a:p>
            <a:fld id="{6D22F896-40B5-4ADD-8801-0D06FADFA09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51" r:id="rId3"/>
    <p:sldLayoutId id="2147483650" r:id="rId4"/>
    <p:sldLayoutId id="2147483652" r:id="rId5"/>
    <p:sldLayoutId id="2147483653" r:id="rId6"/>
    <p:sldLayoutId id="2147483654" r:id="rId7"/>
    <p:sldLayoutId id="2147483656" r:id="rId8"/>
    <p:sldLayoutId id="2147483657" r:id="rId9"/>
    <p:sldLayoutId id="2147483649" r:id="rId10"/>
    <p:sldLayoutId id="2147483662" r:id="rId11"/>
    <p:sldLayoutId id="2147483663" r:id="rId12"/>
    <p:sldLayoutId id="2147483664" r:id="rId13"/>
    <p:sldLayoutId id="2147483665" r:id="rId14"/>
  </p:sldLayoutIdLst>
  <p:txStyles>
    <p:titleStyle>
      <a:lvl1pPr algn="l" defTabSz="685783" rtl="0" eaLnBrk="1" latinLnBrk="0" hangingPunct="1">
        <a:lnSpc>
          <a:spcPct val="90000"/>
        </a:lnSpc>
        <a:spcBef>
          <a:spcPct val="0"/>
        </a:spcBef>
        <a:buNone/>
        <a:defRPr sz="2800" b="0" i="0" kern="1200" cap="none">
          <a:solidFill>
            <a:schemeClr val="tx1"/>
          </a:solidFill>
          <a:effectLst/>
          <a:latin typeface="+mj-lt"/>
          <a:ea typeface="+mj-ea"/>
          <a:cs typeface="+mj-cs"/>
        </a:defRPr>
      </a:lvl1pPr>
    </p:titleStyle>
    <p:bodyStyle>
      <a:lvl1pPr marL="171446" indent="-171446" algn="l" defTabSz="685783" rtl="0" eaLnBrk="1" latinLnBrk="0" hangingPunct="1">
        <a:lnSpc>
          <a:spcPct val="120000"/>
        </a:lnSpc>
        <a:spcBef>
          <a:spcPts val="750"/>
        </a:spcBef>
        <a:buClr>
          <a:schemeClr val="accent1"/>
        </a:buClr>
        <a:buSzPct val="100000"/>
        <a:buFont typeface="Arial" panose="020B0604020202020204" pitchFamily="34" charset="0"/>
        <a:buChar char="•"/>
        <a:defRPr sz="1600" kern="1200">
          <a:solidFill>
            <a:schemeClr val="bg2">
              <a:lumMod val="10000"/>
            </a:schemeClr>
          </a:solidFill>
          <a:effectLst/>
          <a:latin typeface="+mn-lt"/>
          <a:ea typeface="+mn-ea"/>
          <a:cs typeface="+mn-cs"/>
        </a:defRPr>
      </a:lvl1pPr>
      <a:lvl2pPr marL="514337" indent="-171446" algn="l" defTabSz="685783" rtl="0" eaLnBrk="1" latinLnBrk="0" hangingPunct="1">
        <a:lnSpc>
          <a:spcPct val="120000"/>
        </a:lnSpc>
        <a:spcBef>
          <a:spcPts val="375"/>
        </a:spcBef>
        <a:buClr>
          <a:schemeClr val="accent1"/>
        </a:buClr>
        <a:buSzPct val="100000"/>
        <a:buFont typeface="Arial" panose="020B0604020202020204" pitchFamily="34" charset="0"/>
        <a:buChar char="•"/>
        <a:defRPr sz="1400" kern="1200" cap="none" baseline="0">
          <a:solidFill>
            <a:schemeClr val="bg2">
              <a:lumMod val="10000"/>
            </a:schemeClr>
          </a:solidFill>
          <a:effectLst/>
          <a:latin typeface="+mn-lt"/>
          <a:ea typeface="+mn-ea"/>
          <a:cs typeface="+mn-cs"/>
        </a:defRPr>
      </a:lvl2pPr>
      <a:lvl3pPr marL="857228" indent="-171446" algn="l" defTabSz="685783" rtl="0" eaLnBrk="1" latinLnBrk="0" hangingPunct="1">
        <a:lnSpc>
          <a:spcPct val="120000"/>
        </a:lnSpc>
        <a:spcBef>
          <a:spcPts val="375"/>
        </a:spcBef>
        <a:buClr>
          <a:schemeClr val="accent1"/>
        </a:buClr>
        <a:buSzPct val="100000"/>
        <a:buFont typeface="Arial" panose="020B0604020202020204" pitchFamily="34" charset="0"/>
        <a:buChar char="•"/>
        <a:defRPr sz="1200" kern="1200">
          <a:solidFill>
            <a:schemeClr val="bg2">
              <a:lumMod val="10000"/>
            </a:schemeClr>
          </a:solidFill>
          <a:effectLst/>
          <a:latin typeface="+mn-lt"/>
          <a:ea typeface="+mn-ea"/>
          <a:cs typeface="+mn-cs"/>
        </a:defRPr>
      </a:lvl3pPr>
      <a:lvl4pPr marL="1200120" indent="-171446" algn="l" defTabSz="685783" rtl="0" eaLnBrk="1" latinLnBrk="0" hangingPunct="1">
        <a:lnSpc>
          <a:spcPct val="120000"/>
        </a:lnSpc>
        <a:spcBef>
          <a:spcPts val="375"/>
        </a:spcBef>
        <a:buClr>
          <a:schemeClr val="accent1"/>
        </a:buClr>
        <a:buSzPct val="100000"/>
        <a:buFont typeface="Arial" panose="020B0604020202020204" pitchFamily="34" charset="0"/>
        <a:buChar char="•"/>
        <a:defRPr sz="1050" kern="1200" cap="none" baseline="0">
          <a:solidFill>
            <a:schemeClr val="bg2">
              <a:lumMod val="10000"/>
            </a:schemeClr>
          </a:solidFill>
          <a:effectLst/>
          <a:latin typeface="+mn-lt"/>
          <a:ea typeface="+mn-ea"/>
          <a:cs typeface="+mn-cs"/>
        </a:defRPr>
      </a:lvl4pPr>
      <a:lvl5pPr marL="1543012" indent="-171446" algn="l" defTabSz="685783" rtl="0" eaLnBrk="1" latinLnBrk="0" hangingPunct="1">
        <a:lnSpc>
          <a:spcPct val="120000"/>
        </a:lnSpc>
        <a:spcBef>
          <a:spcPts val="375"/>
        </a:spcBef>
        <a:buClr>
          <a:schemeClr val="accent1"/>
        </a:buClr>
        <a:buSzPct val="100000"/>
        <a:buFont typeface="Arial" panose="020B0604020202020204" pitchFamily="34" charset="0"/>
        <a:buChar char="•"/>
        <a:defRPr sz="900" kern="1200">
          <a:solidFill>
            <a:schemeClr val="bg2">
              <a:lumMod val="10000"/>
            </a:schemeClr>
          </a:solidFill>
          <a:effectLst/>
          <a:latin typeface="+mn-lt"/>
          <a:ea typeface="+mn-ea"/>
          <a:cs typeface="+mn-cs"/>
        </a:defRPr>
      </a:lvl5pPr>
      <a:lvl6pPr marL="1885903" indent="-171446" algn="l" defTabSz="685783" rtl="0" eaLnBrk="1" latinLnBrk="0" hangingPunct="1">
        <a:lnSpc>
          <a:spcPct val="120000"/>
        </a:lnSpc>
        <a:spcBef>
          <a:spcPts val="375"/>
        </a:spcBef>
        <a:buClr>
          <a:schemeClr val="accent1"/>
        </a:buClr>
        <a:buSzPct val="100000"/>
        <a:buFont typeface="Arial" panose="020B0604020202020204" pitchFamily="34" charset="0"/>
        <a:buChar char="•"/>
        <a:defRPr sz="900" kern="1200">
          <a:solidFill>
            <a:schemeClr val="tx1"/>
          </a:solidFill>
          <a:effectLst/>
          <a:latin typeface="+mn-lt"/>
          <a:ea typeface="+mn-ea"/>
          <a:cs typeface="+mn-cs"/>
        </a:defRPr>
      </a:lvl6pPr>
      <a:lvl7pPr marL="2228795" indent="-171446" algn="l" defTabSz="685783" rtl="0" eaLnBrk="1" latinLnBrk="0" hangingPunct="1">
        <a:lnSpc>
          <a:spcPct val="120000"/>
        </a:lnSpc>
        <a:spcBef>
          <a:spcPts val="375"/>
        </a:spcBef>
        <a:buClr>
          <a:schemeClr val="accent1"/>
        </a:buClr>
        <a:buSzPct val="100000"/>
        <a:buFont typeface="Arial" panose="020B0604020202020204" pitchFamily="34" charset="0"/>
        <a:buChar char="•"/>
        <a:defRPr sz="900" kern="1200">
          <a:solidFill>
            <a:schemeClr val="tx1"/>
          </a:solidFill>
          <a:effectLst/>
          <a:latin typeface="+mn-lt"/>
          <a:ea typeface="+mn-ea"/>
          <a:cs typeface="+mn-cs"/>
        </a:defRPr>
      </a:lvl7pPr>
      <a:lvl8pPr marL="2571686" indent="-171446" algn="l" defTabSz="685783" rtl="0" eaLnBrk="1" latinLnBrk="0" hangingPunct="1">
        <a:lnSpc>
          <a:spcPct val="120000"/>
        </a:lnSpc>
        <a:spcBef>
          <a:spcPts val="375"/>
        </a:spcBef>
        <a:buClr>
          <a:schemeClr val="accent1"/>
        </a:buClr>
        <a:buSzPct val="100000"/>
        <a:buFont typeface="Arial" panose="020B0604020202020204" pitchFamily="34" charset="0"/>
        <a:buChar char="•"/>
        <a:defRPr sz="900" kern="1200" baseline="0">
          <a:solidFill>
            <a:schemeClr val="tx1"/>
          </a:solidFill>
          <a:effectLst/>
          <a:latin typeface="+mn-lt"/>
          <a:ea typeface="+mn-ea"/>
          <a:cs typeface="+mn-cs"/>
        </a:defRPr>
      </a:lvl8pPr>
      <a:lvl9pPr marL="2914577" indent="-171446" algn="l" defTabSz="685783" rtl="0" eaLnBrk="1" latinLnBrk="0" hangingPunct="1">
        <a:lnSpc>
          <a:spcPct val="120000"/>
        </a:lnSpc>
        <a:spcBef>
          <a:spcPts val="375"/>
        </a:spcBef>
        <a:buClr>
          <a:schemeClr val="accent1"/>
        </a:buClr>
        <a:buSzPct val="100000"/>
        <a:buFont typeface="Arial" panose="020B0604020202020204" pitchFamily="34" charset="0"/>
        <a:buChar char="•"/>
        <a:defRPr sz="900" kern="1200" baseline="0">
          <a:solidFill>
            <a:schemeClr val="tx1"/>
          </a:solidFill>
          <a:effectLst/>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4.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hyperlink" Target="https://leginfo.legislature.ca.gov/faces/codes_displaySection.xhtml?lawCode=EDC&amp;sectionNum=66406.9." TargetMode="External"/><Relationship Id="rId4" Type="http://schemas.openxmlformats.org/officeDocument/2006/relationships/image" Target="../media/image6.jpg"/><Relationship Id="rId5" Type="http://schemas.openxmlformats.org/officeDocument/2006/relationships/hyperlink" Target="https://unsplash.com/@kennethsv?utm_source=unsplash&amp;utm_medium=referral&amp;utm_content=creditCopyText" TargetMode="External"/><Relationship Id="rId6" Type="http://schemas.openxmlformats.org/officeDocument/2006/relationships/hyperlink" Target="https://unsplash.com/s/photos/pig?utm_source=unsplash&amp;utm_medium=referral&amp;utm_content=creditCopyText" TargetMode="External"/><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https://leginfo.legislature.ca.gov/faces/codes_displaySection.xhtml?lawCode=EDC&amp;sectionNum=66406.9."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http://creativecommons.org/licenses/by/4.0/"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hyperlink" Target="https://unsplash.com/@braydona?utm_source=unsplash&amp;utm_medium=referral&amp;utm_content=creditCopyText" TargetMode="External"/><Relationship Id="rId4" Type="http://schemas.openxmlformats.org/officeDocument/2006/relationships/hyperlink" Target="https://unsplash.com/s/photos/dog-with-glasses?utm_source=unsplash&amp;utm_medium=referral&amp;utm_content=creditCopyText" TargetMode="External"/><Relationship Id="rId1" Type="http://schemas.openxmlformats.org/officeDocument/2006/relationships/slideLayout" Target="../slideLayouts/slideLayout4.xml"/><Relationship Id="rId2" Type="http://schemas.openxmlformats.org/officeDocument/2006/relationships/image" Target="../media/image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pexels.com/photo/person-holding-black-pig-3178267/?utm_content=attributionCopyText&amp;utm_medium=referral&amp;utm_source=pexels" TargetMode="External"/><Relationship Id="rId4" Type="http://schemas.openxmlformats.org/officeDocument/2006/relationships/image" Target="../media/image5.jpg"/><Relationship Id="rId1" Type="http://schemas.openxmlformats.org/officeDocument/2006/relationships/slideLayout" Target="../slideLayouts/slideLayout4.xml"/><Relationship Id="rId2" Type="http://schemas.openxmlformats.org/officeDocument/2006/relationships/hyperlink" Target="https://www.pexels.com/@alexnovii?utm_content=attributionCopyText&amp;utm_medium=referral&amp;utm_source=pexels"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hyperlink" Target="https://leginfo.legislature.ca.gov/faces/codes_displaySection.xhtml?lawCode=EDC&amp;sectionNum=66406.9."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1"/>
          <p:cNvSpPr txBox="1">
            <a:spLocks noGrp="1"/>
          </p:cNvSpPr>
          <p:nvPr>
            <p:ph type="title"/>
          </p:nvPr>
        </p:nvSpPr>
        <p:spPr>
          <a:xfrm>
            <a:off x="1088686" y="808303"/>
            <a:ext cx="7202456" cy="893111"/>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4800"/>
              <a:buFont typeface="Arial"/>
              <a:buNone/>
            </a:pPr>
            <a:r>
              <a:rPr lang="en-US" sz="3600" dirty="0">
                <a:latin typeface="Arial"/>
                <a:ea typeface="Arial"/>
                <a:cs typeface="Arial"/>
                <a:sym typeface="Arial"/>
              </a:rPr>
              <a:t>Welcome!</a:t>
            </a:r>
            <a:endParaRPr sz="3600" dirty="0">
              <a:latin typeface="Arial"/>
              <a:ea typeface="Arial"/>
              <a:cs typeface="Arial"/>
              <a:sym typeface="Arial"/>
            </a:endParaRPr>
          </a:p>
        </p:txBody>
      </p:sp>
      <p:sp>
        <p:nvSpPr>
          <p:cNvPr id="278" name="Google Shape;278;p1"/>
          <p:cNvSpPr txBox="1">
            <a:spLocks noGrp="1"/>
          </p:cNvSpPr>
          <p:nvPr>
            <p:ph type="body" idx="1"/>
          </p:nvPr>
        </p:nvSpPr>
        <p:spPr>
          <a:xfrm>
            <a:off x="1088686" y="2015735"/>
            <a:ext cx="7202456" cy="3729745"/>
          </a:xfrm>
          <a:prstGeom prst="rect">
            <a:avLst/>
          </a:prstGeom>
          <a:noFill/>
          <a:ln>
            <a:noFill/>
          </a:ln>
        </p:spPr>
        <p:txBody>
          <a:bodyPr spcFirstLastPara="1" wrap="square" lIns="91425" tIns="45700" rIns="91425" bIns="45700" anchor="t" anchorCtr="0">
            <a:normAutofit/>
          </a:bodyPr>
          <a:lstStyle/>
          <a:p>
            <a:pPr marL="171446" indent="-171446">
              <a:spcBef>
                <a:spcPts val="0"/>
              </a:spcBef>
              <a:buSzPts val="2400"/>
            </a:pPr>
            <a:r>
              <a:rPr lang="en-US" sz="2000" dirty="0"/>
              <a:t>On behalf of the ASCCC OERI, we are </a:t>
            </a:r>
            <a:r>
              <a:rPr lang="en-US" sz="2000" dirty="0" smtClean="0"/>
              <a:t>pleased </a:t>
            </a:r>
            <a:r>
              <a:rPr lang="en-US" sz="2000" dirty="0"/>
              <a:t>to have you here with us </a:t>
            </a:r>
            <a:r>
              <a:rPr lang="en-US" sz="2000" dirty="0">
                <a:latin typeface="arial"/>
                <a:ea typeface="arial"/>
                <a:cs typeface="arial"/>
                <a:sym typeface="arial"/>
              </a:rPr>
              <a:t>for </a:t>
            </a:r>
            <a:r>
              <a:rPr lang="en-US" sz="2000" dirty="0" smtClean="0">
                <a:latin typeface="arial"/>
                <a:ea typeface="arial"/>
                <a:cs typeface="arial"/>
                <a:sym typeface="arial"/>
              </a:rPr>
              <a:t>“</a:t>
            </a:r>
            <a:r>
              <a:rPr lang="en-US" sz="2000" dirty="0" smtClean="0"/>
              <a:t>XB12 – A Deep Dive”</a:t>
            </a:r>
            <a:endParaRPr sz="2000" dirty="0">
              <a:latin typeface="arial"/>
              <a:ea typeface="arial"/>
              <a:cs typeface="arial"/>
              <a:sym typeface="arial"/>
            </a:endParaRPr>
          </a:p>
          <a:p>
            <a:pPr marL="171446" lvl="0" indent="-171446" algn="l" rtl="0">
              <a:lnSpc>
                <a:spcPct val="120000"/>
              </a:lnSpc>
              <a:spcBef>
                <a:spcPts val="750"/>
              </a:spcBef>
              <a:spcAft>
                <a:spcPts val="0"/>
              </a:spcAft>
              <a:buSzPts val="2400"/>
              <a:buChar char="•"/>
            </a:pPr>
            <a:r>
              <a:rPr lang="en-US" sz="2000" dirty="0"/>
              <a:t>If you are not already muted, please mute yourself upon arrival. As this is set up as a meeting, we will be able to have an actual discussion – but we need all those who are not speaking to be muted.</a:t>
            </a:r>
            <a:endParaRPr sz="2000" dirty="0"/>
          </a:p>
          <a:p>
            <a:pPr marL="171446" lvl="0" indent="-171446" algn="l" rtl="0">
              <a:lnSpc>
                <a:spcPct val="120000"/>
              </a:lnSpc>
              <a:spcBef>
                <a:spcPts val="750"/>
              </a:spcBef>
              <a:spcAft>
                <a:spcPts val="0"/>
              </a:spcAft>
              <a:buSzPts val="2400"/>
              <a:buChar char="•"/>
            </a:pPr>
            <a:r>
              <a:rPr lang="en-US" sz="2000" dirty="0" smtClean="0"/>
              <a:t>Please </a:t>
            </a:r>
            <a:r>
              <a:rPr lang="en-US" sz="2000" dirty="0"/>
              <a:t>use the “chat” </a:t>
            </a:r>
            <a:r>
              <a:rPr lang="en-US" sz="2000" dirty="0" smtClean="0"/>
              <a:t>feature to share your questions. </a:t>
            </a:r>
            <a:endParaRPr lang="en-US" sz="2000" dirty="0" smtClean="0"/>
          </a:p>
          <a:p>
            <a:pPr marL="171446" lvl="0" indent="-171446" algn="l" rtl="0">
              <a:lnSpc>
                <a:spcPct val="120000"/>
              </a:lnSpc>
              <a:spcBef>
                <a:spcPts val="750"/>
              </a:spcBef>
              <a:spcAft>
                <a:spcPts val="0"/>
              </a:spcAft>
              <a:buSzPts val="2400"/>
              <a:buChar char="•"/>
            </a:pPr>
            <a:r>
              <a:rPr lang="en-US" sz="2000" dirty="0" smtClean="0"/>
              <a:t>This presentation will be recorded.</a:t>
            </a:r>
            <a:endParaRPr sz="2000" dirty="0"/>
          </a:p>
          <a:p>
            <a:pPr marL="171446" lvl="0" indent="-69846" algn="l" rtl="0">
              <a:lnSpc>
                <a:spcPct val="120000"/>
              </a:lnSpc>
              <a:spcBef>
                <a:spcPts val="750"/>
              </a:spcBef>
              <a:spcAft>
                <a:spcPts val="0"/>
              </a:spcAft>
              <a:buSzPts val="1600"/>
              <a:buNone/>
            </a:pPr>
            <a:endParaRPr dirty="0"/>
          </a:p>
          <a:p>
            <a:pPr marL="171446" lvl="0" indent="-171446" algn="l" rtl="0">
              <a:lnSpc>
                <a:spcPct val="120000"/>
              </a:lnSpc>
              <a:spcBef>
                <a:spcPts val="750"/>
              </a:spcBef>
              <a:spcAft>
                <a:spcPts val="0"/>
              </a:spcAft>
              <a:buSzPts val="1600"/>
              <a:buNone/>
            </a:pPr>
            <a:endParaRPr dirty="0"/>
          </a:p>
        </p:txBody>
      </p:sp>
      <p:pic>
        <p:nvPicPr>
          <p:cNvPr id="279" name="Google Shape;279;p1" descr="Screen Shot 2019-09-05 at 12.50.19 PM.png"/>
          <p:cNvPicPr preferRelativeResize="0"/>
          <p:nvPr/>
        </p:nvPicPr>
        <p:blipFill rotWithShape="1">
          <a:blip r:embed="rId3">
            <a:alphaModFix/>
          </a:blip>
          <a:srcRect/>
          <a:stretch/>
        </p:blipFill>
        <p:spPr>
          <a:xfrm>
            <a:off x="5897501" y="5924625"/>
            <a:ext cx="2616200" cy="889000"/>
          </a:xfrm>
          <a:prstGeom prst="rect">
            <a:avLst/>
          </a:prstGeom>
          <a:noFill/>
          <a:ln>
            <a:noFill/>
          </a:ln>
        </p:spPr>
      </p:pic>
      <p:pic>
        <p:nvPicPr>
          <p:cNvPr id="280" name="Google Shape;280;p1" descr="Screen Shot 2019-09-05 at 12.49.55 PM.png"/>
          <p:cNvPicPr preferRelativeResize="0"/>
          <p:nvPr/>
        </p:nvPicPr>
        <p:blipFill rotWithShape="1">
          <a:blip r:embed="rId4">
            <a:alphaModFix/>
          </a:blip>
          <a:srcRect/>
          <a:stretch/>
        </p:blipFill>
        <p:spPr>
          <a:xfrm>
            <a:off x="1088686" y="6045285"/>
            <a:ext cx="2755900" cy="647700"/>
          </a:xfrm>
          <a:prstGeom prst="rect">
            <a:avLst/>
          </a:prstGeom>
          <a:noFill/>
          <a:ln>
            <a:noFill/>
          </a:ln>
        </p:spPr>
      </p:pic>
    </p:spTree>
    <p:extLst>
      <p:ext uri="{BB962C8B-B14F-4D97-AF65-F5344CB8AC3E}">
        <p14:creationId xmlns:p14="http://schemas.microsoft.com/office/powerpoint/2010/main" val="19483483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23"/>
          <p:cNvSpPr txBox="1">
            <a:spLocks noGrp="1"/>
          </p:cNvSpPr>
          <p:nvPr>
            <p:ph type="title"/>
          </p:nvPr>
        </p:nvSpPr>
        <p:spPr>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4200"/>
              <a:buFont typeface="Gill Sans"/>
              <a:buNone/>
            </a:pPr>
            <a:r>
              <a:rPr lang="en-US" dirty="0">
                <a:latin typeface="+mn-lt"/>
              </a:rPr>
              <a:t>Does ZTC = </a:t>
            </a:r>
            <a:r>
              <a:rPr lang="en-US" dirty="0" smtClean="0">
                <a:latin typeface="+mn-lt"/>
              </a:rPr>
              <a:t>No-cost? Strictly speaking, no.</a:t>
            </a:r>
            <a:endParaRPr dirty="0">
              <a:latin typeface="+mn-lt"/>
            </a:endParaRPr>
          </a:p>
        </p:txBody>
      </p:sp>
      <p:sp>
        <p:nvSpPr>
          <p:cNvPr id="271" name="Google Shape;271;p23"/>
          <p:cNvSpPr txBox="1">
            <a:spLocks noGrp="1"/>
          </p:cNvSpPr>
          <p:nvPr>
            <p:ph idx="1"/>
          </p:nvPr>
        </p:nvSpPr>
        <p:spPr>
          <a:prstGeom prst="rect">
            <a:avLst/>
          </a:prstGeom>
          <a:noFill/>
          <a:ln>
            <a:noFill/>
          </a:ln>
        </p:spPr>
        <p:txBody>
          <a:bodyPr spcFirstLastPara="1" wrap="square" lIns="91425" tIns="45700" rIns="91425" bIns="45700" anchor="t" anchorCtr="0">
            <a:normAutofit/>
          </a:bodyPr>
          <a:lstStyle/>
          <a:p>
            <a:pPr lvl="0" indent="-228600">
              <a:lnSpc>
                <a:spcPct val="100000"/>
              </a:lnSpc>
              <a:spcBef>
                <a:spcPts val="0"/>
              </a:spcBef>
              <a:buSzPts val="3600"/>
              <a:buFont typeface="Arial"/>
              <a:buChar char="•"/>
            </a:pPr>
            <a:r>
              <a:rPr lang="en-US" sz="2400" dirty="0"/>
              <a:t>No-cost (as defined by </a:t>
            </a:r>
            <a:r>
              <a:rPr lang="en-US" sz="2400" dirty="0">
                <a:hlinkClick r:id="rId3"/>
              </a:rPr>
              <a:t>§66406.9</a:t>
            </a:r>
            <a:r>
              <a:rPr lang="en-US" sz="2400" dirty="0" smtClean="0"/>
              <a:t>) </a:t>
            </a:r>
            <a:r>
              <a:rPr lang="en-US" sz="2400" dirty="0"/>
              <a:t>– “courses that </a:t>
            </a:r>
            <a:r>
              <a:rPr lang="en-US" sz="2400" dirty="0">
                <a:solidFill>
                  <a:schemeClr val="tx2"/>
                </a:solidFill>
              </a:rPr>
              <a:t>exclusively use digital course materials that are free of charge to students </a:t>
            </a:r>
            <a:r>
              <a:rPr lang="en-US" sz="2400" dirty="0"/>
              <a:t>and may have a low-cost option for print versions</a:t>
            </a:r>
            <a:r>
              <a:rPr lang="en-US" sz="2400" dirty="0" smtClean="0"/>
              <a:t>”</a:t>
            </a:r>
          </a:p>
          <a:p>
            <a:pPr lvl="0" indent="-228600">
              <a:lnSpc>
                <a:spcPct val="100000"/>
              </a:lnSpc>
              <a:spcBef>
                <a:spcPts val="0"/>
              </a:spcBef>
              <a:buSzPts val="3600"/>
              <a:buFont typeface="Arial"/>
              <a:buChar char="•"/>
            </a:pPr>
            <a:r>
              <a:rPr lang="en-US" sz="2400" dirty="0" smtClean="0"/>
              <a:t>But shouldn’t they mean the same thing? </a:t>
            </a:r>
          </a:p>
          <a:p>
            <a:pPr lvl="0" indent="-228600">
              <a:lnSpc>
                <a:spcPct val="100000"/>
              </a:lnSpc>
              <a:spcBef>
                <a:spcPts val="0"/>
              </a:spcBef>
              <a:buSzPts val="3600"/>
              <a:buFont typeface="Arial"/>
              <a:buChar char="•"/>
            </a:pPr>
            <a:endParaRPr sz="2400"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71750" y="3997410"/>
            <a:ext cx="3557587" cy="2371725"/>
          </a:xfrm>
          <a:prstGeom prst="rect">
            <a:avLst/>
          </a:prstGeom>
        </p:spPr>
      </p:pic>
      <p:sp>
        <p:nvSpPr>
          <p:cNvPr id="3" name="Rectangle 2"/>
          <p:cNvSpPr/>
          <p:nvPr/>
        </p:nvSpPr>
        <p:spPr>
          <a:xfrm>
            <a:off x="2064543" y="6369135"/>
            <a:ext cx="5622132" cy="369332"/>
          </a:xfrm>
          <a:prstGeom prst="rect">
            <a:avLst/>
          </a:prstGeom>
        </p:spPr>
        <p:txBody>
          <a:bodyPr wrap="square">
            <a:spAutoFit/>
          </a:bodyPr>
          <a:lstStyle/>
          <a:p>
            <a:r>
              <a:rPr lang="en-US" dirty="0"/>
              <a:t>Photo by </a:t>
            </a:r>
            <a:r>
              <a:rPr lang="en-US" dirty="0">
                <a:hlinkClick r:id="rId5"/>
              </a:rPr>
              <a:t>Kenneth Schipper Vera</a:t>
            </a:r>
            <a:r>
              <a:rPr lang="en-US" dirty="0"/>
              <a:t> on </a:t>
            </a:r>
            <a:r>
              <a:rPr lang="en-US" dirty="0" smtClean="0">
                <a:hlinkClick r:id="rId6"/>
              </a:rPr>
              <a:t>Unsplashs</a:t>
            </a:r>
            <a:endParaRPr lang="en-US" dirty="0"/>
          </a:p>
        </p:txBody>
      </p:sp>
    </p:spTree>
    <p:extLst>
      <p:ext uri="{BB962C8B-B14F-4D97-AF65-F5344CB8AC3E}">
        <p14:creationId xmlns:p14="http://schemas.microsoft.com/office/powerpoint/2010/main" val="14227778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Fall 2020, Resolution 9.01</a:t>
            </a:r>
            <a:endParaRPr lang="en-US" dirty="0"/>
          </a:p>
        </p:txBody>
      </p:sp>
      <p:sp>
        <p:nvSpPr>
          <p:cNvPr id="3" name="Content Placeholder 2"/>
          <p:cNvSpPr>
            <a:spLocks noGrp="1"/>
          </p:cNvSpPr>
          <p:nvPr>
            <p:ph idx="1"/>
          </p:nvPr>
        </p:nvSpPr>
        <p:spPr/>
        <p:txBody>
          <a:bodyPr>
            <a:normAutofit/>
          </a:bodyPr>
          <a:lstStyle/>
          <a:p>
            <a:r>
              <a:rPr lang="en-US" dirty="0"/>
              <a:t>Recommendations for the Implementation of a Zero Textbook Cost* (ZTC) Designation in Course Schedules</a:t>
            </a:r>
          </a:p>
          <a:p>
            <a:r>
              <a:rPr lang="en-US" dirty="0" smtClean="0"/>
              <a:t>The ASCCC recommends </a:t>
            </a:r>
            <a:r>
              <a:rPr lang="en-US" dirty="0"/>
              <a:t>that the no-cost designation be used to recognize those sections that use digital resources, as consistent with SB 1359 (Block, 2016), and those sections that require a text yet are “no-cost” due to something other than a digital alternative;</a:t>
            </a:r>
          </a:p>
          <a:p>
            <a:r>
              <a:rPr lang="en-US" dirty="0" smtClean="0"/>
              <a:t>The ASCCC encourages </a:t>
            </a:r>
            <a:r>
              <a:rPr lang="en-US" dirty="0"/>
              <a:t>local academic senates to interpret the SB 1359 (Block, 2016) requirements as in alignment with those established by the </a:t>
            </a:r>
            <a:r>
              <a:rPr lang="en-US" dirty="0" smtClean="0"/>
              <a:t>CCCCO for </a:t>
            </a:r>
            <a:r>
              <a:rPr lang="en-US" dirty="0"/>
              <a:t>courses that are </a:t>
            </a:r>
            <a:r>
              <a:rPr lang="en-US" dirty="0" smtClean="0"/>
              <a:t>ZTC;</a:t>
            </a:r>
            <a:endParaRPr lang="en-US" dirty="0"/>
          </a:p>
          <a:p>
            <a:r>
              <a:rPr lang="en-US" dirty="0" smtClean="0"/>
              <a:t>The ASCCC recommends </a:t>
            </a:r>
            <a:r>
              <a:rPr lang="en-US" dirty="0"/>
              <a:t>integration of identification of a course section as being no-cost into the existing textbook selection process; </a:t>
            </a:r>
          </a:p>
          <a:p>
            <a:endParaRPr lang="en-US" dirty="0"/>
          </a:p>
        </p:txBody>
      </p:sp>
    </p:spTree>
    <p:extLst>
      <p:ext uri="{BB962C8B-B14F-4D97-AF65-F5344CB8AC3E}">
        <p14:creationId xmlns:p14="http://schemas.microsoft.com/office/powerpoint/2010/main" val="12024333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latin typeface="+mj-lt"/>
                <a:cs typeface="+mj-cs"/>
              </a:rPr>
              <a:t>Who, what, how, and when</a:t>
            </a:r>
            <a:r>
              <a:rPr lang="mr-IN" dirty="0" smtClean="0">
                <a:latin typeface="+mj-lt"/>
                <a:cs typeface="+mj-cs"/>
              </a:rPr>
              <a:t>…</a:t>
            </a:r>
            <a:endParaRPr lang="en-US" dirty="0">
              <a:latin typeface="+mj-lt"/>
              <a:cs typeface="+mj-cs"/>
            </a:endParaRPr>
          </a:p>
        </p:txBody>
      </p:sp>
      <p:sp>
        <p:nvSpPr>
          <p:cNvPr id="3" name="Text Placeholder 2"/>
          <p:cNvSpPr>
            <a:spLocks noGrp="1"/>
          </p:cNvSpPr>
          <p:nvPr>
            <p:ph idx="1"/>
          </p:nvPr>
        </p:nvSpPr>
        <p:spPr/>
        <p:txBody>
          <a:bodyPr>
            <a:normAutofit/>
          </a:bodyPr>
          <a:lstStyle/>
          <a:p>
            <a:r>
              <a:rPr lang="mr-IN" sz="2000" dirty="0" smtClean="0"/>
              <a:t>…</a:t>
            </a:r>
            <a:r>
              <a:rPr lang="en-US" sz="2000" dirty="0"/>
              <a:t> </a:t>
            </a:r>
            <a:r>
              <a:rPr lang="en-US" sz="2000" dirty="0" smtClean="0"/>
              <a:t>determines </a:t>
            </a:r>
            <a:r>
              <a:rPr lang="en-US" sz="2000" dirty="0" smtClean="0"/>
              <a:t>which </a:t>
            </a:r>
            <a:r>
              <a:rPr lang="en-US" sz="2000" dirty="0" smtClean="0"/>
              <a:t>course sections </a:t>
            </a:r>
            <a:r>
              <a:rPr lang="en-US" sz="2000" dirty="0" smtClean="0"/>
              <a:t>are marked with </a:t>
            </a:r>
            <a:r>
              <a:rPr lang="en-US" sz="2000" dirty="0" smtClean="0"/>
              <a:t>a no-cost </a:t>
            </a:r>
            <a:r>
              <a:rPr lang="en-US" sz="2000" dirty="0" smtClean="0"/>
              <a:t>designation</a:t>
            </a:r>
            <a:r>
              <a:rPr lang="en-US" sz="2000" dirty="0" smtClean="0"/>
              <a:t>?</a:t>
            </a:r>
          </a:p>
          <a:p>
            <a:r>
              <a:rPr lang="en-US" sz="2000" dirty="0" smtClean="0"/>
              <a:t>Practices vary wildly - even within a college.</a:t>
            </a:r>
            <a:endParaRPr lang="en-US" sz="2000" dirty="0" smtClean="0"/>
          </a:p>
          <a:p>
            <a:r>
              <a:rPr lang="en-US" sz="2000" dirty="0" smtClean="0"/>
              <a:t>Most commonly, text-book ordering and no-cost marking are separate and independent processes.</a:t>
            </a:r>
          </a:p>
        </p:txBody>
      </p:sp>
    </p:spTree>
    <p:extLst>
      <p:ext uri="{BB962C8B-B14F-4D97-AF65-F5344CB8AC3E}">
        <p14:creationId xmlns:p14="http://schemas.microsoft.com/office/powerpoint/2010/main" val="8205695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cares?</a:t>
            </a:r>
            <a:endParaRPr lang="en-US" dirty="0"/>
          </a:p>
        </p:txBody>
      </p:sp>
      <p:sp>
        <p:nvSpPr>
          <p:cNvPr id="3" name="Content Placeholder 2"/>
          <p:cNvSpPr>
            <a:spLocks noGrp="1"/>
          </p:cNvSpPr>
          <p:nvPr>
            <p:ph idx="1"/>
          </p:nvPr>
        </p:nvSpPr>
        <p:spPr/>
        <p:txBody>
          <a:bodyPr>
            <a:normAutofit/>
          </a:bodyPr>
          <a:lstStyle/>
          <a:p>
            <a:r>
              <a:rPr lang="en-US" sz="2000" dirty="0" smtClean="0"/>
              <a:t>Although no one really seemed to care about the implementation of </a:t>
            </a:r>
            <a:r>
              <a:rPr lang="en-US" sz="2000" dirty="0">
                <a:hlinkClick r:id="rId2"/>
              </a:rPr>
              <a:t>§</a:t>
            </a:r>
            <a:r>
              <a:rPr lang="en-US" sz="2000" dirty="0" smtClean="0">
                <a:hlinkClick r:id="rId2"/>
              </a:rPr>
              <a:t>66406.9</a:t>
            </a:r>
            <a:r>
              <a:rPr lang="en-US" sz="2000" dirty="0" smtClean="0"/>
              <a:t>, the OERI had anticipated being able to use it as a rough estimate of its impact on OER adoption. </a:t>
            </a:r>
          </a:p>
          <a:p>
            <a:r>
              <a:rPr lang="en-US" sz="2000" dirty="0" smtClean="0"/>
              <a:t>On-going challenges – and an interest in moving away from schedule-sleuthing prompted a new approach to elevating the import of such course section data – and a means to gather data at a system level.</a:t>
            </a:r>
          </a:p>
          <a:p>
            <a:endParaRPr lang="en-US" sz="1800" dirty="0"/>
          </a:p>
        </p:txBody>
      </p:sp>
    </p:spTree>
    <p:extLst>
      <p:ext uri="{BB962C8B-B14F-4D97-AF65-F5344CB8AC3E}">
        <p14:creationId xmlns:p14="http://schemas.microsoft.com/office/powerpoint/2010/main" val="20429708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XB12 Instructional Materials Cost Section Level Data Element</a:t>
            </a:r>
            <a:endParaRPr lang="en-US" dirty="0"/>
          </a:p>
        </p:txBody>
      </p:sp>
      <p:sp>
        <p:nvSpPr>
          <p:cNvPr id="3" name="Content Placeholder 2"/>
          <p:cNvSpPr>
            <a:spLocks noGrp="1"/>
          </p:cNvSpPr>
          <p:nvPr>
            <p:ph idx="1"/>
          </p:nvPr>
        </p:nvSpPr>
        <p:spPr/>
        <p:txBody>
          <a:bodyPr>
            <a:normAutofit/>
          </a:bodyPr>
          <a:lstStyle/>
          <a:p>
            <a:r>
              <a:rPr lang="en-US" dirty="0" smtClean="0"/>
              <a:t>Proposed by ASCCC to facilitate </a:t>
            </a:r>
            <a:r>
              <a:rPr lang="en-US" dirty="0" smtClean="0"/>
              <a:t>determination of the impact </a:t>
            </a:r>
            <a:r>
              <a:rPr lang="en-US" dirty="0" smtClean="0"/>
              <a:t>of OERI</a:t>
            </a:r>
          </a:p>
          <a:p>
            <a:r>
              <a:rPr lang="en-US" dirty="0" smtClean="0"/>
              <a:t>Data should differentiates between sections:</a:t>
            </a:r>
          </a:p>
          <a:p>
            <a:pPr lvl="1"/>
            <a:r>
              <a:rPr lang="en-US" dirty="0" smtClean="0"/>
              <a:t>requiring </a:t>
            </a:r>
            <a:r>
              <a:rPr lang="en-US" dirty="0"/>
              <a:t>purchase of a textbook or other instructional materials including those requiring purchase of an access code and all instances when a printed resource is required and not provided, </a:t>
            </a:r>
            <a:endParaRPr lang="en-US" dirty="0" smtClean="0"/>
          </a:p>
          <a:p>
            <a:pPr lvl="1"/>
            <a:r>
              <a:rPr lang="en-US" dirty="0" smtClean="0"/>
              <a:t>that </a:t>
            </a:r>
            <a:r>
              <a:rPr lang="en-US" dirty="0"/>
              <a:t>are </a:t>
            </a:r>
            <a:r>
              <a:rPr lang="en-US" dirty="0" smtClean="0"/>
              <a:t>ZTC </a:t>
            </a:r>
            <a:r>
              <a:rPr lang="en-US" dirty="0"/>
              <a:t>due to the use of </a:t>
            </a:r>
            <a:r>
              <a:rPr lang="en-US" dirty="0" smtClean="0"/>
              <a:t>no-cost OER,</a:t>
            </a:r>
          </a:p>
          <a:p>
            <a:pPr lvl="1"/>
            <a:r>
              <a:rPr lang="en-US" dirty="0" smtClean="0"/>
              <a:t>that </a:t>
            </a:r>
            <a:r>
              <a:rPr lang="en-US" dirty="0"/>
              <a:t>are ZTC but the resources have a cost that is not passed on to students, </a:t>
            </a:r>
          </a:p>
          <a:p>
            <a:pPr lvl="1"/>
            <a:r>
              <a:rPr lang="en-US" dirty="0" smtClean="0"/>
              <a:t>that </a:t>
            </a:r>
            <a:r>
              <a:rPr lang="en-US" dirty="0"/>
              <a:t>use no textbook, and </a:t>
            </a:r>
            <a:endParaRPr lang="en-US" dirty="0" smtClean="0"/>
          </a:p>
          <a:p>
            <a:pPr lvl="1"/>
            <a:r>
              <a:rPr lang="en-US" dirty="0" smtClean="0"/>
              <a:t>those </a:t>
            </a:r>
            <a:r>
              <a:rPr lang="en-US" dirty="0"/>
              <a:t>that are low-cost as defined locally</a:t>
            </a:r>
            <a:r>
              <a:rPr lang="en-US" dirty="0" smtClean="0"/>
              <a:t>;</a:t>
            </a:r>
          </a:p>
          <a:p>
            <a:r>
              <a:rPr lang="en-US" dirty="0" smtClean="0"/>
              <a:t>Normal costs, 3 types of ZTC, and low-cost</a:t>
            </a:r>
          </a:p>
          <a:p>
            <a:r>
              <a:rPr lang="en-US" dirty="0" smtClean="0"/>
              <a:t>What’s missing? </a:t>
            </a:r>
            <a:endParaRPr lang="en-US" dirty="0"/>
          </a:p>
        </p:txBody>
      </p:sp>
    </p:spTree>
    <p:extLst>
      <p:ext uri="{BB962C8B-B14F-4D97-AF65-F5344CB8AC3E}">
        <p14:creationId xmlns:p14="http://schemas.microsoft.com/office/powerpoint/2010/main" val="13681330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XB12 Definitions </a:t>
            </a:r>
            <a:endParaRPr lang="en-US" dirty="0"/>
          </a:p>
        </p:txBody>
      </p:sp>
      <p:sp>
        <p:nvSpPr>
          <p:cNvPr id="3" name="Content Placeholder 2"/>
          <p:cNvSpPr>
            <a:spLocks noGrp="1"/>
          </p:cNvSpPr>
          <p:nvPr>
            <p:ph idx="1"/>
          </p:nvPr>
        </p:nvSpPr>
        <p:spPr/>
        <p:txBody>
          <a:bodyPr>
            <a:normAutofit/>
          </a:bodyPr>
          <a:lstStyle/>
          <a:p>
            <a:pPr marL="457200" indent="-457200">
              <a:buFont typeface="+mj-lt"/>
              <a:buAutoNum type="alphaUcPeriod"/>
            </a:pPr>
            <a:r>
              <a:rPr lang="en-US" sz="2400" dirty="0"/>
              <a:t>Section has no associated instructional </a:t>
            </a:r>
            <a:r>
              <a:rPr lang="en-US" sz="2400" dirty="0" smtClean="0"/>
              <a:t>material</a:t>
            </a:r>
          </a:p>
          <a:p>
            <a:pPr marL="457200" indent="-457200">
              <a:buFont typeface="+mj-lt"/>
              <a:buAutoNum type="alphaUcPeriod"/>
            </a:pPr>
            <a:r>
              <a:rPr lang="en-US" sz="2400" dirty="0" smtClean="0"/>
              <a:t>Section </a:t>
            </a:r>
            <a:r>
              <a:rPr lang="en-US" sz="2400" dirty="0"/>
              <a:t>uses only no-cost </a:t>
            </a:r>
            <a:r>
              <a:rPr lang="en-US" sz="2400" dirty="0" smtClean="0"/>
              <a:t>digital instructional material/</a:t>
            </a:r>
            <a:r>
              <a:rPr lang="en-US" sz="2400" strike="sngStrike" dirty="0" smtClean="0"/>
              <a:t>Section </a:t>
            </a:r>
            <a:r>
              <a:rPr lang="en-US" sz="2400" strike="sngStrike" dirty="0"/>
              <a:t>uses only no-cost open educational </a:t>
            </a:r>
            <a:r>
              <a:rPr lang="en-US" sz="2400" strike="sngStrike" dirty="0" smtClean="0"/>
              <a:t>resources</a:t>
            </a:r>
          </a:p>
          <a:p>
            <a:pPr marL="457200" indent="-457200">
              <a:buFont typeface="+mj-lt"/>
              <a:buAutoNum type="alphaUcPeriod"/>
            </a:pPr>
            <a:r>
              <a:rPr lang="en-US" sz="2400" dirty="0"/>
              <a:t>Section has instructional material costs none of which are passed on to students </a:t>
            </a:r>
            <a:endParaRPr lang="en-US" sz="2400" dirty="0" smtClean="0"/>
          </a:p>
          <a:p>
            <a:pPr marL="457200" indent="-457200">
              <a:buFont typeface="+mj-lt"/>
              <a:buAutoNum type="alphaUcPeriod"/>
            </a:pPr>
            <a:r>
              <a:rPr lang="en-US" sz="2400" dirty="0"/>
              <a:t>Section has low instructional material costs (as defined locally) </a:t>
            </a:r>
            <a:endParaRPr lang="en-US" sz="2400" dirty="0" smtClean="0"/>
          </a:p>
          <a:p>
            <a:endParaRPr lang="en-US" sz="2400" dirty="0"/>
          </a:p>
        </p:txBody>
      </p:sp>
    </p:spTree>
    <p:extLst>
      <p:ext uri="{BB962C8B-B14F-4D97-AF65-F5344CB8AC3E}">
        <p14:creationId xmlns:p14="http://schemas.microsoft.com/office/powerpoint/2010/main" val="15851187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And sometimes Y</a:t>
            </a:r>
            <a:endParaRPr lang="en-US" dirty="0"/>
          </a:p>
        </p:txBody>
      </p:sp>
      <p:sp>
        <p:nvSpPr>
          <p:cNvPr id="4" name="Content Placeholder 3"/>
          <p:cNvSpPr>
            <a:spLocks noGrp="1"/>
          </p:cNvSpPr>
          <p:nvPr>
            <p:ph idx="1"/>
          </p:nvPr>
        </p:nvSpPr>
        <p:spPr/>
        <p:txBody>
          <a:bodyPr>
            <a:normAutofit/>
          </a:bodyPr>
          <a:lstStyle/>
          <a:p>
            <a:r>
              <a:rPr lang="en-US" sz="1800" dirty="0" smtClean="0"/>
              <a:t>In this instance, often Y</a:t>
            </a:r>
            <a:r>
              <a:rPr lang="mr-IN" sz="1800" dirty="0" smtClean="0"/>
              <a:t>…</a:t>
            </a:r>
            <a:endParaRPr lang="en-US" sz="1800" dirty="0" smtClean="0"/>
          </a:p>
          <a:p>
            <a:r>
              <a:rPr lang="en-US" sz="1800" dirty="0" smtClean="0"/>
              <a:t>Y = </a:t>
            </a:r>
            <a:r>
              <a:rPr lang="en-US" sz="1800" dirty="0"/>
              <a:t>sections requiring purchase of a textbook or other instructional materials including those requiring purchase of an access code and all instances when a printed resource is required and </a:t>
            </a:r>
            <a:r>
              <a:rPr lang="en-US" sz="1800" dirty="0" smtClean="0"/>
              <a:t>not </a:t>
            </a:r>
            <a:r>
              <a:rPr lang="en-US" sz="1800" dirty="0"/>
              <a:t>provided </a:t>
            </a:r>
            <a:endParaRPr lang="en-US" sz="1800" dirty="0" smtClean="0"/>
          </a:p>
          <a:p>
            <a:r>
              <a:rPr lang="en-US" sz="1800" dirty="0" smtClean="0"/>
              <a:t>Unfortunately, where an additional definition was needed, the existing definition was changed</a:t>
            </a:r>
          </a:p>
          <a:p>
            <a:pPr lvl="1"/>
            <a:r>
              <a:rPr lang="en-US" sz="1800" dirty="0" smtClean="0"/>
              <a:t>Section </a:t>
            </a:r>
            <a:r>
              <a:rPr lang="en-US" sz="1800" dirty="0"/>
              <a:t>uses only no-cost open educational </a:t>
            </a:r>
            <a:r>
              <a:rPr lang="en-US" sz="1800" dirty="0" smtClean="0"/>
              <a:t>resources</a:t>
            </a:r>
          </a:p>
          <a:p>
            <a:pPr lvl="1"/>
            <a:r>
              <a:rPr lang="en-US" sz="1800" dirty="0" smtClean="0"/>
              <a:t>Section </a:t>
            </a:r>
            <a:r>
              <a:rPr lang="en-US" sz="1800" dirty="0"/>
              <a:t>uses only no-cost </a:t>
            </a:r>
            <a:r>
              <a:rPr lang="en-US" sz="1800" dirty="0" smtClean="0"/>
              <a:t>digital instructional </a:t>
            </a:r>
            <a:r>
              <a:rPr lang="en-US" sz="1800" dirty="0" smtClean="0"/>
              <a:t>material</a:t>
            </a:r>
            <a:endParaRPr lang="en-US" sz="1800" dirty="0" smtClean="0"/>
          </a:p>
        </p:txBody>
      </p:sp>
    </p:spTree>
    <p:extLst>
      <p:ext uri="{BB962C8B-B14F-4D97-AF65-F5344CB8AC3E}">
        <p14:creationId xmlns:p14="http://schemas.microsoft.com/office/powerpoint/2010/main" val="9901274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XB12 Challenges</a:t>
            </a:r>
            <a:endParaRPr lang="en-US" dirty="0"/>
          </a:p>
        </p:txBody>
      </p:sp>
      <p:sp>
        <p:nvSpPr>
          <p:cNvPr id="3" name="Content Placeholder 2"/>
          <p:cNvSpPr>
            <a:spLocks noGrp="1"/>
          </p:cNvSpPr>
          <p:nvPr>
            <p:ph idx="1"/>
          </p:nvPr>
        </p:nvSpPr>
        <p:spPr/>
        <p:txBody>
          <a:bodyPr>
            <a:normAutofit/>
          </a:bodyPr>
          <a:lstStyle/>
          <a:p>
            <a:r>
              <a:rPr lang="en-US" sz="2000" dirty="0" smtClean="0"/>
              <a:t>Even if XB12 were the perfect data element, inherent challenges exist.</a:t>
            </a:r>
          </a:p>
          <a:p>
            <a:r>
              <a:rPr lang="en-US" sz="2000" dirty="0" smtClean="0"/>
              <a:t>As </a:t>
            </a:r>
            <a:r>
              <a:rPr lang="en-US" sz="2000" dirty="0" smtClean="0"/>
              <a:t>with the no-cost marking, who does this task belong to?</a:t>
            </a:r>
          </a:p>
          <a:p>
            <a:r>
              <a:rPr lang="en-US" sz="2000" dirty="0" smtClean="0"/>
              <a:t>Where, when, and how do you gather these data?</a:t>
            </a:r>
          </a:p>
          <a:p>
            <a:r>
              <a:rPr lang="en-US" sz="2000" dirty="0" smtClean="0"/>
              <a:t>Havin</a:t>
            </a:r>
            <a:r>
              <a:rPr lang="en-US" sz="2000" dirty="0" smtClean="0"/>
              <a:t>g mastered the identification of no-cost/ZTC sections does not mean the “how” of getting to ZTC is being tracked.</a:t>
            </a:r>
          </a:p>
          <a:p>
            <a:r>
              <a:rPr lang="en-US" sz="2000" dirty="0" smtClean="0"/>
              <a:t>Do you know if your college submitted data for summer 2022? Fall 2022?</a:t>
            </a:r>
          </a:p>
          <a:p>
            <a:r>
              <a:rPr lang="en-US" sz="2000" dirty="0" smtClean="0"/>
              <a:t>And, if so, do you know how those data were obtained?</a:t>
            </a:r>
            <a:endParaRPr lang="en-US" sz="2000" dirty="0"/>
          </a:p>
        </p:txBody>
      </p:sp>
    </p:spTree>
    <p:extLst>
      <p:ext uri="{BB962C8B-B14F-4D97-AF65-F5344CB8AC3E}">
        <p14:creationId xmlns:p14="http://schemas.microsoft.com/office/powerpoint/2010/main" val="6624020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Proposed Guidance and Identified Issues</a:t>
            </a:r>
            <a:endParaRPr lang="en-US" dirty="0"/>
          </a:p>
        </p:txBody>
      </p:sp>
      <p:sp>
        <p:nvSpPr>
          <p:cNvPr id="3" name="Content Placeholder 2"/>
          <p:cNvSpPr>
            <a:spLocks noGrp="1"/>
          </p:cNvSpPr>
          <p:nvPr>
            <p:ph idx="1"/>
          </p:nvPr>
        </p:nvSpPr>
        <p:spPr>
          <a:xfrm>
            <a:off x="842963" y="2015735"/>
            <a:ext cx="7629525" cy="4039079"/>
          </a:xfrm>
        </p:spPr>
        <p:txBody>
          <a:bodyPr>
            <a:noAutofit/>
          </a:bodyPr>
          <a:lstStyle/>
          <a:p>
            <a:r>
              <a:rPr lang="en-US" sz="1800" dirty="0" smtClean="0"/>
              <a:t>A - </a:t>
            </a:r>
            <a:r>
              <a:rPr lang="en-US" sz="1800" dirty="0"/>
              <a:t>request that the CCCCO clarify that XB12 code A is to be used when a course section has no required </a:t>
            </a:r>
            <a:r>
              <a:rPr lang="en-US" sz="1800" strike="sngStrike" dirty="0"/>
              <a:t>instructional </a:t>
            </a:r>
            <a:r>
              <a:rPr lang="en-US" sz="1800" strike="sngStrike" dirty="0" smtClean="0"/>
              <a:t>materials</a:t>
            </a:r>
            <a:r>
              <a:rPr lang="en-US" sz="1800" dirty="0" smtClean="0"/>
              <a:t> texts or supplemental resources. (Aligns A with ZTC, course could have required supplies) (Art)</a:t>
            </a:r>
          </a:p>
          <a:p>
            <a:r>
              <a:rPr lang="en-US" sz="1800" dirty="0" smtClean="0"/>
              <a:t>B – significant change needed - </a:t>
            </a:r>
            <a:r>
              <a:rPr lang="en-US" sz="1800" dirty="0"/>
              <a:t>modify the XB12 data element codes to differentiate between those sections that use no-cost </a:t>
            </a:r>
            <a:r>
              <a:rPr lang="en-US" sz="1800" dirty="0" smtClean="0"/>
              <a:t>OER </a:t>
            </a:r>
            <a:r>
              <a:rPr lang="en-US" sz="1800" dirty="0"/>
              <a:t>and those that use other no-cost </a:t>
            </a:r>
            <a:r>
              <a:rPr lang="en-US" sz="1800" dirty="0" smtClean="0"/>
              <a:t>digital resources </a:t>
            </a:r>
          </a:p>
          <a:p>
            <a:r>
              <a:rPr lang="en-US" sz="1800" dirty="0" smtClean="0"/>
              <a:t>D - clarify </a:t>
            </a:r>
            <a:r>
              <a:rPr lang="en-US" sz="1800" dirty="0"/>
              <a:t>that “low instructional materials costs as defined locally” refers to a locally established cost threshold that must not be </a:t>
            </a:r>
            <a:r>
              <a:rPr lang="en-US" sz="1800" dirty="0" smtClean="0"/>
              <a:t>exceeded</a:t>
            </a:r>
          </a:p>
          <a:p>
            <a:r>
              <a:rPr lang="en-US" sz="1800" dirty="0" smtClean="0"/>
              <a:t>Remove all references to “instructional materials” to ensure consistency with ZTC and no-marking</a:t>
            </a:r>
            <a:endParaRPr lang="en-US" sz="1800" dirty="0"/>
          </a:p>
        </p:txBody>
      </p:sp>
    </p:spTree>
    <p:extLst>
      <p:ext uri="{BB962C8B-B14F-4D97-AF65-F5344CB8AC3E}">
        <p14:creationId xmlns:p14="http://schemas.microsoft.com/office/powerpoint/2010/main" val="13045499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Part II - Initial System Analysis</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0804408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07918" y="2141945"/>
            <a:ext cx="6736671" cy="1693886"/>
          </a:xfrm>
        </p:spPr>
        <p:txBody>
          <a:bodyPr>
            <a:noAutofit/>
          </a:bodyPr>
          <a:lstStyle/>
          <a:p>
            <a:r>
              <a:rPr lang="en-US" sz="4400" dirty="0" smtClean="0"/>
              <a:t>XB12 – A Deep Dive</a:t>
            </a:r>
            <a:endParaRPr lang="en-US" sz="4400" dirty="0"/>
          </a:p>
        </p:txBody>
      </p:sp>
      <p:sp>
        <p:nvSpPr>
          <p:cNvPr id="3" name="Subtitle 2"/>
          <p:cNvSpPr>
            <a:spLocks noGrp="1"/>
          </p:cNvSpPr>
          <p:nvPr>
            <p:ph type="subTitle" idx="1"/>
          </p:nvPr>
        </p:nvSpPr>
        <p:spPr>
          <a:xfrm>
            <a:off x="560811" y="5320233"/>
            <a:ext cx="7979412" cy="977621"/>
          </a:xfrm>
        </p:spPr>
        <p:txBody>
          <a:bodyPr>
            <a:normAutofit fontScale="77500" lnSpcReduction="20000"/>
          </a:bodyPr>
          <a:lstStyle/>
          <a:p>
            <a:r>
              <a:rPr lang="en-US" sz="2100" dirty="0" smtClean="0"/>
              <a:t>ASCCC OERI </a:t>
            </a:r>
            <a:r>
              <a:rPr lang="en-US" sz="2100" dirty="0" smtClean="0"/>
              <a:t>OERL Webinar; </a:t>
            </a:r>
            <a:r>
              <a:rPr lang="en-US" sz="2100" dirty="0" smtClean="0"/>
              <a:t>Friday</a:t>
            </a:r>
            <a:r>
              <a:rPr lang="en-US" sz="2100" dirty="0"/>
              <a:t>, </a:t>
            </a:r>
            <a:r>
              <a:rPr lang="en-US" sz="2100" dirty="0" smtClean="0"/>
              <a:t>March 10, </a:t>
            </a:r>
            <a:r>
              <a:rPr lang="en-US" sz="2100" dirty="0" smtClean="0"/>
              <a:t>2023; </a:t>
            </a:r>
            <a:r>
              <a:rPr lang="en-US" sz="2100" dirty="0" smtClean="0"/>
              <a:t>1:00 </a:t>
            </a:r>
            <a:r>
              <a:rPr lang="en-US" sz="2100" dirty="0"/>
              <a:t>p</a:t>
            </a:r>
            <a:r>
              <a:rPr lang="en-US" sz="2100" dirty="0" smtClean="0"/>
              <a:t>m </a:t>
            </a:r>
            <a:r>
              <a:rPr lang="en-US" sz="2100" dirty="0" smtClean="0"/>
              <a:t>– </a:t>
            </a:r>
            <a:r>
              <a:rPr lang="en-US" sz="2100" dirty="0" smtClean="0"/>
              <a:t>2:30 pm</a:t>
            </a:r>
            <a:endParaRPr lang="en-US" sz="2100" dirty="0"/>
          </a:p>
          <a:p>
            <a:r>
              <a:rPr lang="en-US" sz="2000" dirty="0" smtClean="0"/>
              <a:t>This </a:t>
            </a:r>
            <a:r>
              <a:rPr lang="en-US" sz="2000" dirty="0"/>
              <a:t>work is licensed under a </a:t>
            </a:r>
            <a:r>
              <a:rPr lang="en-US" sz="2000" dirty="0">
                <a:hlinkClick r:id="rId3"/>
              </a:rPr>
              <a:t>Creative Commons Attribution 4.0 International License</a:t>
            </a:r>
            <a:r>
              <a:rPr lang="en-US" sz="2000" dirty="0"/>
              <a:t>.</a:t>
            </a:r>
          </a:p>
        </p:txBody>
      </p:sp>
    </p:spTree>
    <p:extLst>
      <p:ext uri="{BB962C8B-B14F-4D97-AF65-F5344CB8AC3E}">
        <p14:creationId xmlns:p14="http://schemas.microsoft.com/office/powerpoint/2010/main" val="6428298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Part III – The Future</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3022345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lgn="l" defTabSz="685783" rtl="0">
              <a:lnSpc>
                <a:spcPct val="90000"/>
              </a:lnSpc>
              <a:spcBef>
                <a:spcPct val="0"/>
              </a:spcBef>
            </a:pPr>
            <a:r>
              <a:rPr lang="en-US" sz="3600" dirty="0" smtClean="0">
                <a:solidFill>
                  <a:schemeClr val="bg1"/>
                </a:solidFill>
              </a:rPr>
              <a:t>What do we want XB12 to do?</a:t>
            </a:r>
            <a:r>
              <a:rPr lang="en-US" sz="1800" dirty="0" smtClean="0">
                <a:solidFill>
                  <a:srgbClr val="DFDBD5">
                    <a:lumMod val="10000"/>
                  </a:srgbClr>
                </a:solidFill>
              </a:rPr>
              <a:t/>
            </a:r>
            <a:br>
              <a:rPr lang="en-US" sz="1800" dirty="0" smtClean="0">
                <a:solidFill>
                  <a:srgbClr val="DFDBD5">
                    <a:lumMod val="10000"/>
                  </a:srgbClr>
                </a:solidFill>
              </a:rPr>
            </a:br>
            <a:endParaRPr lang="en-US" dirty="0"/>
          </a:p>
        </p:txBody>
      </p:sp>
      <p:sp>
        <p:nvSpPr>
          <p:cNvPr id="3" name="Content Placeholder 2"/>
          <p:cNvSpPr>
            <a:spLocks noGrp="1"/>
          </p:cNvSpPr>
          <p:nvPr>
            <p:ph idx="1"/>
          </p:nvPr>
        </p:nvSpPr>
        <p:spPr/>
        <p:txBody>
          <a:bodyPr>
            <a:normAutofit lnSpcReduction="10000"/>
          </a:bodyPr>
          <a:lstStyle/>
          <a:p>
            <a:r>
              <a:rPr lang="en-US" sz="1800" dirty="0" smtClean="0"/>
              <a:t>Allow for the impact of OER to be assessed.</a:t>
            </a:r>
          </a:p>
          <a:p>
            <a:pPr lvl="1"/>
            <a:r>
              <a:rPr lang="en-US" sz="1800" dirty="0" smtClean="0"/>
              <a:t>Is the use of OER growing? Is on-going investment in OER needed to expand use and update resources?</a:t>
            </a:r>
          </a:p>
          <a:p>
            <a:pPr lvl="1"/>
            <a:r>
              <a:rPr lang="en-US" sz="1800" dirty="0" smtClean="0"/>
              <a:t>Are the benefits of using OER (i.e., open) being leveraged to maximize student impact?</a:t>
            </a:r>
          </a:p>
          <a:p>
            <a:r>
              <a:rPr lang="en-US" sz="1800" dirty="0" smtClean="0"/>
              <a:t>Elevate the import of identifying ZTC sections.</a:t>
            </a:r>
          </a:p>
          <a:p>
            <a:pPr lvl="1"/>
            <a:r>
              <a:rPr lang="en-US" sz="1800" dirty="0" smtClean="0"/>
              <a:t>Encourage simplified approaches to course-marking.</a:t>
            </a:r>
          </a:p>
          <a:p>
            <a:r>
              <a:rPr lang="en-US" sz="1800" dirty="0" smtClean="0"/>
              <a:t>Promote ZTC transparency - removing the mystery behind how a course “got to zero.” </a:t>
            </a:r>
          </a:p>
          <a:p>
            <a:r>
              <a:rPr lang="en-US" sz="1800" dirty="0" smtClean="0"/>
              <a:t>Track local efforts to reduce course materials costs.</a:t>
            </a:r>
          </a:p>
          <a:p>
            <a:pPr lvl="1"/>
            <a:r>
              <a:rPr lang="en-US" dirty="0" smtClean="0"/>
              <a:t>Assess impact of IMTF recommendations.</a:t>
            </a:r>
            <a:endParaRPr lang="en-US" dirty="0"/>
          </a:p>
        </p:txBody>
      </p:sp>
    </p:spTree>
    <p:extLst>
      <p:ext uri="{BB962C8B-B14F-4D97-AF65-F5344CB8AC3E}">
        <p14:creationId xmlns:p14="http://schemas.microsoft.com/office/powerpoint/2010/main" val="10665868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XB12 </a:t>
            </a:r>
            <a:r>
              <a:rPr lang="en-US" dirty="0" smtClean="0"/>
              <a:t>Definition - Recap</a:t>
            </a:r>
            <a:endParaRPr lang="en-US" dirty="0"/>
          </a:p>
        </p:txBody>
      </p:sp>
      <p:sp>
        <p:nvSpPr>
          <p:cNvPr id="3" name="Content Placeholder 2"/>
          <p:cNvSpPr>
            <a:spLocks noGrp="1"/>
          </p:cNvSpPr>
          <p:nvPr>
            <p:ph idx="1"/>
          </p:nvPr>
        </p:nvSpPr>
        <p:spPr/>
        <p:txBody>
          <a:bodyPr>
            <a:normAutofit fontScale="92500"/>
          </a:bodyPr>
          <a:lstStyle/>
          <a:p>
            <a:pPr marL="0" indent="0">
              <a:buNone/>
            </a:pPr>
            <a:r>
              <a:rPr lang="en-US" sz="2400" dirty="0" smtClean="0"/>
              <a:t>A. Section </a:t>
            </a:r>
            <a:r>
              <a:rPr lang="en-US" sz="2400" dirty="0"/>
              <a:t>has no associated instructional </a:t>
            </a:r>
            <a:r>
              <a:rPr lang="en-US" sz="2400" dirty="0" smtClean="0"/>
              <a:t>material</a:t>
            </a:r>
          </a:p>
          <a:p>
            <a:pPr marL="0" indent="0">
              <a:buNone/>
            </a:pPr>
            <a:r>
              <a:rPr lang="en-US" sz="2400" dirty="0" smtClean="0"/>
              <a:t>B. Section </a:t>
            </a:r>
            <a:r>
              <a:rPr lang="en-US" sz="2400" dirty="0"/>
              <a:t>uses only no-cost </a:t>
            </a:r>
            <a:r>
              <a:rPr lang="en-US" sz="2400" dirty="0" smtClean="0"/>
              <a:t>digital instructional </a:t>
            </a:r>
            <a:r>
              <a:rPr lang="en-US" sz="2400" dirty="0" smtClean="0"/>
              <a:t>material</a:t>
            </a:r>
          </a:p>
          <a:p>
            <a:pPr marL="0" indent="0">
              <a:buNone/>
            </a:pPr>
            <a:r>
              <a:rPr lang="en-US" sz="2400" dirty="0" smtClean="0"/>
              <a:t>C. Section </a:t>
            </a:r>
            <a:r>
              <a:rPr lang="en-US" sz="2400" dirty="0"/>
              <a:t>has instructional material costs none of which are passed on to students </a:t>
            </a:r>
            <a:endParaRPr lang="en-US" sz="2400" dirty="0" smtClean="0"/>
          </a:p>
          <a:p>
            <a:pPr marL="0" indent="0">
              <a:buNone/>
            </a:pPr>
            <a:r>
              <a:rPr lang="en-US" sz="2400" dirty="0" smtClean="0"/>
              <a:t>D. Section </a:t>
            </a:r>
            <a:r>
              <a:rPr lang="en-US" sz="2400" dirty="0"/>
              <a:t>has low instructional material costs (as defined locally) </a:t>
            </a:r>
            <a:endParaRPr lang="en-US" sz="2400" dirty="0"/>
          </a:p>
          <a:p>
            <a:pPr marL="0" indent="0">
              <a:buNone/>
            </a:pPr>
            <a:r>
              <a:rPr lang="en-US" sz="2400" dirty="0" smtClean="0"/>
              <a:t>Y. Section does not meet low-cost or no-cost criteria.</a:t>
            </a:r>
            <a:endParaRPr lang="en-US" sz="2400" dirty="0"/>
          </a:p>
          <a:p>
            <a:pPr marL="0" indent="0">
              <a:buNone/>
            </a:pPr>
            <a:endParaRPr lang="en-US" sz="2400" dirty="0" smtClean="0"/>
          </a:p>
          <a:p>
            <a:endParaRPr lang="en-US" sz="2400" dirty="0"/>
          </a:p>
        </p:txBody>
      </p:sp>
    </p:spTree>
    <p:extLst>
      <p:ext uri="{BB962C8B-B14F-4D97-AF65-F5344CB8AC3E}">
        <p14:creationId xmlns:p14="http://schemas.microsoft.com/office/powerpoint/2010/main" val="2428941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8686" y="994040"/>
            <a:ext cx="7202456" cy="893111"/>
          </a:xfrm>
        </p:spPr>
        <p:txBody>
          <a:bodyPr/>
          <a:lstStyle/>
          <a:p>
            <a:pPr lvl="1" algn="l" defTabSz="685783" rtl="0">
              <a:lnSpc>
                <a:spcPct val="90000"/>
              </a:lnSpc>
              <a:spcBef>
                <a:spcPct val="0"/>
              </a:spcBef>
            </a:pPr>
            <a:r>
              <a:rPr lang="en-US" sz="3600" dirty="0" smtClean="0">
                <a:solidFill>
                  <a:schemeClr val="bg1"/>
                </a:solidFill>
              </a:rPr>
              <a:t>Current Coding Challenges </a:t>
            </a:r>
            <a:r>
              <a:rPr lang="en-US" sz="1800" dirty="0" smtClean="0">
                <a:solidFill>
                  <a:srgbClr val="DFDBD5">
                    <a:lumMod val="10000"/>
                  </a:srgbClr>
                </a:solidFill>
              </a:rPr>
              <a:t/>
            </a:r>
            <a:br>
              <a:rPr lang="en-US" sz="1800" dirty="0" smtClean="0">
                <a:solidFill>
                  <a:srgbClr val="DFDBD5">
                    <a:lumMod val="10000"/>
                  </a:srgbClr>
                </a:solidFill>
              </a:rPr>
            </a:br>
            <a:endParaRPr lang="en-US" dirty="0"/>
          </a:p>
        </p:txBody>
      </p:sp>
      <p:sp>
        <p:nvSpPr>
          <p:cNvPr id="3" name="Content Placeholder 2"/>
          <p:cNvSpPr>
            <a:spLocks noGrp="1"/>
          </p:cNvSpPr>
          <p:nvPr>
            <p:ph idx="1"/>
          </p:nvPr>
        </p:nvSpPr>
        <p:spPr/>
        <p:txBody>
          <a:bodyPr>
            <a:normAutofit/>
          </a:bodyPr>
          <a:lstStyle/>
          <a:p>
            <a:r>
              <a:rPr lang="en-US" sz="2000" dirty="0" smtClean="0"/>
              <a:t>How do you code a course that:</a:t>
            </a:r>
          </a:p>
          <a:p>
            <a:pPr lvl="1"/>
            <a:r>
              <a:rPr lang="en-US" sz="2000" dirty="0" smtClean="0"/>
              <a:t>Uses free OER or a free digital resource AND a library resource?</a:t>
            </a:r>
          </a:p>
          <a:p>
            <a:pPr lvl="2"/>
            <a:r>
              <a:rPr lang="en-US" sz="2000" dirty="0" smtClean="0"/>
              <a:t>B and C – two different approaches to ZTC</a:t>
            </a:r>
          </a:p>
          <a:p>
            <a:pPr lvl="1"/>
            <a:r>
              <a:rPr lang="en-US" sz="2000" dirty="0" smtClean="0"/>
              <a:t>Uses free OER AND requires students to purchase a printed locally-developed lab manual?</a:t>
            </a:r>
          </a:p>
          <a:p>
            <a:pPr lvl="2"/>
            <a:r>
              <a:rPr lang="en-US" sz="2000" dirty="0" smtClean="0"/>
              <a:t>B and D or Y – OER and a cost</a:t>
            </a:r>
          </a:p>
          <a:p>
            <a:r>
              <a:rPr lang="en-US" sz="2000" dirty="0" smtClean="0"/>
              <a:t>Other challenges?</a:t>
            </a:r>
            <a:endParaRPr lang="en-US" sz="2000" dirty="0"/>
          </a:p>
        </p:txBody>
      </p:sp>
    </p:spTree>
    <p:extLst>
      <p:ext uri="{BB962C8B-B14F-4D97-AF65-F5344CB8AC3E}">
        <p14:creationId xmlns:p14="http://schemas.microsoft.com/office/powerpoint/2010/main" val="18305316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Potential Solutions</a:t>
            </a:r>
          </a:p>
        </p:txBody>
      </p:sp>
      <p:sp>
        <p:nvSpPr>
          <p:cNvPr id="3" name="Content Placeholder 2"/>
          <p:cNvSpPr>
            <a:spLocks noGrp="1"/>
          </p:cNvSpPr>
          <p:nvPr>
            <p:ph idx="1"/>
          </p:nvPr>
        </p:nvSpPr>
        <p:spPr/>
        <p:txBody>
          <a:bodyPr>
            <a:normAutofit fontScale="92500"/>
          </a:bodyPr>
          <a:lstStyle/>
          <a:p>
            <a:r>
              <a:rPr lang="en-US" sz="1800" dirty="0" smtClean="0"/>
              <a:t>Reminder – no solution is perfect </a:t>
            </a:r>
          </a:p>
          <a:p>
            <a:r>
              <a:rPr lang="en-US" sz="1800" dirty="0" smtClean="0"/>
              <a:t>Create a separate OER data element not associated with costs</a:t>
            </a:r>
          </a:p>
          <a:p>
            <a:pPr lvl="1"/>
            <a:r>
              <a:rPr lang="en-US" sz="1800" dirty="0" smtClean="0"/>
              <a:t>Would that be useful? Does that just introduce a new complication?</a:t>
            </a:r>
          </a:p>
          <a:p>
            <a:r>
              <a:rPr lang="en-US" sz="1800" dirty="0" smtClean="0"/>
              <a:t>Create two new codes</a:t>
            </a:r>
          </a:p>
          <a:p>
            <a:pPr lvl="1"/>
            <a:r>
              <a:rPr lang="en-US" sz="1800" dirty="0" smtClean="0"/>
              <a:t>Resurrect the original B - Section </a:t>
            </a:r>
            <a:r>
              <a:rPr lang="en-US" sz="1800" dirty="0"/>
              <a:t>uses only no-cost open educational </a:t>
            </a:r>
            <a:r>
              <a:rPr lang="en-US" sz="1800" dirty="0" smtClean="0"/>
              <a:t>resources</a:t>
            </a:r>
          </a:p>
          <a:p>
            <a:pPr lvl="1"/>
            <a:r>
              <a:rPr lang="en-US" sz="1800" dirty="0" smtClean="0"/>
              <a:t>Add a ______ a ______ code. </a:t>
            </a:r>
          </a:p>
          <a:p>
            <a:pPr lvl="2"/>
            <a:r>
              <a:rPr lang="en-US" sz="1600" dirty="0" smtClean="0"/>
              <a:t>What’s the priority – tracking costs? Tracking how ZTC was achieved?</a:t>
            </a:r>
          </a:p>
          <a:p>
            <a:r>
              <a:rPr lang="en-US" sz="1800" dirty="0" smtClean="0"/>
              <a:t>Create clear coding “rules”</a:t>
            </a:r>
          </a:p>
          <a:p>
            <a:pPr lvl="1"/>
            <a:r>
              <a:rPr lang="en-US" sz="1800" dirty="0" smtClean="0"/>
              <a:t>If there is a cost, D or Y must be used.</a:t>
            </a:r>
            <a:endParaRPr lang="en-US" sz="1800" dirty="0"/>
          </a:p>
          <a:p>
            <a:pPr lvl="1"/>
            <a:endParaRPr lang="en-US" dirty="0"/>
          </a:p>
        </p:txBody>
      </p:sp>
    </p:spTree>
    <p:extLst>
      <p:ext uri="{BB962C8B-B14F-4D97-AF65-F5344CB8AC3E}">
        <p14:creationId xmlns:p14="http://schemas.microsoft.com/office/powerpoint/2010/main" val="8152409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Ensuring Data Integrity</a:t>
            </a:r>
            <a:endParaRPr lang="en-US" dirty="0"/>
          </a:p>
        </p:txBody>
      </p:sp>
      <p:sp>
        <p:nvSpPr>
          <p:cNvPr id="3" name="Content Placeholder 2"/>
          <p:cNvSpPr>
            <a:spLocks noGrp="1"/>
          </p:cNvSpPr>
          <p:nvPr>
            <p:ph idx="1"/>
          </p:nvPr>
        </p:nvSpPr>
        <p:spPr/>
        <p:txBody>
          <a:bodyPr>
            <a:normAutofit/>
          </a:bodyPr>
          <a:lstStyle/>
          <a:p>
            <a:r>
              <a:rPr lang="en-US" sz="2400" dirty="0" smtClean="0"/>
              <a:t>Transparency in local processes – do you know where your data were obtained?</a:t>
            </a:r>
          </a:p>
          <a:p>
            <a:r>
              <a:rPr lang="en-US" sz="2400" dirty="0" smtClean="0"/>
              <a:t>Connect processes – ZTC XB12 codes should connect with course-marking</a:t>
            </a:r>
          </a:p>
          <a:p>
            <a:r>
              <a:rPr lang="en-US" sz="2400" dirty="0" smtClean="0"/>
              <a:t>Simplify and streamline local processes</a:t>
            </a:r>
          </a:p>
          <a:p>
            <a:r>
              <a:rPr lang="en-US" sz="2400" dirty="0" smtClean="0"/>
              <a:t>Make data available via Data Mart</a:t>
            </a:r>
          </a:p>
          <a:p>
            <a:r>
              <a:rPr lang="en-US" sz="2400" dirty="0" smtClean="0"/>
              <a:t>Others?</a:t>
            </a:r>
            <a:endParaRPr lang="en-US" sz="2400" dirty="0"/>
          </a:p>
        </p:txBody>
      </p:sp>
    </p:spTree>
    <p:extLst>
      <p:ext uri="{BB962C8B-B14F-4D97-AF65-F5344CB8AC3E}">
        <p14:creationId xmlns:p14="http://schemas.microsoft.com/office/powerpoint/2010/main" val="7068554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next?</a:t>
            </a:r>
            <a:endParaRPr lang="en-US" dirty="0"/>
          </a:p>
        </p:txBody>
      </p:sp>
      <p:sp>
        <p:nvSpPr>
          <p:cNvPr id="3" name="Content Placeholder 2"/>
          <p:cNvSpPr>
            <a:spLocks noGrp="1"/>
          </p:cNvSpPr>
          <p:nvPr>
            <p:ph idx="1"/>
          </p:nvPr>
        </p:nvSpPr>
        <p:spPr/>
        <p:txBody>
          <a:bodyPr>
            <a:normAutofit/>
          </a:bodyPr>
          <a:lstStyle/>
          <a:p>
            <a:r>
              <a:rPr lang="en-US" sz="2000" dirty="0" smtClean="0"/>
              <a:t>Modifications to XB12 so that we have good data to consider.</a:t>
            </a:r>
          </a:p>
          <a:p>
            <a:r>
              <a:rPr lang="en-US" sz="2000" dirty="0" smtClean="0"/>
              <a:t>Identify model local processes and practices.</a:t>
            </a:r>
          </a:p>
          <a:p>
            <a:r>
              <a:rPr lang="en-US" sz="2000" dirty="0" smtClean="0"/>
              <a:t>What would you like to see?</a:t>
            </a:r>
          </a:p>
          <a:p>
            <a:endParaRPr lang="en-US" sz="2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39708" y="3854539"/>
            <a:ext cx="3300412" cy="2200275"/>
          </a:xfrm>
          <a:prstGeom prst="rect">
            <a:avLst/>
          </a:prstGeom>
        </p:spPr>
      </p:pic>
      <p:sp>
        <p:nvSpPr>
          <p:cNvPr id="5" name="TextBox 4"/>
          <p:cNvSpPr txBox="1"/>
          <p:nvPr/>
        </p:nvSpPr>
        <p:spPr>
          <a:xfrm>
            <a:off x="2455905" y="6184469"/>
            <a:ext cx="4468018" cy="369332"/>
          </a:xfrm>
          <a:prstGeom prst="rect">
            <a:avLst/>
          </a:prstGeom>
          <a:noFill/>
        </p:spPr>
        <p:txBody>
          <a:bodyPr wrap="none" rtlCol="0">
            <a:spAutoFit/>
          </a:bodyPr>
          <a:lstStyle/>
          <a:p>
            <a:r>
              <a:rPr lang="en-US"/>
              <a:t>Photo by </a:t>
            </a:r>
            <a:r>
              <a:rPr lang="en-US">
                <a:hlinkClick r:id="rId3"/>
              </a:rPr>
              <a:t>Braydon Anderson</a:t>
            </a:r>
            <a:r>
              <a:rPr lang="en-US"/>
              <a:t> on </a:t>
            </a:r>
            <a:r>
              <a:rPr lang="en-US">
                <a:hlinkClick r:id="rId4"/>
              </a:rPr>
              <a:t>Unsplash</a:t>
            </a:r>
            <a:r>
              <a:rPr lang="en-US"/>
              <a:t> </a:t>
            </a:r>
          </a:p>
        </p:txBody>
      </p:sp>
    </p:spTree>
    <p:extLst>
      <p:ext uri="{BB962C8B-B14F-4D97-AF65-F5344CB8AC3E}">
        <p14:creationId xmlns:p14="http://schemas.microsoft.com/office/powerpoint/2010/main" val="12940932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3600" dirty="0"/>
              <a:t>Description</a:t>
            </a:r>
          </a:p>
        </p:txBody>
      </p:sp>
      <p:sp>
        <p:nvSpPr>
          <p:cNvPr id="7" name="Content Placeholder 6"/>
          <p:cNvSpPr>
            <a:spLocks noGrp="1"/>
          </p:cNvSpPr>
          <p:nvPr>
            <p:ph idx="1"/>
          </p:nvPr>
        </p:nvSpPr>
        <p:spPr>
          <a:xfrm>
            <a:off x="669471" y="2015735"/>
            <a:ext cx="7935686" cy="4039079"/>
          </a:xfrm>
        </p:spPr>
        <p:txBody>
          <a:bodyPr>
            <a:noAutofit/>
          </a:bodyPr>
          <a:lstStyle/>
          <a:p>
            <a:r>
              <a:rPr lang="en-US" sz="2400" dirty="0"/>
              <a:t>Implementing a section-level data element has the potential to improve your local approach to marking no-cost sections. What distinctions between course section costs are allowed with XB12 and why are these distinctions important? What questions can be explored with XB12 data? What steps are colleges taking to ensure the integrity of their data? Join the OERI, your OER Liaison Colleagues, and representatives from the Chancellor’s Office in this in-depth examination of XB12.</a:t>
            </a:r>
            <a:endParaRPr lang="en-US" sz="2400" dirty="0"/>
          </a:p>
        </p:txBody>
      </p:sp>
    </p:spTree>
    <p:extLst>
      <p:ext uri="{BB962C8B-B14F-4D97-AF65-F5344CB8AC3E}">
        <p14:creationId xmlns:p14="http://schemas.microsoft.com/office/powerpoint/2010/main" val="16024181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Presenters</a:t>
            </a:r>
            <a:endParaRPr lang="en-US" dirty="0"/>
          </a:p>
        </p:txBody>
      </p:sp>
      <p:sp>
        <p:nvSpPr>
          <p:cNvPr id="3" name="Content Placeholder 2"/>
          <p:cNvSpPr>
            <a:spLocks noGrp="1"/>
          </p:cNvSpPr>
          <p:nvPr>
            <p:ph idx="1"/>
          </p:nvPr>
        </p:nvSpPr>
        <p:spPr>
          <a:xfrm>
            <a:off x="1088686" y="2015734"/>
            <a:ext cx="7202456" cy="4039079"/>
          </a:xfrm>
        </p:spPr>
        <p:txBody>
          <a:bodyPr>
            <a:normAutofit/>
          </a:bodyPr>
          <a:lstStyle/>
          <a:p>
            <a:r>
              <a:rPr lang="en-US" sz="2400" dirty="0" smtClean="0"/>
              <a:t>Academic Senate for California Community Colleges</a:t>
            </a:r>
          </a:p>
          <a:p>
            <a:pPr lvl="1"/>
            <a:r>
              <a:rPr lang="en-US" sz="2000" dirty="0"/>
              <a:t>Michelle Pilati, </a:t>
            </a:r>
            <a:r>
              <a:rPr lang="en-US" sz="2000" dirty="0" smtClean="0"/>
              <a:t>Open </a:t>
            </a:r>
            <a:r>
              <a:rPr lang="en-US" sz="2000" dirty="0"/>
              <a:t>Educational Resources </a:t>
            </a:r>
            <a:r>
              <a:rPr lang="en-US" sz="2000" dirty="0" smtClean="0"/>
              <a:t>Initiative</a:t>
            </a:r>
            <a:endParaRPr lang="en-US" sz="2200" dirty="0" smtClean="0"/>
          </a:p>
          <a:p>
            <a:r>
              <a:rPr lang="en-US" sz="2400" dirty="0"/>
              <a:t>California Community Colleges Chancellor’s Office </a:t>
            </a:r>
            <a:endParaRPr lang="en-US" sz="2400" dirty="0" smtClean="0"/>
          </a:p>
          <a:p>
            <a:pPr lvl="1"/>
            <a:r>
              <a:rPr lang="en-US" sz="2200" dirty="0" smtClean="0"/>
              <a:t>Allison Beer, California Community Colleges Chancellor’s Office </a:t>
            </a:r>
            <a:endParaRPr lang="en-US" sz="2200" dirty="0"/>
          </a:p>
          <a:p>
            <a:pPr lvl="1"/>
            <a:r>
              <a:rPr lang="en-US" sz="2400" dirty="0" smtClean="0"/>
              <a:t>Michael </a:t>
            </a:r>
            <a:r>
              <a:rPr lang="en-US" sz="2400" dirty="0" err="1" smtClean="0"/>
              <a:t>Quiaoit</a:t>
            </a:r>
            <a:r>
              <a:rPr lang="en-US" sz="2400" dirty="0" smtClean="0"/>
              <a:t>, </a:t>
            </a:r>
            <a:r>
              <a:rPr lang="en-US" sz="2400" dirty="0"/>
              <a:t>California Community Colleges Chancellor’s Office </a:t>
            </a:r>
            <a:endParaRPr lang="en-US" sz="2400" dirty="0" smtClean="0"/>
          </a:p>
          <a:p>
            <a:endParaRPr lang="en-US" dirty="0"/>
          </a:p>
        </p:txBody>
      </p:sp>
    </p:spTree>
    <p:extLst>
      <p:ext uri="{BB962C8B-B14F-4D97-AF65-F5344CB8AC3E}">
        <p14:creationId xmlns:p14="http://schemas.microsoft.com/office/powerpoint/2010/main" val="11763913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XB12 – A Deep Dive - Overview</a:t>
            </a:r>
            <a:endParaRPr lang="en-US" dirty="0"/>
          </a:p>
        </p:txBody>
      </p:sp>
      <p:sp>
        <p:nvSpPr>
          <p:cNvPr id="3" name="Content Placeholder 2"/>
          <p:cNvSpPr>
            <a:spLocks noGrp="1"/>
          </p:cNvSpPr>
          <p:nvPr>
            <p:ph idx="1"/>
          </p:nvPr>
        </p:nvSpPr>
        <p:spPr>
          <a:xfrm>
            <a:off x="1088685" y="2015735"/>
            <a:ext cx="6297953" cy="4106095"/>
          </a:xfrm>
        </p:spPr>
        <p:txBody>
          <a:bodyPr>
            <a:normAutofit/>
          </a:bodyPr>
          <a:lstStyle/>
          <a:p>
            <a:pPr lvl="0">
              <a:buClr>
                <a:srgbClr val="DE1F37"/>
              </a:buClr>
            </a:pPr>
            <a:r>
              <a:rPr lang="en-US" sz="2000" dirty="0" smtClean="0">
                <a:solidFill>
                  <a:srgbClr val="DFDBD5">
                    <a:lumMod val="10000"/>
                  </a:srgbClr>
                </a:solidFill>
              </a:rPr>
              <a:t>Part I - Origins and Issues (ASCCC)</a:t>
            </a:r>
          </a:p>
          <a:p>
            <a:pPr lvl="0">
              <a:buClr>
                <a:srgbClr val="DE1F37"/>
              </a:buClr>
            </a:pPr>
            <a:r>
              <a:rPr lang="en-US" sz="2000" dirty="0" smtClean="0">
                <a:solidFill>
                  <a:srgbClr val="DFDBD5">
                    <a:lumMod val="10000"/>
                  </a:srgbClr>
                </a:solidFill>
              </a:rPr>
              <a:t>Part II - Initial System Analysis (CCCCO)</a:t>
            </a:r>
            <a:endParaRPr lang="en-US" sz="2000" dirty="0" smtClean="0">
              <a:solidFill>
                <a:srgbClr val="DFDBD5">
                  <a:lumMod val="10000"/>
                </a:srgbClr>
              </a:solidFill>
            </a:endParaRPr>
          </a:p>
          <a:p>
            <a:pPr lvl="0">
              <a:buClr>
                <a:srgbClr val="DE1F37"/>
              </a:buClr>
            </a:pPr>
            <a:r>
              <a:rPr lang="en-US" sz="2000" dirty="0" smtClean="0"/>
              <a:t>Part III – The Future (ASCCC)</a:t>
            </a:r>
          </a:p>
          <a:p>
            <a:pPr lvl="1">
              <a:buClr>
                <a:srgbClr val="DE1F37"/>
              </a:buClr>
            </a:pPr>
            <a:r>
              <a:rPr lang="en-US" sz="1800" dirty="0" smtClean="0">
                <a:solidFill>
                  <a:srgbClr val="DFDBD5">
                    <a:lumMod val="10000"/>
                  </a:srgbClr>
                </a:solidFill>
              </a:rPr>
              <a:t>What do we want XB12 to do?</a:t>
            </a:r>
          </a:p>
          <a:p>
            <a:pPr lvl="1">
              <a:buClr>
                <a:srgbClr val="DE1F37"/>
              </a:buClr>
            </a:pPr>
            <a:r>
              <a:rPr lang="en-US" sz="1800" dirty="0" smtClean="0">
                <a:solidFill>
                  <a:srgbClr val="DFDBD5">
                    <a:lumMod val="10000"/>
                  </a:srgbClr>
                </a:solidFill>
              </a:rPr>
              <a:t>Current Coding Challenges</a:t>
            </a:r>
            <a:r>
              <a:rPr lang="en-US" sz="1800" dirty="0">
                <a:solidFill>
                  <a:srgbClr val="DFDBD5">
                    <a:lumMod val="10000"/>
                  </a:srgbClr>
                </a:solidFill>
              </a:rPr>
              <a:t> </a:t>
            </a:r>
            <a:r>
              <a:rPr lang="en-US" sz="1800" dirty="0" smtClean="0">
                <a:solidFill>
                  <a:srgbClr val="DFDBD5">
                    <a:lumMod val="10000"/>
                  </a:srgbClr>
                </a:solidFill>
              </a:rPr>
              <a:t>and Potential Solutions</a:t>
            </a:r>
          </a:p>
          <a:p>
            <a:pPr lvl="1">
              <a:buClr>
                <a:srgbClr val="DE1F37"/>
              </a:buClr>
            </a:pPr>
            <a:r>
              <a:rPr lang="en-US" sz="1800" dirty="0" smtClean="0">
                <a:solidFill>
                  <a:srgbClr val="DFDBD5">
                    <a:lumMod val="10000"/>
                  </a:srgbClr>
                </a:solidFill>
              </a:rPr>
              <a:t>Ensuring Data Integrity</a:t>
            </a:r>
          </a:p>
        </p:txBody>
      </p:sp>
    </p:spTree>
    <p:extLst>
      <p:ext uri="{BB962C8B-B14F-4D97-AF65-F5344CB8AC3E}">
        <p14:creationId xmlns:p14="http://schemas.microsoft.com/office/powerpoint/2010/main" val="6821279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lvl="0"/>
            <a:r>
              <a:rPr lang="en-US" dirty="0"/>
              <a:t>Part I - Origins and Issues </a:t>
            </a:r>
            <a:r>
              <a:rPr lang="en-US" dirty="0">
                <a:solidFill>
                  <a:srgbClr val="DFDBD5">
                    <a:lumMod val="10000"/>
                  </a:srgbClr>
                </a:solidFill>
              </a:rPr>
              <a:t/>
            </a:r>
            <a:br>
              <a:rPr lang="en-US" dirty="0">
                <a:solidFill>
                  <a:srgbClr val="DFDBD5">
                    <a:lumMod val="10000"/>
                  </a:srgbClr>
                </a:solidFill>
              </a:rPr>
            </a:b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1662794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dirty="0" smtClean="0">
                <a:latin typeface="+mn-lt"/>
              </a:rPr>
              <a:t>Once upon a time</a:t>
            </a:r>
            <a:r>
              <a:rPr lang="mr-IN" sz="3600" dirty="0" smtClean="0">
                <a:latin typeface="+mn-lt"/>
              </a:rPr>
              <a:t>…</a:t>
            </a:r>
            <a:endParaRPr lang="en-US" sz="3600" dirty="0">
              <a:latin typeface="+mn-lt"/>
            </a:endParaRPr>
          </a:p>
        </p:txBody>
      </p:sp>
      <p:sp>
        <p:nvSpPr>
          <p:cNvPr id="5" name="Text Placeholder 4"/>
          <p:cNvSpPr>
            <a:spLocks noGrp="1"/>
          </p:cNvSpPr>
          <p:nvPr>
            <p:ph idx="1"/>
          </p:nvPr>
        </p:nvSpPr>
        <p:spPr/>
        <p:txBody>
          <a:bodyPr>
            <a:normAutofit/>
          </a:bodyPr>
          <a:lstStyle/>
          <a:p>
            <a:r>
              <a:rPr lang="en-US" sz="1800" dirty="0" smtClean="0"/>
              <a:t>We were obsessed with the implementation of SB 1359</a:t>
            </a:r>
            <a:r>
              <a:rPr lang="mr-IN" sz="1800" dirty="0" smtClean="0"/>
              <a:t>…</a:t>
            </a:r>
            <a:r>
              <a:rPr lang="en-US" sz="1800" dirty="0" smtClean="0"/>
              <a:t>.</a:t>
            </a:r>
            <a:endParaRPr lang="en-US" sz="1800" dirty="0"/>
          </a:p>
        </p:txBody>
      </p:sp>
      <p:sp>
        <p:nvSpPr>
          <p:cNvPr id="6" name="Rectangle 5"/>
          <p:cNvSpPr/>
          <p:nvPr/>
        </p:nvSpPr>
        <p:spPr>
          <a:xfrm>
            <a:off x="2028826" y="6055648"/>
            <a:ext cx="4371975" cy="338554"/>
          </a:xfrm>
          <a:prstGeom prst="rect">
            <a:avLst/>
          </a:prstGeom>
        </p:spPr>
        <p:txBody>
          <a:bodyPr wrap="square">
            <a:spAutoFit/>
          </a:bodyPr>
          <a:lstStyle/>
          <a:p>
            <a:r>
              <a:rPr lang="en-US" sz="1600" dirty="0"/>
              <a:t>Photo by </a:t>
            </a:r>
            <a:r>
              <a:rPr lang="en-US" sz="1600" b="1" dirty="0">
                <a:hlinkClick r:id="rId2"/>
              </a:rPr>
              <a:t>Alexandra Novitskaya</a:t>
            </a:r>
            <a:r>
              <a:rPr lang="en-US" sz="1600" dirty="0"/>
              <a:t> from </a:t>
            </a:r>
            <a:r>
              <a:rPr lang="en-US" sz="1600" b="1" dirty="0">
                <a:hlinkClick r:id="rId3"/>
              </a:rPr>
              <a:t>Pexels</a:t>
            </a:r>
            <a:endParaRPr lang="en-US" sz="1600"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28800" y="2653282"/>
            <a:ext cx="5102942" cy="3402366"/>
          </a:xfrm>
          <a:prstGeom prst="rect">
            <a:avLst/>
          </a:prstGeom>
        </p:spPr>
      </p:pic>
    </p:spTree>
    <p:extLst>
      <p:ext uri="{BB962C8B-B14F-4D97-AF65-F5344CB8AC3E}">
        <p14:creationId xmlns:p14="http://schemas.microsoft.com/office/powerpoint/2010/main" val="4925795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latin typeface="+mj-lt"/>
              </a:rPr>
              <a:t>SB 1359, </a:t>
            </a:r>
            <a:r>
              <a:rPr lang="en-US" sz="3600" dirty="0" smtClean="0">
                <a:latin typeface="+mj-lt"/>
                <a:hlinkClick r:id="rId3"/>
              </a:rPr>
              <a:t>California Education Code </a:t>
            </a:r>
            <a:br>
              <a:rPr lang="en-US" sz="3600" dirty="0" smtClean="0">
                <a:latin typeface="+mj-lt"/>
                <a:hlinkClick r:id="rId3"/>
              </a:rPr>
            </a:br>
            <a:r>
              <a:rPr lang="en-US" sz="3600" dirty="0" smtClean="0">
                <a:latin typeface="+mj-lt"/>
                <a:hlinkClick r:id="rId3"/>
              </a:rPr>
              <a:t>§66406.9</a:t>
            </a:r>
            <a:r>
              <a:rPr lang="en-US" sz="3600" dirty="0" smtClean="0">
                <a:latin typeface="+mj-lt"/>
              </a:rPr>
              <a:t>, requires us to:</a:t>
            </a:r>
            <a:endParaRPr lang="en-US" sz="3600" dirty="0">
              <a:latin typeface="+mj-lt"/>
            </a:endParaRPr>
          </a:p>
        </p:txBody>
      </p:sp>
      <p:sp>
        <p:nvSpPr>
          <p:cNvPr id="3" name="Text Placeholder 2"/>
          <p:cNvSpPr>
            <a:spLocks noGrp="1"/>
          </p:cNvSpPr>
          <p:nvPr>
            <p:ph idx="1"/>
          </p:nvPr>
        </p:nvSpPr>
        <p:spPr/>
        <p:txBody>
          <a:bodyPr>
            <a:noAutofit/>
          </a:bodyPr>
          <a:lstStyle/>
          <a:p>
            <a:pPr>
              <a:lnSpc>
                <a:spcPct val="100000"/>
              </a:lnSpc>
            </a:pPr>
            <a:r>
              <a:rPr lang="en-US" sz="2800" dirty="0" smtClean="0">
                <a:latin typeface="+mn-lt"/>
              </a:rPr>
              <a:t>Clearly </a:t>
            </a:r>
            <a:r>
              <a:rPr lang="en-US" sz="2800" dirty="0">
                <a:latin typeface="+mn-lt"/>
              </a:rPr>
              <a:t>highlight, by means that </a:t>
            </a:r>
            <a:r>
              <a:rPr lang="en-US" sz="2800" i="1" dirty="0">
                <a:latin typeface="+mn-lt"/>
              </a:rPr>
              <a:t>may</a:t>
            </a:r>
            <a:r>
              <a:rPr lang="en-US" sz="2800" dirty="0">
                <a:latin typeface="+mn-lt"/>
              </a:rPr>
              <a:t> include a symbol or logo in a conspicuous place on the online campus course </a:t>
            </a:r>
            <a:r>
              <a:rPr lang="en-US" sz="2800" dirty="0" smtClean="0">
                <a:latin typeface="+mn-lt"/>
              </a:rPr>
              <a:t>schedule</a:t>
            </a:r>
            <a:r>
              <a:rPr lang="en-US" sz="2800" dirty="0" smtClean="0">
                <a:latin typeface="+mn-lt"/>
              </a:rPr>
              <a:t>.</a:t>
            </a:r>
          </a:p>
          <a:p>
            <a:pPr>
              <a:lnSpc>
                <a:spcPct val="100000"/>
              </a:lnSpc>
            </a:pPr>
            <a:r>
              <a:rPr lang="en-US" sz="2800" dirty="0" smtClean="0"/>
              <a:t>Simple, right? </a:t>
            </a:r>
          </a:p>
          <a:p>
            <a:pPr>
              <a:lnSpc>
                <a:spcPct val="100000"/>
              </a:lnSpc>
            </a:pPr>
            <a:r>
              <a:rPr lang="en-US" sz="2800" dirty="0" smtClean="0">
                <a:latin typeface="+mn-lt"/>
              </a:rPr>
              <a:t>While most colleges are now compliant, do any issues remain?</a:t>
            </a:r>
            <a:endParaRPr lang="en-US" sz="2800" dirty="0" smtClean="0">
              <a:latin typeface="+mn-lt"/>
            </a:endParaRPr>
          </a:p>
        </p:txBody>
      </p:sp>
    </p:spTree>
    <p:extLst>
      <p:ext uri="{BB962C8B-B14F-4D97-AF65-F5344CB8AC3E}">
        <p14:creationId xmlns:p14="http://schemas.microsoft.com/office/powerpoint/2010/main" val="15660795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22"/>
          <p:cNvSpPr txBox="1">
            <a:spLocks noGrp="1"/>
          </p:cNvSpPr>
          <p:nvPr>
            <p:ph type="title"/>
          </p:nvPr>
        </p:nvSpPr>
        <p:spPr>
          <a:prstGeom prst="rect">
            <a:avLst/>
          </a:prstGeom>
          <a:noFill/>
          <a:ln>
            <a:noFill/>
          </a:ln>
        </p:spPr>
        <p:txBody>
          <a:bodyPr spcFirstLastPara="1" wrap="square" lIns="91425" tIns="45700" rIns="91425" bIns="45700" anchor="b" anchorCtr="0">
            <a:noAutofit/>
          </a:bodyPr>
          <a:lstStyle/>
          <a:p>
            <a:pPr lvl="0">
              <a:buSzPts val="4400"/>
            </a:pPr>
            <a:r>
              <a:rPr lang="en-US" dirty="0"/>
              <a:t>Does ZTC = No-cost (per </a:t>
            </a:r>
            <a:r>
              <a:rPr lang="en-US" dirty="0"/>
              <a:t>§66406.9</a:t>
            </a:r>
            <a:r>
              <a:rPr lang="en-US" dirty="0" smtClean="0"/>
              <a:t>)?</a:t>
            </a:r>
            <a:endParaRPr dirty="0"/>
          </a:p>
        </p:txBody>
      </p:sp>
      <p:sp>
        <p:nvSpPr>
          <p:cNvPr id="263" name="Google Shape;263;p22"/>
          <p:cNvSpPr txBox="1">
            <a:spLocks noGrp="1"/>
          </p:cNvSpPr>
          <p:nvPr>
            <p:ph idx="1"/>
          </p:nvPr>
        </p:nvSpPr>
        <p:spPr>
          <a:prstGeom prst="rect">
            <a:avLst/>
          </a:prstGeom>
          <a:noFill/>
          <a:ln>
            <a:noFill/>
          </a:ln>
        </p:spPr>
        <p:txBody>
          <a:bodyPr spcFirstLastPara="1" wrap="square" lIns="91425" tIns="45700" rIns="91425" bIns="45700" anchor="t" anchorCtr="0">
            <a:normAutofit/>
          </a:bodyPr>
          <a:lstStyle/>
          <a:p>
            <a:pPr marL="171446" lvl="0" indent="-171446" algn="l" rtl="0">
              <a:lnSpc>
                <a:spcPct val="100000"/>
              </a:lnSpc>
              <a:spcBef>
                <a:spcPts val="0"/>
              </a:spcBef>
              <a:spcAft>
                <a:spcPts val="0"/>
              </a:spcAft>
              <a:buSzPts val="2380"/>
              <a:buFont typeface="Arial"/>
              <a:buChar char="•"/>
            </a:pPr>
            <a:r>
              <a:rPr lang="en-US" sz="2380" dirty="0">
                <a:latin typeface="+mn-lt"/>
              </a:rPr>
              <a:t>ZTC = Zero Textbook Cost</a:t>
            </a:r>
            <a:endParaRPr dirty="0">
              <a:latin typeface="+mn-lt"/>
            </a:endParaRPr>
          </a:p>
          <a:p>
            <a:pPr marL="171446" lvl="0" indent="-171446" algn="l" rtl="0">
              <a:lnSpc>
                <a:spcPct val="100000"/>
              </a:lnSpc>
              <a:spcBef>
                <a:spcPts val="750"/>
              </a:spcBef>
              <a:spcAft>
                <a:spcPts val="0"/>
              </a:spcAft>
              <a:buSzPts val="2380"/>
              <a:buFont typeface="Arial"/>
              <a:buChar char="•"/>
            </a:pPr>
            <a:r>
              <a:rPr lang="en-US" sz="2380" dirty="0">
                <a:latin typeface="+mn-lt"/>
              </a:rPr>
              <a:t>“ZTC” for the CCCs </a:t>
            </a:r>
            <a:r>
              <a:rPr lang="en-US" sz="2380" dirty="0" smtClean="0">
                <a:latin typeface="+mn-lt"/>
              </a:rPr>
              <a:t>had </a:t>
            </a:r>
            <a:r>
              <a:rPr lang="en-US" sz="2380" dirty="0">
                <a:latin typeface="+mn-lt"/>
              </a:rPr>
              <a:t>been defined by the CCCCO in the context of ZTC degrees. </a:t>
            </a:r>
            <a:endParaRPr dirty="0">
              <a:latin typeface="+mn-lt"/>
            </a:endParaRPr>
          </a:p>
          <a:p>
            <a:pPr marL="514337" lvl="1" indent="-171446" algn="l" rtl="0">
              <a:lnSpc>
                <a:spcPct val="100000"/>
              </a:lnSpc>
              <a:spcBef>
                <a:spcPts val="375"/>
              </a:spcBef>
              <a:spcAft>
                <a:spcPts val="0"/>
              </a:spcAft>
              <a:buSzPts val="2380"/>
              <a:buFont typeface="Arial"/>
              <a:buChar char="–"/>
            </a:pPr>
            <a:r>
              <a:rPr lang="en-US" sz="2380" dirty="0">
                <a:latin typeface="+mn-lt"/>
              </a:rPr>
              <a:t>No associated costs for students, other than true material costs. Students may be required to purchase a calculator or supplies. </a:t>
            </a:r>
            <a:r>
              <a:rPr lang="en-US" sz="2380" dirty="0">
                <a:latin typeface="+mn-lt"/>
                <a:ea typeface="Arial"/>
                <a:cs typeface="Arial"/>
                <a:sym typeface="Arial"/>
              </a:rPr>
              <a:t>✔</a:t>
            </a:r>
            <a:endParaRPr sz="2380" dirty="0">
              <a:latin typeface="+mn-lt"/>
            </a:endParaRPr>
          </a:p>
          <a:p>
            <a:pPr marL="514337" lvl="1" indent="-171446" algn="l" rtl="0">
              <a:lnSpc>
                <a:spcPct val="100000"/>
              </a:lnSpc>
              <a:spcBef>
                <a:spcPts val="375"/>
              </a:spcBef>
              <a:spcAft>
                <a:spcPts val="0"/>
              </a:spcAft>
              <a:buSzPts val="2380"/>
              <a:buFont typeface="Arial"/>
              <a:buChar char="–"/>
            </a:pPr>
            <a:r>
              <a:rPr lang="en-US" sz="2380" dirty="0">
                <a:latin typeface="+mn-lt"/>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Does not presume materials are digital </a:t>
            </a:r>
            <a:r>
              <a:rPr lang="en-US" sz="2380" dirty="0">
                <a:latin typeface="+mn-lt"/>
              </a:rPr>
              <a:t>or openly licensed. </a:t>
            </a:r>
            <a:r>
              <a:rPr lang="en-US" sz="2380" dirty="0">
                <a:latin typeface="+mn-lt"/>
                <a:ea typeface="Arial"/>
                <a:cs typeface="Arial"/>
                <a:sym typeface="Arial"/>
              </a:rPr>
              <a:t>✔</a:t>
            </a:r>
            <a:endParaRPr sz="2380" dirty="0">
              <a:latin typeface="+mn-lt"/>
            </a:endParaRPr>
          </a:p>
          <a:p>
            <a:pPr marL="514337" lvl="1" indent="-171446" algn="l" rtl="0">
              <a:lnSpc>
                <a:spcPct val="100000"/>
              </a:lnSpc>
              <a:spcBef>
                <a:spcPts val="375"/>
              </a:spcBef>
              <a:spcAft>
                <a:spcPts val="0"/>
              </a:spcAft>
              <a:buSzPts val="2380"/>
              <a:buFont typeface="Arial"/>
              <a:buChar char="–"/>
            </a:pPr>
            <a:r>
              <a:rPr lang="en-US" sz="2380" dirty="0">
                <a:latin typeface="+mn-lt"/>
              </a:rPr>
              <a:t>Resources may have a cost, but that cost is not passed along to students. </a:t>
            </a:r>
            <a:r>
              <a:rPr lang="en-US" sz="2380" dirty="0">
                <a:latin typeface="+mn-lt"/>
                <a:ea typeface="Arial"/>
                <a:cs typeface="Arial"/>
                <a:sym typeface="Arial"/>
              </a:rPr>
              <a:t>✔</a:t>
            </a:r>
            <a:endParaRPr sz="2380" dirty="0">
              <a:latin typeface="+mn-lt"/>
            </a:endParaRPr>
          </a:p>
        </p:txBody>
      </p:sp>
    </p:spTree>
    <p:extLst>
      <p:ext uri="{BB962C8B-B14F-4D97-AF65-F5344CB8AC3E}">
        <p14:creationId xmlns:p14="http://schemas.microsoft.com/office/powerpoint/2010/main" val="1068175774"/>
      </p:ext>
    </p:extLst>
  </p:cSld>
  <p:clrMapOvr>
    <a:masterClrMapping/>
  </p:clrMapOvr>
  <p:timing>
    <p:tnLst>
      <p:par>
        <p:cTn id="1" dur="indefinite" restart="never" nodeType="tmRoot"/>
      </p:par>
    </p:tnLst>
  </p:timing>
</p:sld>
</file>

<file path=ppt/theme/theme1.xml><?xml version="1.0" encoding="utf-8"?>
<a:theme xmlns:a="http://schemas.openxmlformats.org/drawingml/2006/main" name="Gallery">
  <a:themeElements>
    <a:clrScheme name="Custom 1">
      <a:dk1>
        <a:srgbClr val="00417E"/>
      </a:dk1>
      <a:lt1>
        <a:srgbClr val="FFFFFF"/>
      </a:lt1>
      <a:dk2>
        <a:srgbClr val="454545"/>
      </a:dk2>
      <a:lt2>
        <a:srgbClr val="DFDBD5"/>
      </a:lt2>
      <a:accent1>
        <a:srgbClr val="DE1F37"/>
      </a:accent1>
      <a:accent2>
        <a:srgbClr val="9FADCD"/>
      </a:accent2>
      <a:accent3>
        <a:srgbClr val="007B8D"/>
      </a:accent3>
      <a:accent4>
        <a:srgbClr val="AB1F3F"/>
      </a:accent4>
      <a:accent5>
        <a:srgbClr val="70AC46"/>
      </a:accent5>
      <a:accent6>
        <a:srgbClr val="FF8232"/>
      </a:accent6>
      <a:hlink>
        <a:srgbClr val="DE1F37"/>
      </a:hlink>
      <a:folHlink>
        <a:srgbClr val="1822A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ER ppt Template 190911.potx" id="{E9E14167-E2F4-FC48-9876-43F2620AC0AE}" vid="{6A4D80F4-E524-A742-A7F2-E2AC27EB88C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30878</TotalTime>
  <Words>1592</Words>
  <Application>Microsoft Macintosh PowerPoint</Application>
  <PresentationFormat>On-screen Show (4:3)</PresentationFormat>
  <Paragraphs>140</Paragraphs>
  <Slides>26</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Calibri</vt:lpstr>
      <vt:lpstr>Gill Sans</vt:lpstr>
      <vt:lpstr>Mangal</vt:lpstr>
      <vt:lpstr>Arial</vt:lpstr>
      <vt:lpstr>Arial</vt:lpstr>
      <vt:lpstr>Gallery</vt:lpstr>
      <vt:lpstr>Welcome!</vt:lpstr>
      <vt:lpstr>XB12 – A Deep Dive</vt:lpstr>
      <vt:lpstr>Description</vt:lpstr>
      <vt:lpstr>Your Presenters</vt:lpstr>
      <vt:lpstr>XB12 – A Deep Dive - Overview</vt:lpstr>
      <vt:lpstr>Part I - Origins and Issues  </vt:lpstr>
      <vt:lpstr>Once upon a time…</vt:lpstr>
      <vt:lpstr>SB 1359, California Education Code  §66406.9, requires us to:</vt:lpstr>
      <vt:lpstr>Does ZTC = No-cost (per §66406.9)?</vt:lpstr>
      <vt:lpstr>Does ZTC = No-cost? Strictly speaking, no.</vt:lpstr>
      <vt:lpstr>Fall 2020, Resolution 9.01</vt:lpstr>
      <vt:lpstr>Who, what, how, and when…</vt:lpstr>
      <vt:lpstr>Who cares?</vt:lpstr>
      <vt:lpstr>XB12 Instructional Materials Cost Section Level Data Element</vt:lpstr>
      <vt:lpstr>XB12 Definitions </vt:lpstr>
      <vt:lpstr>And sometimes Y</vt:lpstr>
      <vt:lpstr>XB12 Challenges</vt:lpstr>
      <vt:lpstr>Proposed Guidance and Identified Issues</vt:lpstr>
      <vt:lpstr>Part II - Initial System Analysis</vt:lpstr>
      <vt:lpstr>Part III – The Future</vt:lpstr>
      <vt:lpstr>What do we want XB12 to do? </vt:lpstr>
      <vt:lpstr>XB12 Definition - Recap</vt:lpstr>
      <vt:lpstr>Current Coding Challenges  </vt:lpstr>
      <vt:lpstr>Potential Solutions</vt:lpstr>
      <vt:lpstr>Ensuring Data Integrity</vt:lpstr>
      <vt:lpstr>What’s next?</vt:lpstr>
    </vt:vector>
  </TitlesOfParts>
  <Company/>
  <LinksUpToDate>false</LinksUpToDate>
  <SharedDoc>false</SharedDoc>
  <HyperlinksChanged>false</HyperlinksChanged>
  <AppVersion>15.0034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title can go here</dc:title>
  <dc:creator>Katie Nash</dc:creator>
  <cp:lastModifiedBy>Michelle Pilati</cp:lastModifiedBy>
  <cp:revision>121</cp:revision>
  <cp:lastPrinted>2023-03-10T20:19:53Z</cp:lastPrinted>
  <dcterms:created xsi:type="dcterms:W3CDTF">2019-09-18T18:31:08Z</dcterms:created>
  <dcterms:modified xsi:type="dcterms:W3CDTF">2023-03-11T16:15:35Z</dcterms:modified>
</cp:coreProperties>
</file>