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5be645ac86_0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5be645ac86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42dceca93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42dceca93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2dceca93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42dceca93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2dceca93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42dceca93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42dceca93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42dceca93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42dceca93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had to do some manual clean-up of the data; hence SH &amp; SH+</a:t>
            </a:r>
            <a:endParaRPr/>
          </a:p>
        </p:txBody>
      </p:sp>
      <p:sp>
        <p:nvSpPr>
          <p:cNvPr id="172" name="Google Shape;172;g242dceca93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2dceca93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42dceca93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2dceca93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42dceca93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2dceca93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42dceca93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42dceca93a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42dceca93a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2dceca93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42dceca93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be645ac8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15be645ac8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3058a30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43058a30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43058a30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43058a30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3058a301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43058a301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3058a301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43058a301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5be645ac86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5be645ac86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be645ac8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15be645ac8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2dceca93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42dceca93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2dceca93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42dceca93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2dceca93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42dceca93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2dceca93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42dceca93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42dceca93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42dceca93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2dceca93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42dceca93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1149003"/>
            <a:ext cx="6858000" cy="2743200"/>
          </a:xfrm>
          <a:prstGeom prst="rect">
            <a:avLst/>
          </a:prstGeom>
          <a:noFill/>
          <a:ln>
            <a:noFill/>
          </a:ln>
        </p:spPr>
      </p:pic>
      <p:sp>
        <p:nvSpPr>
          <p:cNvPr id="52" name="Google Shape;52;p13"/>
          <p:cNvSpPr txBox="1"/>
          <p:nvPr>
            <p:ph type="ctrTitle"/>
          </p:nvPr>
        </p:nvSpPr>
        <p:spPr>
          <a:xfrm>
            <a:off x="1813336" y="2598420"/>
            <a:ext cx="6477900" cy="1153800"/>
          </a:xfrm>
          <a:prstGeom prst="rect">
            <a:avLst/>
          </a:prstGeom>
          <a:noFill/>
          <a:ln>
            <a:noFill/>
          </a:ln>
        </p:spPr>
        <p:txBody>
          <a:bodyPr anchorCtr="0" anchor="b" bIns="0" lIns="91425" spcFirstLastPara="1" rIns="91425" wrap="square" tIns="45700">
            <a:norm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3"/>
          <p:cNvSpPr txBox="1"/>
          <p:nvPr>
            <p:ph idx="1" type="subTitle"/>
          </p:nvPr>
        </p:nvSpPr>
        <p:spPr>
          <a:xfrm>
            <a:off x="1813335" y="3892203"/>
            <a:ext cx="6477900" cy="733200"/>
          </a:xfrm>
          <a:prstGeom prst="rect">
            <a:avLst/>
          </a:prstGeom>
          <a:noFill/>
          <a:ln>
            <a:noFill/>
          </a:ln>
        </p:spPr>
        <p:txBody>
          <a:bodyPr anchorCtr="0" anchor="t" bIns="91425" lIns="91425" spcFirstLastPara="1" rIns="91425" wrap="square" tIns="91425">
            <a:normAutofit/>
          </a:bodyPr>
          <a:lstStyle>
            <a:lvl1pPr lvl="0" rtl="0" algn="l">
              <a:lnSpc>
                <a:spcPct val="120000"/>
              </a:lnSpc>
              <a:spcBef>
                <a:spcPts val="750"/>
              </a:spcBef>
              <a:spcAft>
                <a:spcPts val="0"/>
              </a:spcAft>
              <a:buSzPts val="1600"/>
              <a:buNone/>
              <a:defRPr b="0" sz="1600" cap="none">
                <a:solidFill>
                  <a:schemeClr val="dk2"/>
                </a:solidFill>
              </a:defRPr>
            </a:lvl1pPr>
            <a:lvl2pPr lvl="1" rtl="0" algn="ctr">
              <a:lnSpc>
                <a:spcPct val="120000"/>
              </a:lnSpc>
              <a:spcBef>
                <a:spcPts val="375"/>
              </a:spcBef>
              <a:spcAft>
                <a:spcPts val="0"/>
              </a:spcAft>
              <a:buSzPts val="1350"/>
              <a:buNone/>
              <a:defRPr sz="1350"/>
            </a:lvl2pPr>
            <a:lvl3pPr lvl="2" rtl="0" algn="ctr">
              <a:lnSpc>
                <a:spcPct val="120000"/>
              </a:lnSpc>
              <a:spcBef>
                <a:spcPts val="375"/>
              </a:spcBef>
              <a:spcAft>
                <a:spcPts val="0"/>
              </a:spcAft>
              <a:buSzPts val="1350"/>
              <a:buNone/>
              <a:defRPr sz="1350"/>
            </a:lvl3pPr>
            <a:lvl4pPr lvl="3" rtl="0" algn="ctr">
              <a:lnSpc>
                <a:spcPct val="120000"/>
              </a:lnSpc>
              <a:spcBef>
                <a:spcPts val="375"/>
              </a:spcBef>
              <a:spcAft>
                <a:spcPts val="0"/>
              </a:spcAft>
              <a:buSzPts val="1200"/>
              <a:buNone/>
              <a:defRPr sz="1200"/>
            </a:lvl4pPr>
            <a:lvl5pPr lvl="4" rtl="0" algn="ctr">
              <a:lnSpc>
                <a:spcPct val="120000"/>
              </a:lnSpc>
              <a:spcBef>
                <a:spcPts val="375"/>
              </a:spcBef>
              <a:spcAft>
                <a:spcPts val="0"/>
              </a:spcAft>
              <a:buSzPts val="1200"/>
              <a:buNone/>
              <a:defRPr sz="1200"/>
            </a:lvl5pPr>
            <a:lvl6pPr lvl="5" rtl="0" algn="ctr">
              <a:lnSpc>
                <a:spcPct val="120000"/>
              </a:lnSpc>
              <a:spcBef>
                <a:spcPts val="375"/>
              </a:spcBef>
              <a:spcAft>
                <a:spcPts val="0"/>
              </a:spcAft>
              <a:buSzPts val="1200"/>
              <a:buNone/>
              <a:defRPr sz="1200"/>
            </a:lvl6pPr>
            <a:lvl7pPr lvl="6" rtl="0" algn="ctr">
              <a:lnSpc>
                <a:spcPct val="120000"/>
              </a:lnSpc>
              <a:spcBef>
                <a:spcPts val="375"/>
              </a:spcBef>
              <a:spcAft>
                <a:spcPts val="0"/>
              </a:spcAft>
              <a:buSzPts val="1200"/>
              <a:buNone/>
              <a:defRPr sz="1200"/>
            </a:lvl7pPr>
            <a:lvl8pPr lvl="7" rtl="0" algn="ctr">
              <a:lnSpc>
                <a:spcPct val="120000"/>
              </a:lnSpc>
              <a:spcBef>
                <a:spcPts val="375"/>
              </a:spcBef>
              <a:spcAft>
                <a:spcPts val="0"/>
              </a:spcAft>
              <a:buSzPts val="1200"/>
              <a:buNone/>
              <a:defRPr sz="1200"/>
            </a:lvl8pPr>
            <a:lvl9pPr lvl="8" rtl="0" algn="ctr">
              <a:lnSpc>
                <a:spcPct val="120000"/>
              </a:lnSpc>
              <a:spcBef>
                <a:spcPts val="375"/>
              </a:spcBef>
              <a:spcAft>
                <a:spcPts val="0"/>
              </a:spcAft>
              <a:buSzPts val="1200"/>
              <a:buNone/>
              <a:defRPr sz="1200"/>
            </a:lvl9pPr>
          </a:lstStyle>
          <a:p/>
        </p:txBody>
      </p:sp>
      <p:cxnSp>
        <p:nvCxnSpPr>
          <p:cNvPr id="54" name="Google Shape;54;p13"/>
          <p:cNvCxnSpPr/>
          <p:nvPr/>
        </p:nvCxnSpPr>
        <p:spPr>
          <a:xfrm>
            <a:off x="0" y="3890744"/>
            <a:ext cx="9144000" cy="0"/>
          </a:xfrm>
          <a:prstGeom prst="straightConnector1">
            <a:avLst/>
          </a:prstGeom>
          <a:noFill/>
          <a:ln cap="flat" cmpd="sng" w="31750">
            <a:solidFill>
              <a:schemeClr val="accent1"/>
            </a:solidFill>
            <a:prstDash val="solid"/>
            <a:round/>
            <a:headEnd len="sm" w="sm" type="none"/>
            <a:tailEnd len="sm" w="sm" type="none"/>
          </a:ln>
        </p:spPr>
      </p:cxnSp>
      <p:pic>
        <p:nvPicPr>
          <p:cNvPr id="55" name="Google Shape;55;p13"/>
          <p:cNvPicPr preferRelativeResize="0"/>
          <p:nvPr/>
        </p:nvPicPr>
        <p:blipFill rotWithShape="1">
          <a:blip r:embed="rId3">
            <a:alphaModFix/>
          </a:blip>
          <a:srcRect b="0" l="0" r="0" t="0"/>
          <a:stretch/>
        </p:blipFill>
        <p:spPr>
          <a:xfrm>
            <a:off x="1695177" y="438922"/>
            <a:ext cx="3270138" cy="10126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forms.gle/5qvf8W4zcexqbqan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forms.gle/5qvf8W4zcexqbqan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27755" y="2195476"/>
            <a:ext cx="6477900" cy="11538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3600"/>
              <a:buNone/>
            </a:pPr>
            <a:r>
              <a:rPr lang="en" sz="4000"/>
              <a:t>Results of the Art &amp;</a:t>
            </a:r>
            <a:br>
              <a:rPr lang="en" sz="4000"/>
            </a:br>
            <a:r>
              <a:rPr lang="en" sz="4000"/>
              <a:t>Art History OER Survey:</a:t>
            </a:r>
            <a:endParaRPr sz="4000"/>
          </a:p>
          <a:p>
            <a:pPr indent="0" lvl="0" marL="0" rtl="0" algn="ctr">
              <a:lnSpc>
                <a:spcPct val="90000"/>
              </a:lnSpc>
              <a:spcBef>
                <a:spcPts val="0"/>
              </a:spcBef>
              <a:spcAft>
                <a:spcPts val="0"/>
              </a:spcAft>
              <a:buSzPts val="3600"/>
              <a:buNone/>
            </a:pPr>
            <a:r>
              <a:rPr lang="en" sz="4000"/>
              <a:t>A Conversation</a:t>
            </a:r>
            <a:endParaRPr sz="4000"/>
          </a:p>
        </p:txBody>
      </p:sp>
      <p:sp>
        <p:nvSpPr>
          <p:cNvPr id="61" name="Google Shape;61;p14"/>
          <p:cNvSpPr/>
          <p:nvPr/>
        </p:nvSpPr>
        <p:spPr>
          <a:xfrm>
            <a:off x="-1798200" y="3173450"/>
            <a:ext cx="3708900" cy="3349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subTitle"/>
          </p:nvPr>
        </p:nvSpPr>
        <p:spPr>
          <a:xfrm>
            <a:off x="1813335" y="4173952"/>
            <a:ext cx="6477900" cy="1142400"/>
          </a:xfrm>
          <a:prstGeom prst="rect">
            <a:avLst/>
          </a:prstGeom>
          <a:noFill/>
          <a:ln>
            <a:noFill/>
          </a:ln>
        </p:spPr>
        <p:txBody>
          <a:bodyPr anchorCtr="0" anchor="t" bIns="91425" lIns="91425" spcFirstLastPara="1" rIns="91425" wrap="square" tIns="91425">
            <a:noAutofit/>
          </a:bodyPr>
          <a:lstStyle/>
          <a:p>
            <a:pPr indent="-330200" lvl="0" marL="457200" rtl="0" algn="l">
              <a:lnSpc>
                <a:spcPct val="110000"/>
              </a:lnSpc>
              <a:spcBef>
                <a:spcPts val="750"/>
              </a:spcBef>
              <a:spcAft>
                <a:spcPts val="0"/>
              </a:spcAft>
              <a:buSzPts val="1600"/>
              <a:buNone/>
            </a:pPr>
            <a:r>
              <a:rPr b="1" lang="en"/>
              <a:t>Thursday</a:t>
            </a:r>
            <a:r>
              <a:rPr b="1" lang="en"/>
              <a:t>, May 11, 1:30-2:30pm</a:t>
            </a:r>
            <a:endParaRPr/>
          </a:p>
          <a:p>
            <a:pPr indent="-330200" lvl="0" marL="457200" rtl="0" algn="l">
              <a:lnSpc>
                <a:spcPct val="110000"/>
              </a:lnSpc>
              <a:spcBef>
                <a:spcPts val="750"/>
              </a:spcBef>
              <a:spcAft>
                <a:spcPts val="0"/>
              </a:spcAft>
              <a:buSzPts val="1600"/>
              <a:buNone/>
            </a:pPr>
            <a:r>
              <a:rPr b="1" lang="en"/>
              <a:t>Cerise Myers, Art History Discipline Lead</a:t>
            </a:r>
            <a:endParaRPr b="1"/>
          </a:p>
        </p:txBody>
      </p:sp>
      <p:sp>
        <p:nvSpPr>
          <p:cNvPr id="63" name="Google Shape;63;p14"/>
          <p:cNvSpPr/>
          <p:nvPr/>
        </p:nvSpPr>
        <p:spPr>
          <a:xfrm>
            <a:off x="5833475" y="-838200"/>
            <a:ext cx="3708900" cy="3349200"/>
          </a:xfrm>
          <a:prstGeom prst="ellipse">
            <a:avLst/>
          </a:prstGeom>
          <a:solidFill>
            <a:srgbClr val="DE14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3779425" y="117125"/>
            <a:ext cx="73374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lt1"/>
                </a:solidFill>
              </a:rPr>
              <a:t>Please</a:t>
            </a:r>
            <a:br>
              <a:rPr lang="en" sz="2600">
                <a:solidFill>
                  <a:schemeClr val="lt1"/>
                </a:solidFill>
              </a:rPr>
            </a:br>
            <a:r>
              <a:rPr lang="en" sz="2600">
                <a:solidFill>
                  <a:schemeClr val="lt1"/>
                </a:solidFill>
              </a:rPr>
              <a:t>feel free to</a:t>
            </a:r>
            <a:br>
              <a:rPr lang="en" sz="2600">
                <a:solidFill>
                  <a:schemeClr val="lt1"/>
                </a:solidFill>
              </a:rPr>
            </a:br>
            <a:r>
              <a:rPr lang="en" sz="2600">
                <a:solidFill>
                  <a:schemeClr val="lt1"/>
                </a:solidFill>
              </a:rPr>
              <a:t>introduce yourself</a:t>
            </a:r>
            <a:br>
              <a:rPr lang="en" sz="2600">
                <a:solidFill>
                  <a:schemeClr val="lt1"/>
                </a:solidFill>
              </a:rPr>
            </a:br>
            <a:r>
              <a:rPr lang="en" sz="2600">
                <a:solidFill>
                  <a:schemeClr val="lt1"/>
                </a:solidFill>
              </a:rPr>
              <a:t>in the chat!</a:t>
            </a:r>
            <a:br>
              <a:rPr lang="en" sz="2600">
                <a:solidFill>
                  <a:schemeClr val="lt1"/>
                </a:solidFill>
              </a:rPr>
            </a:br>
            <a:endParaRPr sz="2600">
              <a:solidFill>
                <a:schemeClr val="lt1"/>
              </a:solidFill>
            </a:endParaRPr>
          </a:p>
        </p:txBody>
      </p:sp>
      <p:sp>
        <p:nvSpPr>
          <p:cNvPr id="65" name="Google Shape;65;p14"/>
          <p:cNvSpPr txBox="1"/>
          <p:nvPr/>
        </p:nvSpPr>
        <p:spPr>
          <a:xfrm>
            <a:off x="91725" y="3713825"/>
            <a:ext cx="14664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u="sng">
                <a:solidFill>
                  <a:schemeClr val="lt1"/>
                </a:solidFill>
                <a:hlinkClick r:id="rId3">
                  <a:extLst>
                    <a:ext uri="{A12FA001-AC4F-418D-AE19-62706E023703}">
                      <ahyp:hlinkClr val="tx"/>
                    </a:ext>
                  </a:extLst>
                </a:hlinkClick>
              </a:rPr>
              <a:t>Join our Google Group</a:t>
            </a:r>
            <a:endParaRPr b="1" sz="2100" u="sng">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23"/>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41" name="Google Shape;141;p23"/>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a:t>
            </a:r>
            <a:r>
              <a:rPr lang="en">
                <a:solidFill>
                  <a:schemeClr val="lt1"/>
                </a:solidFill>
              </a:rPr>
              <a:t>: Demographics</a:t>
            </a:r>
            <a:endParaRPr>
              <a:solidFill>
                <a:schemeClr val="lt1"/>
              </a:solidFill>
            </a:endParaRPr>
          </a:p>
        </p:txBody>
      </p:sp>
      <p:pic>
        <p:nvPicPr>
          <p:cNvPr id="142" name="Google Shape;142;p23"/>
          <p:cNvPicPr preferRelativeResize="0"/>
          <p:nvPr/>
        </p:nvPicPr>
        <p:blipFill rotWithShape="1">
          <a:blip r:embed="rId3">
            <a:alphaModFix/>
          </a:blip>
          <a:srcRect b="1405" l="10873" r="575" t="4864"/>
          <a:stretch/>
        </p:blipFill>
        <p:spPr>
          <a:xfrm>
            <a:off x="3221096" y="1024775"/>
            <a:ext cx="5922905" cy="4118724"/>
          </a:xfrm>
          <a:prstGeom prst="rect">
            <a:avLst/>
          </a:prstGeom>
          <a:noFill/>
          <a:ln>
            <a:noFill/>
          </a:ln>
        </p:spPr>
      </p:pic>
      <p:sp>
        <p:nvSpPr>
          <p:cNvPr id="143" name="Google Shape;143;p23"/>
          <p:cNvSpPr txBox="1"/>
          <p:nvPr/>
        </p:nvSpPr>
        <p:spPr>
          <a:xfrm>
            <a:off x="0" y="1289525"/>
            <a:ext cx="30468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3D372F"/>
              </a:buClr>
              <a:buSzPts val="2400"/>
              <a:buChar char="•"/>
            </a:pPr>
            <a:r>
              <a:rPr lang="en" sz="2400">
                <a:solidFill>
                  <a:srgbClr val="3D372F"/>
                </a:solidFill>
              </a:rPr>
              <a:t>Responses from 42 colleges/ districts</a:t>
            </a:r>
            <a:endParaRPr sz="2400">
              <a:solidFill>
                <a:srgbClr val="3D372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24"/>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50" name="Google Shape;150;p24"/>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Usage</a:t>
            </a:r>
            <a:endParaRPr>
              <a:solidFill>
                <a:schemeClr val="lt1"/>
              </a:solidFill>
            </a:endParaRPr>
          </a:p>
        </p:txBody>
      </p:sp>
      <p:pic>
        <p:nvPicPr>
          <p:cNvPr descr="Forms response chart. Question title: Do you use OER and/or ZTC resources in any of your courses?. Number of responses: 64 responses." id="151" name="Google Shape;151;p24" title="Do you use OER and/or ZTC resources in any of your courses?"/>
          <p:cNvPicPr preferRelativeResize="0"/>
          <p:nvPr/>
        </p:nvPicPr>
        <p:blipFill>
          <a:blip r:embed="rId3">
            <a:alphaModFix/>
          </a:blip>
          <a:stretch>
            <a:fillRect/>
          </a:stretch>
        </p:blipFill>
        <p:spPr>
          <a:xfrm>
            <a:off x="152400" y="1137950"/>
            <a:ext cx="8839204" cy="3720407"/>
          </a:xfrm>
          <a:prstGeom prst="rect">
            <a:avLst/>
          </a:prstGeom>
          <a:noFill/>
          <a:ln>
            <a:noFill/>
          </a:ln>
        </p:spPr>
      </p:pic>
      <p:pic>
        <p:nvPicPr>
          <p:cNvPr id="152" name="Google Shape;152;p24"/>
          <p:cNvPicPr preferRelativeResize="0"/>
          <p:nvPr/>
        </p:nvPicPr>
        <p:blipFill>
          <a:blip r:embed="rId4">
            <a:alphaModFix/>
          </a:blip>
          <a:stretch>
            <a:fillRect/>
          </a:stretch>
        </p:blipFill>
        <p:spPr>
          <a:xfrm>
            <a:off x="4988925" y="2718000"/>
            <a:ext cx="4077100" cy="2347576"/>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 name="Google Shape;158;p25"/>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59" name="Google Shape;159;p25"/>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by Course</a:t>
            </a:r>
            <a:endParaRPr>
              <a:solidFill>
                <a:schemeClr val="lt1"/>
              </a:solidFill>
            </a:endParaRPr>
          </a:p>
        </p:txBody>
      </p:sp>
      <p:pic>
        <p:nvPicPr>
          <p:cNvPr descr="Forms response chart. Question title: Which of the following best describes why you don't use OER and/or ZTC resources in any of your courses?. Number of responses: 29 responses." id="160" name="Google Shape;160;p25" title="Which of the following best describes why you don't use OER and/or ZTC resources in any of your courses?"/>
          <p:cNvPicPr preferRelativeResize="0"/>
          <p:nvPr/>
        </p:nvPicPr>
        <p:blipFill>
          <a:blip r:embed="rId3">
            <a:alphaModFix/>
          </a:blip>
          <a:stretch>
            <a:fillRect/>
          </a:stretch>
        </p:blipFill>
        <p:spPr>
          <a:xfrm>
            <a:off x="152400" y="1137950"/>
            <a:ext cx="8494351" cy="3853151"/>
          </a:xfrm>
          <a:prstGeom prst="rect">
            <a:avLst/>
          </a:prstGeom>
          <a:noFill/>
          <a:ln>
            <a:noFill/>
          </a:ln>
        </p:spPr>
      </p:pic>
      <p:pic>
        <p:nvPicPr>
          <p:cNvPr id="161" name="Google Shape;161;p25"/>
          <p:cNvPicPr preferRelativeResize="0"/>
          <p:nvPr/>
        </p:nvPicPr>
        <p:blipFill>
          <a:blip r:embed="rId4">
            <a:alphaModFix/>
          </a:blip>
          <a:stretch>
            <a:fillRect/>
          </a:stretch>
        </p:blipFill>
        <p:spPr>
          <a:xfrm>
            <a:off x="5486225" y="1711175"/>
            <a:ext cx="2730375" cy="3432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7" name="Google Shape;167;p26"/>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68" name="Google Shape;168;p26"/>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a:t>
            </a:r>
            <a:endParaRPr>
              <a:solidFill>
                <a:schemeClr val="lt1"/>
              </a:solidFill>
            </a:endParaRPr>
          </a:p>
        </p:txBody>
      </p:sp>
      <p:pic>
        <p:nvPicPr>
          <p:cNvPr id="169" name="Google Shape;169;p26"/>
          <p:cNvPicPr preferRelativeResize="0"/>
          <p:nvPr/>
        </p:nvPicPr>
        <p:blipFill rotWithShape="1">
          <a:blip r:embed="rId3">
            <a:alphaModFix/>
          </a:blip>
          <a:srcRect b="1229" l="8119" r="647" t="4891"/>
          <a:stretch/>
        </p:blipFill>
        <p:spPr>
          <a:xfrm>
            <a:off x="671375" y="1019675"/>
            <a:ext cx="7499774" cy="412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7"/>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76" name="Google Shape;176;p27"/>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ART 110</a:t>
            </a:r>
            <a:endParaRPr>
              <a:solidFill>
                <a:schemeClr val="lt1"/>
              </a:solidFill>
            </a:endParaRPr>
          </a:p>
        </p:txBody>
      </p:sp>
      <p:pic>
        <p:nvPicPr>
          <p:cNvPr id="177" name="Google Shape;177;p27"/>
          <p:cNvPicPr preferRelativeResize="0"/>
          <p:nvPr/>
        </p:nvPicPr>
        <p:blipFill rotWithShape="1">
          <a:blip r:embed="rId3">
            <a:alphaModFix/>
          </a:blip>
          <a:srcRect b="0" l="0" r="0" t="11668"/>
          <a:stretch/>
        </p:blipFill>
        <p:spPr>
          <a:xfrm>
            <a:off x="87450" y="869375"/>
            <a:ext cx="7284925" cy="4274126"/>
          </a:xfrm>
          <a:prstGeom prst="rect">
            <a:avLst/>
          </a:prstGeom>
          <a:noFill/>
          <a:ln>
            <a:noFill/>
          </a:ln>
        </p:spPr>
      </p:pic>
      <p:sp>
        <p:nvSpPr>
          <p:cNvPr id="178" name="Google Shape;178;p27"/>
          <p:cNvSpPr txBox="1"/>
          <p:nvPr/>
        </p:nvSpPr>
        <p:spPr>
          <a:xfrm>
            <a:off x="7372375" y="1140475"/>
            <a:ext cx="1771500" cy="3889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750"/>
              </a:spcBef>
              <a:spcAft>
                <a:spcPts val="0"/>
              </a:spcAft>
              <a:buNone/>
            </a:pPr>
            <a:r>
              <a:rPr lang="en" sz="2400">
                <a:solidFill>
                  <a:srgbClr val="3D372F"/>
                </a:solidFill>
              </a:rPr>
              <a:t>ART 110 (Survey I) Resources used </a:t>
            </a:r>
            <a:endParaRPr sz="2400">
              <a:solidFill>
                <a:srgbClr val="3D372F"/>
              </a:solidFill>
            </a:endParaRPr>
          </a:p>
        </p:txBody>
      </p:sp>
      <p:sp>
        <p:nvSpPr>
          <p:cNvPr id="179" name="Google Shape;179;p27"/>
          <p:cNvSpPr/>
          <p:nvPr/>
        </p:nvSpPr>
        <p:spPr>
          <a:xfrm>
            <a:off x="2453850" y="869375"/>
            <a:ext cx="4236300" cy="2214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txBox="1"/>
          <p:nvPr/>
        </p:nvSpPr>
        <p:spPr>
          <a:xfrm>
            <a:off x="2888700" y="1189050"/>
            <a:ext cx="33666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rPr>
              <a:t>Note: I lightly consolidated/cleaned the data, but there’s still lots of overlap</a:t>
            </a:r>
            <a:endParaRPr b="1"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 name="Google Shape;186;p28"/>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87" name="Google Shape;187;p28"/>
          <p:cNvSpPr txBox="1"/>
          <p:nvPr>
            <p:ph idx="4294967295" type="title"/>
          </p:nvPr>
        </p:nvSpPr>
        <p:spPr>
          <a:xfrm>
            <a:off x="46811" y="19545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ART 100 (Understanding Art)</a:t>
            </a:r>
            <a:endParaRPr>
              <a:solidFill>
                <a:schemeClr val="lt1"/>
              </a:solidFill>
            </a:endParaRPr>
          </a:p>
        </p:txBody>
      </p:sp>
      <p:pic>
        <p:nvPicPr>
          <p:cNvPr id="188" name="Google Shape;188;p28"/>
          <p:cNvPicPr preferRelativeResize="0"/>
          <p:nvPr/>
        </p:nvPicPr>
        <p:blipFill rotWithShape="1">
          <a:blip r:embed="rId3">
            <a:alphaModFix/>
          </a:blip>
          <a:srcRect b="4025" l="709" r="699" t="3011"/>
          <a:stretch/>
        </p:blipFill>
        <p:spPr>
          <a:xfrm>
            <a:off x="202625" y="1249500"/>
            <a:ext cx="6968400" cy="3435500"/>
          </a:xfrm>
          <a:prstGeom prst="rect">
            <a:avLst/>
          </a:prstGeom>
          <a:noFill/>
          <a:ln>
            <a:noFill/>
          </a:ln>
        </p:spPr>
      </p:pic>
      <p:pic>
        <p:nvPicPr>
          <p:cNvPr id="189" name="Google Shape;189;p28"/>
          <p:cNvPicPr preferRelativeResize="0"/>
          <p:nvPr/>
        </p:nvPicPr>
        <p:blipFill rotWithShape="1">
          <a:blip r:embed="rId4">
            <a:alphaModFix/>
          </a:blip>
          <a:srcRect b="3791" l="662" r="513" t="11398"/>
          <a:stretch/>
        </p:blipFill>
        <p:spPr>
          <a:xfrm>
            <a:off x="7800" y="1140475"/>
            <a:ext cx="8357450" cy="397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29"/>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96" name="Google Shape;196;p29"/>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ART 120 (Survey II)</a:t>
            </a:r>
            <a:endParaRPr>
              <a:solidFill>
                <a:schemeClr val="lt1"/>
              </a:solidFill>
            </a:endParaRPr>
          </a:p>
        </p:txBody>
      </p:sp>
      <p:pic>
        <p:nvPicPr>
          <p:cNvPr id="197" name="Google Shape;197;p29"/>
          <p:cNvPicPr preferRelativeResize="0"/>
          <p:nvPr/>
        </p:nvPicPr>
        <p:blipFill rotWithShape="1">
          <a:blip r:embed="rId3">
            <a:alphaModFix/>
          </a:blip>
          <a:srcRect b="4269" l="0" r="0" t="0"/>
          <a:stretch/>
        </p:blipFill>
        <p:spPr>
          <a:xfrm>
            <a:off x="152400" y="1137950"/>
            <a:ext cx="8962075" cy="382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3" name="Google Shape;203;p30"/>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04" name="Google Shape;204;p30"/>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ART 150 (Modern Art)</a:t>
            </a:r>
            <a:endParaRPr>
              <a:solidFill>
                <a:schemeClr val="lt1"/>
              </a:solidFill>
            </a:endParaRPr>
          </a:p>
        </p:txBody>
      </p:sp>
      <p:pic>
        <p:nvPicPr>
          <p:cNvPr id="205" name="Google Shape;205;p30"/>
          <p:cNvPicPr preferRelativeResize="0"/>
          <p:nvPr/>
        </p:nvPicPr>
        <p:blipFill>
          <a:blip r:embed="rId3">
            <a:alphaModFix/>
          </a:blip>
          <a:stretch>
            <a:fillRect/>
          </a:stretch>
        </p:blipFill>
        <p:spPr>
          <a:xfrm>
            <a:off x="152400" y="1086200"/>
            <a:ext cx="7637275" cy="405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 name="Google Shape;211;p31"/>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12" name="Google Shape;212;p31"/>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Other AH Courses</a:t>
            </a:r>
            <a:endParaRPr>
              <a:solidFill>
                <a:schemeClr val="lt1"/>
              </a:solidFill>
            </a:endParaRPr>
          </a:p>
        </p:txBody>
      </p:sp>
      <p:pic>
        <p:nvPicPr>
          <p:cNvPr id="213" name="Google Shape;213;p31"/>
          <p:cNvPicPr preferRelativeResize="0"/>
          <p:nvPr/>
        </p:nvPicPr>
        <p:blipFill>
          <a:blip r:embed="rId3">
            <a:alphaModFix/>
          </a:blip>
          <a:stretch>
            <a:fillRect/>
          </a:stretch>
        </p:blipFill>
        <p:spPr>
          <a:xfrm>
            <a:off x="67250" y="1017500"/>
            <a:ext cx="6354051" cy="4125999"/>
          </a:xfrm>
          <a:prstGeom prst="rect">
            <a:avLst/>
          </a:prstGeom>
          <a:noFill/>
          <a:ln>
            <a:noFill/>
          </a:ln>
        </p:spPr>
      </p:pic>
      <p:sp>
        <p:nvSpPr>
          <p:cNvPr id="214" name="Google Shape;214;p31"/>
          <p:cNvSpPr txBox="1"/>
          <p:nvPr/>
        </p:nvSpPr>
        <p:spPr>
          <a:xfrm>
            <a:off x="6697200" y="1218400"/>
            <a:ext cx="2446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Plus a few non-C-ID-aligned courses:</a:t>
            </a:r>
            <a:endParaRPr/>
          </a:p>
          <a:p>
            <a:pPr indent="-317500" lvl="0" marL="457200" rtl="0" algn="l">
              <a:spcBef>
                <a:spcPts val="0"/>
              </a:spcBef>
              <a:spcAft>
                <a:spcPts val="0"/>
              </a:spcAft>
              <a:buSzPts val="1400"/>
              <a:buChar char="●"/>
            </a:pPr>
            <a:r>
              <a:rPr lang="en"/>
              <a:t>World Art and Visual Culture</a:t>
            </a:r>
            <a:endParaRPr/>
          </a:p>
          <a:p>
            <a:pPr indent="-317500" lvl="0" marL="457200" rtl="0" algn="l">
              <a:spcBef>
                <a:spcPts val="0"/>
              </a:spcBef>
              <a:spcAft>
                <a:spcPts val="0"/>
              </a:spcAft>
              <a:buSzPts val="1400"/>
              <a:buChar char="●"/>
            </a:pPr>
            <a:r>
              <a:rPr lang="en"/>
              <a:t>American Art</a:t>
            </a:r>
            <a:endParaRPr/>
          </a:p>
          <a:p>
            <a:pPr indent="-317500" lvl="0" marL="457200" rtl="0" algn="l">
              <a:spcBef>
                <a:spcPts val="0"/>
              </a:spcBef>
              <a:spcAft>
                <a:spcPts val="0"/>
              </a:spcAft>
              <a:buSzPts val="1400"/>
              <a:buChar char="●"/>
            </a:pPr>
            <a:r>
              <a:rPr lang="en"/>
              <a:t>History of Photography </a:t>
            </a:r>
            <a:endParaRPr/>
          </a:p>
          <a:p>
            <a:pPr indent="-317500" lvl="0" marL="457200" rtl="0" algn="l">
              <a:spcBef>
                <a:spcPts val="0"/>
              </a:spcBef>
              <a:spcAft>
                <a:spcPts val="0"/>
              </a:spcAft>
              <a:buSzPts val="1400"/>
              <a:buChar char="●"/>
            </a:pPr>
            <a:r>
              <a:rPr lang="en"/>
              <a:t>History of Women and Gender in Art (</a:t>
            </a:r>
            <a:r>
              <a:rPr i="1" lang="en"/>
              <a:t>Women, Art, &amp; Society </a:t>
            </a:r>
            <a:r>
              <a:rPr lang="en"/>
              <a:t>LTC</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32"/>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21" name="Google Shape;221;p32"/>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OER/ZTC Usage in Studio Art</a:t>
            </a:r>
            <a:endParaRPr>
              <a:solidFill>
                <a:schemeClr val="lt1"/>
              </a:solidFill>
            </a:endParaRPr>
          </a:p>
        </p:txBody>
      </p:sp>
      <p:pic>
        <p:nvPicPr>
          <p:cNvPr id="222" name="Google Shape;222;p32"/>
          <p:cNvPicPr preferRelativeResize="0"/>
          <p:nvPr/>
        </p:nvPicPr>
        <p:blipFill>
          <a:blip r:embed="rId3">
            <a:alphaModFix/>
          </a:blip>
          <a:stretch>
            <a:fillRect/>
          </a:stretch>
        </p:blipFill>
        <p:spPr>
          <a:xfrm>
            <a:off x="152400" y="1137950"/>
            <a:ext cx="4443812" cy="3853149"/>
          </a:xfrm>
          <a:prstGeom prst="rect">
            <a:avLst/>
          </a:prstGeom>
          <a:noFill/>
          <a:ln>
            <a:noFill/>
          </a:ln>
        </p:spPr>
      </p:pic>
      <p:sp>
        <p:nvSpPr>
          <p:cNvPr id="223" name="Google Shape;223;p32"/>
          <p:cNvSpPr txBox="1"/>
          <p:nvPr/>
        </p:nvSpPr>
        <p:spPr>
          <a:xfrm>
            <a:off x="4990850" y="1137950"/>
            <a:ext cx="3755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Plus a few non-C-ID-aligned courses:</a:t>
            </a:r>
            <a:endParaRPr/>
          </a:p>
          <a:p>
            <a:pPr indent="-317500" lvl="0" marL="457200" rtl="0" algn="l">
              <a:spcBef>
                <a:spcPts val="0"/>
              </a:spcBef>
              <a:spcAft>
                <a:spcPts val="0"/>
              </a:spcAft>
              <a:buSzPts val="1400"/>
              <a:buChar char="●"/>
            </a:pPr>
            <a:r>
              <a:rPr lang="en"/>
              <a:t>Color Theory </a:t>
            </a:r>
            <a:endParaRPr/>
          </a:p>
          <a:p>
            <a:pPr indent="-317500" lvl="0" marL="457200" rtl="0" algn="l">
              <a:spcBef>
                <a:spcPts val="0"/>
              </a:spcBef>
              <a:spcAft>
                <a:spcPts val="0"/>
              </a:spcAft>
              <a:buSzPts val="1400"/>
              <a:buChar char="●"/>
            </a:pPr>
            <a:r>
              <a:rPr lang="en"/>
              <a:t>Drawing and Composition 1</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(Resources Listed: Color Theory Course Pack and </a:t>
            </a:r>
            <a:r>
              <a:rPr i="1" lang="en"/>
              <a:t>Drawing a Contemporary Approach</a:t>
            </a:r>
            <a:r>
              <a:rPr lang="en"/>
              <a:t>, Chapter 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Today</a:t>
            </a:r>
            <a:endParaRPr>
              <a:solidFill>
                <a:schemeClr val="lt1"/>
              </a:solidFill>
            </a:endParaRPr>
          </a:p>
        </p:txBody>
      </p:sp>
      <p:cxnSp>
        <p:nvCxnSpPr>
          <p:cNvPr id="72" name="Google Shape;72;p15"/>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73" name="Google Shape;73;p15"/>
          <p:cNvSpPr txBox="1"/>
          <p:nvPr/>
        </p:nvSpPr>
        <p:spPr>
          <a:xfrm>
            <a:off x="-8" y="1276400"/>
            <a:ext cx="8304900" cy="3355500"/>
          </a:xfrm>
          <a:prstGeom prst="rect">
            <a:avLst/>
          </a:prstGeom>
          <a:noFill/>
          <a:ln>
            <a:noFill/>
          </a:ln>
        </p:spPr>
        <p:txBody>
          <a:bodyPr anchorCtr="0" anchor="t" bIns="45700" lIns="91425" spcFirstLastPara="1" rIns="91425" wrap="square" tIns="45700">
            <a:normAutofit lnSpcReduction="20000"/>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Survey history &amp; goals</a:t>
            </a:r>
            <a:endParaRPr sz="2400">
              <a:solidFill>
                <a:srgbClr val="3D372F"/>
              </a:solidFill>
            </a:endParaRPr>
          </a:p>
          <a:p>
            <a:pPr indent="-381000" lvl="1" marL="914400" rtl="0" algn="l">
              <a:lnSpc>
                <a:spcPct val="120000"/>
              </a:lnSpc>
              <a:spcBef>
                <a:spcPts val="750"/>
              </a:spcBef>
              <a:spcAft>
                <a:spcPts val="0"/>
              </a:spcAft>
              <a:buClr>
                <a:srgbClr val="DE1F37"/>
              </a:buClr>
              <a:buSzPts val="2400"/>
              <a:buChar char="•"/>
            </a:pPr>
            <a:r>
              <a:rPr lang="en" sz="2400">
                <a:solidFill>
                  <a:srgbClr val="3D372F"/>
                </a:solidFill>
              </a:rPr>
              <a:t>The instrument</a:t>
            </a:r>
            <a:endParaRPr sz="2400">
              <a:solidFill>
                <a:srgbClr val="3D372F"/>
              </a:solidFill>
            </a:endParaRPr>
          </a:p>
          <a:p>
            <a:pPr indent="-381000" lvl="1" marL="914400" rtl="0" algn="l">
              <a:lnSpc>
                <a:spcPct val="120000"/>
              </a:lnSpc>
              <a:spcBef>
                <a:spcPts val="750"/>
              </a:spcBef>
              <a:spcAft>
                <a:spcPts val="0"/>
              </a:spcAft>
              <a:buClr>
                <a:srgbClr val="DE1F37"/>
              </a:buClr>
              <a:buSzPts val="2400"/>
              <a:buChar char="•"/>
            </a:pPr>
            <a:r>
              <a:rPr lang="en" sz="2400">
                <a:solidFill>
                  <a:srgbClr val="3D372F"/>
                </a:solidFill>
              </a:rPr>
              <a:t>The results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Why we aren’t using OERs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Which OERs we </a:t>
            </a:r>
            <a:r>
              <a:rPr i="1" lang="en" sz="2400">
                <a:solidFill>
                  <a:srgbClr val="3D372F"/>
                </a:solidFill>
              </a:rPr>
              <a:t>are </a:t>
            </a:r>
            <a:r>
              <a:rPr lang="en" sz="2400">
                <a:solidFill>
                  <a:srgbClr val="3D372F"/>
                </a:solidFill>
              </a:rPr>
              <a:t>using</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What we need</a:t>
            </a:r>
            <a:endParaRPr sz="2400">
              <a:solidFill>
                <a:srgbClr val="3D372F"/>
              </a:solidFill>
            </a:endParaRPr>
          </a:p>
          <a:p>
            <a:pPr indent="-381000" lvl="1" marL="914400" rtl="0" algn="l">
              <a:lnSpc>
                <a:spcPct val="120000"/>
              </a:lnSpc>
              <a:spcBef>
                <a:spcPts val="750"/>
              </a:spcBef>
              <a:spcAft>
                <a:spcPts val="0"/>
              </a:spcAft>
              <a:buClr>
                <a:srgbClr val="DE1F37"/>
              </a:buClr>
              <a:buSzPts val="2400"/>
              <a:buChar char="•"/>
            </a:pPr>
            <a:r>
              <a:rPr lang="en" sz="2400">
                <a:solidFill>
                  <a:srgbClr val="3D372F"/>
                </a:solidFill>
              </a:rPr>
              <a:t>Questions?</a:t>
            </a:r>
            <a:endParaRPr sz="2400">
              <a:solidFill>
                <a:srgbClr val="3D372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9" name="Google Shape;229;p33"/>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30" name="Google Shape;230;p33"/>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Takeaways</a:t>
            </a:r>
            <a:endParaRPr>
              <a:solidFill>
                <a:schemeClr val="lt1"/>
              </a:solidFill>
            </a:endParaRPr>
          </a:p>
        </p:txBody>
      </p:sp>
      <p:sp>
        <p:nvSpPr>
          <p:cNvPr id="231" name="Google Shape;231;p33"/>
          <p:cNvSpPr txBox="1"/>
          <p:nvPr/>
        </p:nvSpPr>
        <p:spPr>
          <a:xfrm>
            <a:off x="-8" y="1276400"/>
            <a:ext cx="8304900" cy="3355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Art History has lots of solid resources available.</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“We’re so lucky as a discipline to have Smarthistory.”</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“Very little is missing, have eliminated text books for all my classes”</a:t>
            </a:r>
            <a:endParaRPr sz="2400">
              <a:solidFill>
                <a:srgbClr val="3D372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34"/>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38" name="Google Shape;238;p34"/>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Takeaways</a:t>
            </a:r>
            <a:endParaRPr>
              <a:solidFill>
                <a:schemeClr val="lt1"/>
              </a:solidFill>
            </a:endParaRPr>
          </a:p>
        </p:txBody>
      </p:sp>
      <p:sp>
        <p:nvSpPr>
          <p:cNvPr id="239" name="Google Shape;239;p34"/>
          <p:cNvSpPr txBox="1"/>
          <p:nvPr/>
        </p:nvSpPr>
        <p:spPr>
          <a:xfrm>
            <a:off x="-8" y="1276400"/>
            <a:ext cx="8304900" cy="3355500"/>
          </a:xfrm>
          <a:prstGeom prst="rect">
            <a:avLst/>
          </a:prstGeom>
          <a:noFill/>
          <a:ln>
            <a:noFill/>
          </a:ln>
        </p:spPr>
        <p:txBody>
          <a:bodyPr anchorCtr="0" anchor="t" bIns="45700" lIns="91425" spcFirstLastPara="1" rIns="91425" wrap="square" tIns="45700">
            <a:normAutofit fontScale="85000" lnSpcReduction="10000"/>
          </a:bodyPr>
          <a:lstStyle/>
          <a:p>
            <a:pPr indent="-358140" lvl="1" marL="914400" rtl="0" algn="l">
              <a:lnSpc>
                <a:spcPct val="120000"/>
              </a:lnSpc>
              <a:spcBef>
                <a:spcPts val="750"/>
              </a:spcBef>
              <a:spcAft>
                <a:spcPts val="0"/>
              </a:spcAft>
              <a:buClr>
                <a:srgbClr val="DE1F37"/>
              </a:buClr>
              <a:buSzPct val="100000"/>
              <a:buChar char="•"/>
            </a:pPr>
            <a:r>
              <a:rPr lang="en" sz="2400">
                <a:solidFill>
                  <a:srgbClr val="3D372F"/>
                </a:solidFill>
              </a:rPr>
              <a:t>…and there’s room for improvement</a:t>
            </a:r>
            <a:endParaRPr sz="2400">
              <a:solidFill>
                <a:srgbClr val="3D372F"/>
              </a:solidFill>
            </a:endParaRPr>
          </a:p>
          <a:p>
            <a:pPr indent="-358139" lvl="2" marL="1371600" rtl="0" algn="l">
              <a:lnSpc>
                <a:spcPct val="120000"/>
              </a:lnSpc>
              <a:spcBef>
                <a:spcPts val="750"/>
              </a:spcBef>
              <a:spcAft>
                <a:spcPts val="0"/>
              </a:spcAft>
              <a:buClr>
                <a:srgbClr val="3D372F"/>
              </a:buClr>
              <a:buSzPct val="100000"/>
              <a:buChar char="•"/>
            </a:pPr>
            <a:r>
              <a:rPr lang="en" sz="2400">
                <a:solidFill>
                  <a:srgbClr val="3D372F"/>
                </a:solidFill>
              </a:rPr>
              <a:t>“</a:t>
            </a:r>
            <a:r>
              <a:rPr lang="en" sz="2400">
                <a:solidFill>
                  <a:srgbClr val="3D372F"/>
                </a:solidFill>
              </a:rPr>
              <a:t>I don't use them because while a comparable cache of materials could be gathered, they would lack consistency of quality, in writing and reproduction.</a:t>
            </a:r>
            <a:r>
              <a:rPr lang="en" sz="2400">
                <a:solidFill>
                  <a:srgbClr val="3D372F"/>
                </a:solidFill>
              </a:rPr>
              <a:t>”</a:t>
            </a:r>
            <a:endParaRPr sz="2400">
              <a:solidFill>
                <a:srgbClr val="3D372F"/>
              </a:solidFill>
            </a:endParaRPr>
          </a:p>
          <a:p>
            <a:pPr indent="-358139" lvl="2" marL="1371600" rtl="0" algn="l">
              <a:lnSpc>
                <a:spcPct val="120000"/>
              </a:lnSpc>
              <a:spcBef>
                <a:spcPts val="750"/>
              </a:spcBef>
              <a:spcAft>
                <a:spcPts val="0"/>
              </a:spcAft>
              <a:buClr>
                <a:srgbClr val="3D372F"/>
              </a:buClr>
              <a:buSzPct val="100000"/>
              <a:buChar char="•"/>
            </a:pPr>
            <a:r>
              <a:rPr lang="en" sz="2400">
                <a:solidFill>
                  <a:srgbClr val="3D372F"/>
                </a:solidFill>
              </a:rPr>
              <a:t>“</a:t>
            </a:r>
            <a:r>
              <a:rPr lang="en" sz="2400">
                <a:solidFill>
                  <a:srgbClr val="3D372F"/>
                </a:solidFill>
              </a:rPr>
              <a:t>It would be very helpful to have more well-organized OER sources for non-Western art history, and also history of photography, and if possible, to get funding and support for the development of test question banks and other ancillary and assessment resources for existing OERs.</a:t>
            </a:r>
            <a:r>
              <a:rPr lang="en" sz="2400">
                <a:solidFill>
                  <a:srgbClr val="3D372F"/>
                </a:solidFill>
              </a:rPr>
              <a:t>”</a:t>
            </a:r>
            <a:endParaRPr sz="2400">
              <a:solidFill>
                <a:srgbClr val="3D372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5" name="Google Shape;245;p35"/>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46" name="Google Shape;246;p35"/>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Suggestions</a:t>
            </a:r>
            <a:endParaRPr>
              <a:solidFill>
                <a:schemeClr val="lt1"/>
              </a:solidFill>
            </a:endParaRPr>
          </a:p>
        </p:txBody>
      </p:sp>
      <p:sp>
        <p:nvSpPr>
          <p:cNvPr id="247" name="Google Shape;247;p35"/>
          <p:cNvSpPr txBox="1"/>
          <p:nvPr/>
        </p:nvSpPr>
        <p:spPr>
          <a:xfrm>
            <a:off x="-8" y="1276400"/>
            <a:ext cx="8304900" cy="3355500"/>
          </a:xfrm>
          <a:prstGeom prst="rect">
            <a:avLst/>
          </a:prstGeom>
          <a:noFill/>
          <a:ln>
            <a:noFill/>
          </a:ln>
        </p:spPr>
        <p:txBody>
          <a:bodyPr anchorCtr="0" anchor="t" bIns="45700" lIns="91425" spcFirstLastPara="1" rIns="91425" wrap="square" tIns="45700">
            <a:normAutofit fontScale="92500"/>
          </a:bodyPr>
          <a:lstStyle/>
          <a:p>
            <a:pPr indent="-369569" lvl="1" marL="914400" rtl="0" algn="l">
              <a:lnSpc>
                <a:spcPct val="120000"/>
              </a:lnSpc>
              <a:spcBef>
                <a:spcPts val="750"/>
              </a:spcBef>
              <a:spcAft>
                <a:spcPts val="0"/>
              </a:spcAft>
              <a:buClr>
                <a:srgbClr val="DE1F37"/>
              </a:buClr>
              <a:buSzPct val="100000"/>
              <a:buChar char="•"/>
            </a:pPr>
            <a:r>
              <a:rPr lang="en" sz="2400">
                <a:solidFill>
                  <a:srgbClr val="3D372F"/>
                </a:solidFill>
              </a:rPr>
              <a:t>“Maybe a group of people would be interested in pursuing a grant to write these overview chapters? For AOA/140 for instance, we might only need money for four broad overview chapters: Intro, African, Oceanic, and Native North American and then faculty could choose from the wide assortment of existing Smarthistory articles to fill in the "chapter-like content" after a more comprehensive introduction. Same for Asian/130.”</a:t>
            </a:r>
            <a:endParaRPr sz="2400">
              <a:solidFill>
                <a:srgbClr val="3D372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36"/>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54" name="Google Shape;254;p36"/>
          <p:cNvSpPr txBox="1"/>
          <p:nvPr>
            <p:ph idx="4294967295" type="title"/>
          </p:nvPr>
        </p:nvSpPr>
        <p:spPr>
          <a:xfrm>
            <a:off x="35447" y="81900"/>
            <a:ext cx="91086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Areas of Need</a:t>
            </a:r>
            <a:endParaRPr>
              <a:solidFill>
                <a:schemeClr val="lt1"/>
              </a:solidFill>
            </a:endParaRPr>
          </a:p>
        </p:txBody>
      </p:sp>
      <p:sp>
        <p:nvSpPr>
          <p:cNvPr id="255" name="Google Shape;255;p36"/>
          <p:cNvSpPr txBox="1"/>
          <p:nvPr/>
        </p:nvSpPr>
        <p:spPr>
          <a:xfrm>
            <a:off x="-8" y="1276400"/>
            <a:ext cx="8304900" cy="3355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Global resources, especially for Africa, Asia, and the Americas</a:t>
            </a:r>
            <a:endParaRPr sz="2400">
              <a:solidFill>
                <a:srgbClr val="3D372F"/>
              </a:solidFill>
            </a:endParaRPr>
          </a:p>
          <a:p>
            <a:pPr indent="-381000" lvl="1" marL="914400" rtl="0" algn="l">
              <a:lnSpc>
                <a:spcPct val="120000"/>
              </a:lnSpc>
              <a:spcBef>
                <a:spcPts val="750"/>
              </a:spcBef>
              <a:spcAft>
                <a:spcPts val="0"/>
              </a:spcAft>
              <a:buClr>
                <a:srgbClr val="3D372F"/>
              </a:buClr>
              <a:buSzPts val="2400"/>
              <a:buChar char="•"/>
            </a:pPr>
            <a:r>
              <a:rPr lang="en" sz="2400">
                <a:solidFill>
                  <a:srgbClr val="3D372F"/>
                </a:solidFill>
              </a:rPr>
              <a:t>Studio arts resources, including Foundations and techniques</a:t>
            </a:r>
            <a:endParaRPr sz="2400">
              <a:solidFill>
                <a:srgbClr val="3D372F"/>
              </a:solidFill>
            </a:endParaRPr>
          </a:p>
          <a:p>
            <a:pPr indent="-381000" lvl="1" marL="914400" rtl="0" algn="l">
              <a:lnSpc>
                <a:spcPct val="120000"/>
              </a:lnSpc>
              <a:spcBef>
                <a:spcPts val="750"/>
              </a:spcBef>
              <a:spcAft>
                <a:spcPts val="0"/>
              </a:spcAft>
              <a:buClr>
                <a:srgbClr val="3D372F"/>
              </a:buClr>
              <a:buSzPts val="2400"/>
              <a:buChar char="•"/>
            </a:pPr>
            <a:r>
              <a:rPr lang="en" sz="2400">
                <a:solidFill>
                  <a:srgbClr val="3D372F"/>
                </a:solidFill>
              </a:rPr>
              <a:t>Funding for development and adoption</a:t>
            </a:r>
            <a:endParaRPr sz="2400">
              <a:solidFill>
                <a:srgbClr val="3D372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37"/>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262" name="Google Shape;262;p37"/>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Questions/Discussion</a:t>
            </a:r>
            <a:endParaRPr>
              <a:solidFill>
                <a:schemeClr val="lt1"/>
              </a:solidFill>
            </a:endParaRPr>
          </a:p>
        </p:txBody>
      </p:sp>
      <p:sp>
        <p:nvSpPr>
          <p:cNvPr id="263" name="Google Shape;263;p37"/>
          <p:cNvSpPr txBox="1"/>
          <p:nvPr/>
        </p:nvSpPr>
        <p:spPr>
          <a:xfrm>
            <a:off x="35450" y="1128450"/>
            <a:ext cx="8990700" cy="169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 sz="2200"/>
              <a:t>Thoughts? Questions? Advice? </a:t>
            </a:r>
            <a:endParaRPr sz="2200"/>
          </a:p>
          <a:p>
            <a:pPr indent="-368300" lvl="0" marL="457200" rtl="0" algn="l">
              <a:spcBef>
                <a:spcPts val="400"/>
              </a:spcBef>
              <a:spcAft>
                <a:spcPts val="0"/>
              </a:spcAft>
              <a:buSzPts val="2200"/>
              <a:buChar char="●"/>
            </a:pPr>
            <a:r>
              <a:rPr lang="en" sz="2200"/>
              <a:t>Remember to </a:t>
            </a:r>
            <a:r>
              <a:rPr b="1" lang="en" sz="2200" u="sng">
                <a:solidFill>
                  <a:schemeClr val="hlink"/>
                </a:solidFill>
                <a:hlinkClick r:id="rId3"/>
              </a:rPr>
              <a:t>join our Google Group</a:t>
            </a:r>
            <a:r>
              <a:rPr lang="en" sz="2200"/>
              <a:t>! </a:t>
            </a:r>
            <a:endParaRPr sz="2200"/>
          </a:p>
          <a:p>
            <a:pPr indent="-368300" lvl="0" marL="457200" rtl="0" algn="l">
              <a:spcBef>
                <a:spcPts val="400"/>
              </a:spcBef>
              <a:spcAft>
                <a:spcPts val="0"/>
              </a:spcAft>
              <a:buSzPts val="2200"/>
              <a:buChar char="●"/>
            </a:pPr>
            <a:r>
              <a:rPr lang="en" sz="2200">
                <a:solidFill>
                  <a:schemeClr val="dk1"/>
                </a:solidFill>
              </a:rPr>
              <a:t>Please don’t hesitate to reach out:</a:t>
            </a:r>
            <a:endParaRPr sz="2200">
              <a:solidFill>
                <a:schemeClr val="dk1"/>
              </a:solidFill>
            </a:endParaRPr>
          </a:p>
          <a:p>
            <a:pPr indent="0" lvl="0" marL="457200" rtl="0" algn="l">
              <a:spcBef>
                <a:spcPts val="400"/>
              </a:spcBef>
              <a:spcAft>
                <a:spcPts val="400"/>
              </a:spcAft>
              <a:buNone/>
            </a:pPr>
            <a:r>
              <a:rPr lang="en" sz="2200">
                <a:solidFill>
                  <a:schemeClr val="dk1"/>
                </a:solidFill>
              </a:rPr>
              <a:t>Cerise Myers (cerise.myers@imperial.edu)</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6"/>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80" name="Google Shape;80;p16"/>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Survey History &amp; Goals</a:t>
            </a:r>
            <a:endParaRPr>
              <a:solidFill>
                <a:schemeClr val="lt1"/>
              </a:solidFill>
            </a:endParaRPr>
          </a:p>
        </p:txBody>
      </p:sp>
      <p:sp>
        <p:nvSpPr>
          <p:cNvPr id="81" name="Google Shape;81;p16"/>
          <p:cNvSpPr txBox="1"/>
          <p:nvPr/>
        </p:nvSpPr>
        <p:spPr>
          <a:xfrm>
            <a:off x="0" y="1289500"/>
            <a:ext cx="86550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2019 survey (before my time)</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96 responses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Showed limited use of OERs, desire for better resources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Resources used were mostly online versions of older publisher texts, Khan Academy, Boundless/Lumen, and the Sachant OER</a:t>
            </a:r>
            <a:endParaRPr sz="2400">
              <a:solidFill>
                <a:srgbClr val="3D372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7"/>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88" name="Google Shape;88;p17"/>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Survey History &amp; Goals</a:t>
            </a:r>
            <a:endParaRPr>
              <a:solidFill>
                <a:schemeClr val="lt1"/>
              </a:solidFill>
            </a:endParaRPr>
          </a:p>
        </p:txBody>
      </p:sp>
      <p:sp>
        <p:nvSpPr>
          <p:cNvPr id="89" name="Google Shape;89;p17"/>
          <p:cNvSpPr txBox="1"/>
          <p:nvPr/>
        </p:nvSpPr>
        <p:spPr>
          <a:xfrm>
            <a:off x="0" y="1289525"/>
            <a:ext cx="86550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Relatively little OER use at all</a:t>
            </a:r>
            <a:endParaRPr sz="2400">
              <a:solidFill>
                <a:srgbClr val="3D372F"/>
              </a:solidFill>
            </a:endParaRPr>
          </a:p>
        </p:txBody>
      </p:sp>
      <p:pic>
        <p:nvPicPr>
          <p:cNvPr id="90" name="Google Shape;90;p17"/>
          <p:cNvPicPr preferRelativeResize="0"/>
          <p:nvPr/>
        </p:nvPicPr>
        <p:blipFill>
          <a:blip r:embed="rId3">
            <a:alphaModFix/>
          </a:blip>
          <a:stretch>
            <a:fillRect/>
          </a:stretch>
        </p:blipFill>
        <p:spPr>
          <a:xfrm>
            <a:off x="1383800" y="1996475"/>
            <a:ext cx="5527191" cy="318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18"/>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97" name="Google Shape;97;p18"/>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Survey History &amp; Goals</a:t>
            </a:r>
            <a:endParaRPr>
              <a:solidFill>
                <a:schemeClr val="lt1"/>
              </a:solidFill>
            </a:endParaRPr>
          </a:p>
        </p:txBody>
      </p:sp>
      <p:sp>
        <p:nvSpPr>
          <p:cNvPr id="98" name="Google Shape;98;p18"/>
          <p:cNvSpPr txBox="1"/>
          <p:nvPr/>
        </p:nvSpPr>
        <p:spPr>
          <a:xfrm>
            <a:off x="0" y="1289525"/>
            <a:ext cx="86550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2023 Survey Goals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Explore current usage and barriers to usage</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Share existing resources</a:t>
            </a:r>
            <a:endParaRPr sz="2400">
              <a:solidFill>
                <a:srgbClr val="3D372F"/>
              </a:solidFill>
            </a:endParaRPr>
          </a:p>
          <a:p>
            <a:pPr indent="-381000" lvl="2" marL="1371600" rtl="0" algn="l">
              <a:lnSpc>
                <a:spcPct val="120000"/>
              </a:lnSpc>
              <a:spcBef>
                <a:spcPts val="750"/>
              </a:spcBef>
              <a:spcAft>
                <a:spcPts val="0"/>
              </a:spcAft>
              <a:buClr>
                <a:srgbClr val="3D372F"/>
              </a:buClr>
              <a:buSzPts val="2400"/>
              <a:buChar char="•"/>
            </a:pPr>
            <a:r>
              <a:rPr lang="en" sz="2400">
                <a:solidFill>
                  <a:srgbClr val="3D372F"/>
                </a:solidFill>
              </a:rPr>
              <a:t>Identify areas of greatest need</a:t>
            </a:r>
            <a:endParaRPr sz="2400">
              <a:solidFill>
                <a:srgbClr val="3D372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 name="Google Shape;104;p19"/>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05" name="Google Shape;105;p19"/>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Instrument</a:t>
            </a:r>
            <a:endParaRPr>
              <a:solidFill>
                <a:schemeClr val="lt1"/>
              </a:solidFill>
            </a:endParaRPr>
          </a:p>
        </p:txBody>
      </p:sp>
      <p:sp>
        <p:nvSpPr>
          <p:cNvPr id="106" name="Google Shape;106;p19"/>
          <p:cNvSpPr txBox="1"/>
          <p:nvPr/>
        </p:nvSpPr>
        <p:spPr>
          <a:xfrm>
            <a:off x="0" y="1289525"/>
            <a:ext cx="59508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DE1F37"/>
              </a:buClr>
              <a:buSzPts val="2400"/>
              <a:buChar char="•"/>
            </a:pPr>
            <a:r>
              <a:rPr lang="en" sz="2400">
                <a:solidFill>
                  <a:srgbClr val="3D372F"/>
                </a:solidFill>
              </a:rPr>
              <a:t>Demographic data</a:t>
            </a:r>
            <a:endParaRPr sz="2400">
              <a:solidFill>
                <a:srgbClr val="3D372F"/>
              </a:solidFill>
            </a:endParaRPr>
          </a:p>
          <a:p>
            <a:pPr indent="-381000" lvl="1" marL="914400" rtl="0" algn="l">
              <a:lnSpc>
                <a:spcPct val="120000"/>
              </a:lnSpc>
              <a:spcBef>
                <a:spcPts val="750"/>
              </a:spcBef>
              <a:spcAft>
                <a:spcPts val="0"/>
              </a:spcAft>
              <a:buClr>
                <a:srgbClr val="3D372F"/>
              </a:buClr>
              <a:buSzPts val="2400"/>
              <a:buChar char="•"/>
            </a:pPr>
            <a:r>
              <a:rPr lang="en" sz="2400">
                <a:solidFill>
                  <a:srgbClr val="3D372F"/>
                </a:solidFill>
              </a:rPr>
              <a:t>First forking question: OER/ZTC usage in any courses </a:t>
            </a:r>
            <a:endParaRPr sz="2400">
              <a:solidFill>
                <a:srgbClr val="3D372F"/>
              </a:solidFill>
            </a:endParaRPr>
          </a:p>
        </p:txBody>
      </p:sp>
      <p:pic>
        <p:nvPicPr>
          <p:cNvPr id="107" name="Google Shape;107;p19"/>
          <p:cNvPicPr preferRelativeResize="0"/>
          <p:nvPr/>
        </p:nvPicPr>
        <p:blipFill>
          <a:blip r:embed="rId3">
            <a:alphaModFix/>
          </a:blip>
          <a:stretch>
            <a:fillRect/>
          </a:stretch>
        </p:blipFill>
        <p:spPr>
          <a:xfrm>
            <a:off x="5776818" y="0"/>
            <a:ext cx="326801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0"/>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14" name="Google Shape;114;p20"/>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Instrument</a:t>
            </a:r>
            <a:endParaRPr>
              <a:solidFill>
                <a:schemeClr val="lt1"/>
              </a:solidFill>
            </a:endParaRPr>
          </a:p>
        </p:txBody>
      </p:sp>
      <p:sp>
        <p:nvSpPr>
          <p:cNvPr id="115" name="Google Shape;115;p20"/>
          <p:cNvSpPr txBox="1"/>
          <p:nvPr/>
        </p:nvSpPr>
        <p:spPr>
          <a:xfrm>
            <a:off x="0" y="1289525"/>
            <a:ext cx="51960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3D372F"/>
              </a:buClr>
              <a:buSzPts val="2400"/>
              <a:buChar char="•"/>
            </a:pPr>
            <a:r>
              <a:rPr lang="en" sz="2400">
                <a:solidFill>
                  <a:srgbClr val="3D372F"/>
                </a:solidFill>
              </a:rPr>
              <a:t>If no, the reason why</a:t>
            </a:r>
            <a:endParaRPr sz="2400">
              <a:solidFill>
                <a:srgbClr val="3D372F"/>
              </a:solidFill>
            </a:endParaRPr>
          </a:p>
          <a:p>
            <a:pPr indent="-381000" lvl="1" marL="914400" rtl="0" algn="l">
              <a:lnSpc>
                <a:spcPct val="120000"/>
              </a:lnSpc>
              <a:spcBef>
                <a:spcPts val="750"/>
              </a:spcBef>
              <a:spcAft>
                <a:spcPts val="0"/>
              </a:spcAft>
              <a:buClr>
                <a:srgbClr val="3D372F"/>
              </a:buClr>
              <a:buSzPts val="2400"/>
              <a:buChar char="•"/>
            </a:pPr>
            <a:r>
              <a:rPr lang="en" sz="2400">
                <a:solidFill>
                  <a:srgbClr val="3D372F"/>
                </a:solidFill>
              </a:rPr>
              <a:t>If yes, which resources (up to five courses)</a:t>
            </a:r>
            <a:endParaRPr sz="2400">
              <a:solidFill>
                <a:srgbClr val="3D372F"/>
              </a:solidFill>
            </a:endParaRPr>
          </a:p>
        </p:txBody>
      </p:sp>
      <p:pic>
        <p:nvPicPr>
          <p:cNvPr id="116" name="Google Shape;116;p20"/>
          <p:cNvPicPr preferRelativeResize="0"/>
          <p:nvPr/>
        </p:nvPicPr>
        <p:blipFill>
          <a:blip r:embed="rId3">
            <a:alphaModFix/>
          </a:blip>
          <a:stretch>
            <a:fillRect/>
          </a:stretch>
        </p:blipFill>
        <p:spPr>
          <a:xfrm>
            <a:off x="591099" y="2919036"/>
            <a:ext cx="3609951" cy="1838175"/>
          </a:xfrm>
          <a:prstGeom prst="rect">
            <a:avLst/>
          </a:prstGeom>
          <a:noFill/>
          <a:ln>
            <a:noFill/>
          </a:ln>
        </p:spPr>
      </p:pic>
      <p:pic>
        <p:nvPicPr>
          <p:cNvPr id="117" name="Google Shape;117;p20"/>
          <p:cNvPicPr preferRelativeResize="0"/>
          <p:nvPr/>
        </p:nvPicPr>
        <p:blipFill>
          <a:blip r:embed="rId4">
            <a:alphaModFix/>
          </a:blip>
          <a:stretch>
            <a:fillRect/>
          </a:stretch>
        </p:blipFill>
        <p:spPr>
          <a:xfrm>
            <a:off x="5196090" y="81900"/>
            <a:ext cx="3834834" cy="5061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 name="Google Shape;123;p21"/>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24" name="Google Shape;124;p21"/>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Instrument</a:t>
            </a:r>
            <a:endParaRPr>
              <a:solidFill>
                <a:schemeClr val="lt1"/>
              </a:solidFill>
            </a:endParaRPr>
          </a:p>
        </p:txBody>
      </p:sp>
      <p:sp>
        <p:nvSpPr>
          <p:cNvPr id="125" name="Google Shape;125;p21"/>
          <p:cNvSpPr txBox="1"/>
          <p:nvPr/>
        </p:nvSpPr>
        <p:spPr>
          <a:xfrm>
            <a:off x="0" y="1289525"/>
            <a:ext cx="4731900" cy="3889500"/>
          </a:xfrm>
          <a:prstGeom prst="rect">
            <a:avLst/>
          </a:prstGeom>
          <a:noFill/>
          <a:ln>
            <a:noFill/>
          </a:ln>
        </p:spPr>
        <p:txBody>
          <a:bodyPr anchorCtr="0" anchor="t" bIns="45700" lIns="91425" spcFirstLastPara="1" rIns="91425" wrap="square" tIns="45700">
            <a:normAutofit/>
          </a:bodyPr>
          <a:lstStyle/>
          <a:p>
            <a:pPr indent="-381000" lvl="1" marL="914400" rtl="0" algn="l">
              <a:lnSpc>
                <a:spcPct val="120000"/>
              </a:lnSpc>
              <a:spcBef>
                <a:spcPts val="750"/>
              </a:spcBef>
              <a:spcAft>
                <a:spcPts val="0"/>
              </a:spcAft>
              <a:buClr>
                <a:srgbClr val="3D372F"/>
              </a:buClr>
              <a:buSzPts val="2400"/>
              <a:buChar char="•"/>
            </a:pPr>
            <a:r>
              <a:rPr lang="en" sz="2400">
                <a:solidFill>
                  <a:srgbClr val="3D372F"/>
                </a:solidFill>
              </a:rPr>
              <a:t>Conclusion: open-ended questions for both OER adopters and non-users</a:t>
            </a:r>
            <a:endParaRPr sz="2400">
              <a:solidFill>
                <a:srgbClr val="3D372F"/>
              </a:solidFill>
            </a:endParaRPr>
          </a:p>
        </p:txBody>
      </p:sp>
      <p:pic>
        <p:nvPicPr>
          <p:cNvPr id="126" name="Google Shape;126;p21"/>
          <p:cNvPicPr preferRelativeResize="0"/>
          <p:nvPr/>
        </p:nvPicPr>
        <p:blipFill>
          <a:blip r:embed="rId3">
            <a:alphaModFix/>
          </a:blip>
          <a:stretch>
            <a:fillRect/>
          </a:stretch>
        </p:blipFill>
        <p:spPr>
          <a:xfrm>
            <a:off x="4861981" y="49125"/>
            <a:ext cx="4174643" cy="5094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p:nvPr/>
        </p:nvSpPr>
        <p:spPr>
          <a:xfrm>
            <a:off x="0" y="0"/>
            <a:ext cx="9144000" cy="980400"/>
          </a:xfrm>
          <a:prstGeom prst="rect">
            <a:avLst/>
          </a:prstGeom>
          <a:solidFill>
            <a:srgbClr val="004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 name="Google Shape;132;p22"/>
          <p:cNvCxnSpPr/>
          <p:nvPr/>
        </p:nvCxnSpPr>
        <p:spPr>
          <a:xfrm>
            <a:off x="-6450" y="984650"/>
            <a:ext cx="9156900" cy="900"/>
          </a:xfrm>
          <a:prstGeom prst="straightConnector1">
            <a:avLst/>
          </a:prstGeom>
          <a:noFill/>
          <a:ln cap="flat" cmpd="sng" w="76200">
            <a:solidFill>
              <a:srgbClr val="DE1437"/>
            </a:solidFill>
            <a:prstDash val="solid"/>
            <a:round/>
            <a:headEnd len="med" w="med" type="none"/>
            <a:tailEnd len="med" w="med" type="none"/>
          </a:ln>
        </p:spPr>
      </p:cxnSp>
      <p:sp>
        <p:nvSpPr>
          <p:cNvPr id="133" name="Google Shape;133;p22"/>
          <p:cNvSpPr txBox="1"/>
          <p:nvPr>
            <p:ph idx="4294967295" type="title"/>
          </p:nvPr>
        </p:nvSpPr>
        <p:spPr>
          <a:xfrm>
            <a:off x="35461" y="81902"/>
            <a:ext cx="7202400" cy="66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
                <a:solidFill>
                  <a:schemeClr val="lt1"/>
                </a:solidFill>
              </a:rPr>
              <a:t>The Results: Demographics</a:t>
            </a:r>
            <a:endParaRPr>
              <a:solidFill>
                <a:schemeClr val="lt1"/>
              </a:solidFill>
            </a:endParaRPr>
          </a:p>
        </p:txBody>
      </p:sp>
      <p:pic>
        <p:nvPicPr>
          <p:cNvPr descr="Forms response chart. Question title: I am a.... Number of responses: 64 responses." id="134" name="Google Shape;134;p22" title="I am a..."/>
          <p:cNvPicPr preferRelativeResize="0"/>
          <p:nvPr/>
        </p:nvPicPr>
        <p:blipFill>
          <a:blip r:embed="rId3">
            <a:alphaModFix/>
          </a:blip>
          <a:stretch>
            <a:fillRect/>
          </a:stretch>
        </p:blipFill>
        <p:spPr>
          <a:xfrm>
            <a:off x="0" y="1106802"/>
            <a:ext cx="9144003" cy="38486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