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ivvic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vvic-bold.fntdata"/><Relationship Id="rId27" Type="http://schemas.openxmlformats.org/officeDocument/2006/relationships/font" Target="fonts/Livv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vv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Livvic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uman.libretexts.org/Bookshelves/Languages/Spanish/Instructor_Guide%3A_Tarea_Libre_I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4b56e72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4b56e72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6ce265a4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6ce265a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4b56e72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4b56e72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4b56e72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4b56e72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a28fd221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0a28fd221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4b56e725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4b56e72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e937505d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e937505d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e937505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e937505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https://human.libretexts.org/Bookshelves/Languages/Spanish/Instructor_Guide%3A_Tarea_Libre_I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fd65aea6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fd65aea6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e937505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e937505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4b56e72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4b56e72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4b56e725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4b56e72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4b56e725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14b56e725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6ce265a4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6ce265a4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4b56e72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4b56e72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4b56e7250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4b56e725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a28fd22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a28fd22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d11b447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3d11b44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d11b447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d11b447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a28fd22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a28fd22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713250" y="1255450"/>
            <a:ext cx="45579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713250" y="3301550"/>
            <a:ext cx="45579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b="1"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" type="subTitle"/>
          </p:nvPr>
        </p:nvSpPr>
        <p:spPr>
          <a:xfrm>
            <a:off x="713213" y="1709220"/>
            <a:ext cx="21960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hasCustomPrompt="1" idx="2" type="title"/>
          </p:nvPr>
        </p:nvSpPr>
        <p:spPr>
          <a:xfrm>
            <a:off x="713213" y="1294513"/>
            <a:ext cx="8241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3" name="Google Shape;43;p14"/>
          <p:cNvSpPr txBox="1"/>
          <p:nvPr>
            <p:ph idx="3" type="subTitle"/>
          </p:nvPr>
        </p:nvSpPr>
        <p:spPr>
          <a:xfrm>
            <a:off x="713213" y="2078613"/>
            <a:ext cx="21960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4" type="subTitle"/>
          </p:nvPr>
        </p:nvSpPr>
        <p:spPr>
          <a:xfrm>
            <a:off x="3030913" y="1709220"/>
            <a:ext cx="21960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hasCustomPrompt="1" idx="5" type="title"/>
          </p:nvPr>
        </p:nvSpPr>
        <p:spPr>
          <a:xfrm>
            <a:off x="3030913" y="1294513"/>
            <a:ext cx="8241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6" type="subTitle"/>
          </p:nvPr>
        </p:nvSpPr>
        <p:spPr>
          <a:xfrm>
            <a:off x="3030913" y="2078613"/>
            <a:ext cx="21960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7" type="subTitle"/>
          </p:nvPr>
        </p:nvSpPr>
        <p:spPr>
          <a:xfrm>
            <a:off x="713213" y="3303710"/>
            <a:ext cx="21960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hasCustomPrompt="1" idx="8" type="title"/>
          </p:nvPr>
        </p:nvSpPr>
        <p:spPr>
          <a:xfrm>
            <a:off x="713213" y="2889000"/>
            <a:ext cx="8241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4"/>
          <p:cNvSpPr txBox="1"/>
          <p:nvPr>
            <p:ph idx="9" type="subTitle"/>
          </p:nvPr>
        </p:nvSpPr>
        <p:spPr>
          <a:xfrm>
            <a:off x="713213" y="3673107"/>
            <a:ext cx="21960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3" type="subTitle"/>
          </p:nvPr>
        </p:nvSpPr>
        <p:spPr>
          <a:xfrm>
            <a:off x="3030913" y="3303710"/>
            <a:ext cx="21960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hasCustomPrompt="1" idx="14" type="title"/>
          </p:nvPr>
        </p:nvSpPr>
        <p:spPr>
          <a:xfrm>
            <a:off x="3030913" y="2889000"/>
            <a:ext cx="824100" cy="5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/>
          <p:nvPr>
            <p:ph idx="15" type="subTitle"/>
          </p:nvPr>
        </p:nvSpPr>
        <p:spPr>
          <a:xfrm>
            <a:off x="3030913" y="3673107"/>
            <a:ext cx="21960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2340425" y="2699163"/>
            <a:ext cx="45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" type="subTitle"/>
          </p:nvPr>
        </p:nvSpPr>
        <p:spPr>
          <a:xfrm>
            <a:off x="2340425" y="1643038"/>
            <a:ext cx="4566000" cy="11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subTitle"/>
          </p:nvPr>
        </p:nvSpPr>
        <p:spPr>
          <a:xfrm>
            <a:off x="699100" y="23499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2" type="subTitle"/>
          </p:nvPr>
        </p:nvSpPr>
        <p:spPr>
          <a:xfrm>
            <a:off x="699100" y="2739885"/>
            <a:ext cx="25335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3" type="subTitle"/>
          </p:nvPr>
        </p:nvSpPr>
        <p:spPr>
          <a:xfrm>
            <a:off x="3305250" y="23499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4" type="subTitle"/>
          </p:nvPr>
        </p:nvSpPr>
        <p:spPr>
          <a:xfrm>
            <a:off x="3305250" y="2739885"/>
            <a:ext cx="25335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5" type="subTitle"/>
          </p:nvPr>
        </p:nvSpPr>
        <p:spPr>
          <a:xfrm>
            <a:off x="5911400" y="23499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6" type="subTitle"/>
          </p:nvPr>
        </p:nvSpPr>
        <p:spPr>
          <a:xfrm>
            <a:off x="5911400" y="2739885"/>
            <a:ext cx="25335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b="1"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2977428" y="1425000"/>
            <a:ext cx="2703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2" type="subTitle"/>
          </p:nvPr>
        </p:nvSpPr>
        <p:spPr>
          <a:xfrm>
            <a:off x="2977475" y="1814975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3" type="subTitle"/>
          </p:nvPr>
        </p:nvSpPr>
        <p:spPr>
          <a:xfrm>
            <a:off x="5726828" y="1425000"/>
            <a:ext cx="2703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4" type="subTitle"/>
          </p:nvPr>
        </p:nvSpPr>
        <p:spPr>
          <a:xfrm>
            <a:off x="5726825" y="1814977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5" type="subTitle"/>
          </p:nvPr>
        </p:nvSpPr>
        <p:spPr>
          <a:xfrm>
            <a:off x="2977428" y="2867075"/>
            <a:ext cx="2703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6" type="subTitle"/>
          </p:nvPr>
        </p:nvSpPr>
        <p:spPr>
          <a:xfrm>
            <a:off x="2977425" y="3257050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7" type="subTitle"/>
          </p:nvPr>
        </p:nvSpPr>
        <p:spPr>
          <a:xfrm>
            <a:off x="5726828" y="2867083"/>
            <a:ext cx="2703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8" type="subTitle"/>
          </p:nvPr>
        </p:nvSpPr>
        <p:spPr>
          <a:xfrm>
            <a:off x="5726825" y="3257056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713225" y="4450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647838" y="1594625"/>
            <a:ext cx="16044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b="1" sz="1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2" type="subTitle"/>
          </p:nvPr>
        </p:nvSpPr>
        <p:spPr>
          <a:xfrm>
            <a:off x="7186288" y="3266625"/>
            <a:ext cx="16044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b="1" sz="1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3" type="subTitle"/>
          </p:nvPr>
        </p:nvSpPr>
        <p:spPr>
          <a:xfrm>
            <a:off x="2440463" y="1594625"/>
            <a:ext cx="40359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4" type="subTitle"/>
          </p:nvPr>
        </p:nvSpPr>
        <p:spPr>
          <a:xfrm>
            <a:off x="2948588" y="3266625"/>
            <a:ext cx="4035900" cy="8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19"/>
          <p:cNvSpPr txBox="1"/>
          <p:nvPr>
            <p:ph hasCustomPrompt="1" idx="2" type="title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7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hasCustomPrompt="1" type="title"/>
          </p:nvPr>
        </p:nvSpPr>
        <p:spPr>
          <a:xfrm>
            <a:off x="5321425" y="878525"/>
            <a:ext cx="27993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20"/>
          <p:cNvSpPr txBox="1"/>
          <p:nvPr>
            <p:ph hasCustomPrompt="1" idx="2" type="title"/>
          </p:nvPr>
        </p:nvSpPr>
        <p:spPr>
          <a:xfrm>
            <a:off x="5321425" y="3320938"/>
            <a:ext cx="27993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20"/>
          <p:cNvSpPr txBox="1"/>
          <p:nvPr>
            <p:ph hasCustomPrompt="1" idx="3" type="title"/>
          </p:nvPr>
        </p:nvSpPr>
        <p:spPr>
          <a:xfrm>
            <a:off x="5321425" y="2095500"/>
            <a:ext cx="2799300" cy="4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5321425" y="1367770"/>
            <a:ext cx="2799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4" type="subTitle"/>
          </p:nvPr>
        </p:nvSpPr>
        <p:spPr>
          <a:xfrm>
            <a:off x="5321425" y="3792170"/>
            <a:ext cx="2799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5" type="subTitle"/>
          </p:nvPr>
        </p:nvSpPr>
        <p:spPr>
          <a:xfrm>
            <a:off x="5321425" y="2579970"/>
            <a:ext cx="27993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713225" y="1733075"/>
            <a:ext cx="315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713225" y="2344625"/>
            <a:ext cx="3154200" cy="1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094225" y="884575"/>
            <a:ext cx="4070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1094225" y="1887425"/>
            <a:ext cx="4070100" cy="24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None/>
              <a:defRPr sz="14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1B1B64"/>
              </a:buClr>
              <a:buSzPts val="1400"/>
              <a:buFont typeface="Rubi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9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subTitle"/>
          </p:nvPr>
        </p:nvSpPr>
        <p:spPr>
          <a:xfrm>
            <a:off x="699100" y="15117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2" type="subTitle"/>
          </p:nvPr>
        </p:nvSpPr>
        <p:spPr>
          <a:xfrm>
            <a:off x="699100" y="190167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3" type="subTitle"/>
          </p:nvPr>
        </p:nvSpPr>
        <p:spPr>
          <a:xfrm>
            <a:off x="3305250" y="15117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4" type="subTitle"/>
          </p:nvPr>
        </p:nvSpPr>
        <p:spPr>
          <a:xfrm>
            <a:off x="3305250" y="190167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5" type="subTitle"/>
          </p:nvPr>
        </p:nvSpPr>
        <p:spPr>
          <a:xfrm>
            <a:off x="5911400" y="151171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6" type="subTitle"/>
          </p:nvPr>
        </p:nvSpPr>
        <p:spPr>
          <a:xfrm>
            <a:off x="5911400" y="190167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7" type="subTitle"/>
          </p:nvPr>
        </p:nvSpPr>
        <p:spPr>
          <a:xfrm>
            <a:off x="699075" y="295146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8" type="subTitle"/>
          </p:nvPr>
        </p:nvSpPr>
        <p:spPr>
          <a:xfrm>
            <a:off x="699075" y="334142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9" type="subTitle"/>
          </p:nvPr>
        </p:nvSpPr>
        <p:spPr>
          <a:xfrm>
            <a:off x="3305225" y="295146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3" type="subTitle"/>
          </p:nvPr>
        </p:nvSpPr>
        <p:spPr>
          <a:xfrm>
            <a:off x="3305225" y="334142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4" type="subTitle"/>
          </p:nvPr>
        </p:nvSpPr>
        <p:spPr>
          <a:xfrm>
            <a:off x="5911375" y="2951463"/>
            <a:ext cx="25335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5" type="subTitle"/>
          </p:nvPr>
        </p:nvSpPr>
        <p:spPr>
          <a:xfrm>
            <a:off x="5911375" y="3341422"/>
            <a:ext cx="2533500" cy="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1312500" y="548650"/>
            <a:ext cx="6519000" cy="11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/>
        </p:nvSpPr>
        <p:spPr>
          <a:xfrm>
            <a:off x="2820650" y="3354900"/>
            <a:ext cx="35031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CREDITS:</a:t>
            </a:r>
            <a:endParaRPr sz="12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2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3225" y="1152475"/>
            <a:ext cx="77175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2pPr>
            <a:lvl3pPr indent="-292100" lvl="2" marL="13716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3pPr>
            <a:lvl4pPr indent="-292100" lvl="3" marL="18288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4pPr>
            <a:lvl5pPr indent="-292100" lvl="4" marL="22860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5pPr>
            <a:lvl6pPr indent="-292100" lvl="5" marL="27432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6pPr>
            <a:lvl7pPr indent="-292100" lvl="6" marL="32004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7pPr>
            <a:lvl8pPr indent="-292100" lvl="7" marL="36576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8pPr>
            <a:lvl9pPr indent="-292100" lvl="8" marL="4114800"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713225" y="1163275"/>
            <a:ext cx="38589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572125" y="1163275"/>
            <a:ext cx="38589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3933675" y="1576975"/>
            <a:ext cx="42759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3933675" y="2688675"/>
            <a:ext cx="4275900" cy="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2317650" y="2084425"/>
            <a:ext cx="379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0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b="1" sz="2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cmoon@chabotcollege.edu" TargetMode="External"/><Relationship Id="rId5" Type="http://schemas.openxmlformats.org/officeDocument/2006/relationships/hyperlink" Target="mailto:%20lee_alejandro@smc.edu" TargetMode="External"/><Relationship Id="rId6" Type="http://schemas.openxmlformats.org/officeDocument/2006/relationships/hyperlink" Target="mailto:harmons@smccd.edu" TargetMode="External"/><Relationship Id="rId7" Type="http://schemas.openxmlformats.org/officeDocument/2006/relationships/hyperlink" Target="mailto:%20nballesteros@msmu.edu" TargetMode="External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sccc-oeri.org/asccc-oeri-inclusion-diversity-equity-and-anti-racism-idea-audit-framework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tudio.libretexts.org/" TargetMode="External"/><Relationship Id="rId4" Type="http://schemas.openxmlformats.org/officeDocument/2006/relationships/hyperlink" Target="https://adapt.libretexts.org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hem.libretexts.org/Courses/Remixer_University/Mastering_ADAPT%3A_A_User's_Guide/03%3A_Using_ADAPT_as_an_Administrator/3.01%3A_Interfacing_to_Canvas" TargetMode="External"/><Relationship Id="rId4" Type="http://schemas.openxmlformats.org/officeDocument/2006/relationships/hyperlink" Target="https://chem.libretexts.org/Courses/Remixer_University/Mastering_ADAPT%3A_A_User's_Guide/03%3A_Using_ADAPT_as_an_Administrator/3.02%3A_New_Page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ommons.libretexts.org/homework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hyperlink" Target="https://human.libretexts.org/Bookshelves/Languages/Spanish/Tarea_Libre_(First-year_Spanish_Homework)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human.libretexts.org/Courses/Chabot_College/SPA_1A%3A_Beginning_Spanish" TargetMode="External"/><Relationship Id="rId4" Type="http://schemas.openxmlformats.org/officeDocument/2006/relationships/hyperlink" Target="https://human.libretexts.org/Courses/Canada_College/SPAN_120%3A_Advanced_Beginning_Spanish_(Canada_College)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habotcollege.edu/academics/language-arts/world-languages/" TargetMode="External"/><Relationship Id="rId4" Type="http://schemas.openxmlformats.org/officeDocument/2006/relationships/hyperlink" Target="https://www.smc.edu/academics/academic-departments/modern-languages/" TargetMode="External"/><Relationship Id="rId9" Type="http://schemas.openxmlformats.org/officeDocument/2006/relationships/image" Target="../media/image6.jpg"/><Relationship Id="rId5" Type="http://schemas.openxmlformats.org/officeDocument/2006/relationships/hyperlink" Target="https://canadacollege.edu/spanish/" TargetMode="External"/><Relationship Id="rId6" Type="http://schemas.openxmlformats.org/officeDocument/2006/relationships/hyperlink" Target="https://www.msmu.edu/departments/language-and-culture/" TargetMode="External"/><Relationship Id="rId7" Type="http://schemas.openxmlformats.org/officeDocument/2006/relationships/hyperlink" Target="https://www.canyons.edu/academics/languages/index.php" TargetMode="External"/><Relationship Id="rId8" Type="http://schemas.openxmlformats.org/officeDocument/2006/relationships/image" Target="../media/image13.png"/><Relationship Id="rId11" Type="http://schemas.openxmlformats.org/officeDocument/2006/relationships/image" Target="../media/image18.png"/><Relationship Id="rId10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habotcollege.edu/academics/language-arts/world-languages/" TargetMode="External"/><Relationship Id="rId4" Type="http://schemas.openxmlformats.org/officeDocument/2006/relationships/hyperlink" Target="mailto:cmoon@chabotcollege.edu" TargetMode="External"/><Relationship Id="rId9" Type="http://schemas.openxmlformats.org/officeDocument/2006/relationships/hyperlink" Target="https://www.msmu.edu/departments/language-and-culture/" TargetMode="External"/><Relationship Id="rId5" Type="http://schemas.openxmlformats.org/officeDocument/2006/relationships/hyperlink" Target="https://www.smc.edu/academics/academic-departments/modern-languages/" TargetMode="External"/><Relationship Id="rId6" Type="http://schemas.openxmlformats.org/officeDocument/2006/relationships/hyperlink" Target="mailto:lee_alejandro@smc.edu" TargetMode="External"/><Relationship Id="rId7" Type="http://schemas.openxmlformats.org/officeDocument/2006/relationships/hyperlink" Target="https://canadacollege.edu/spanish/" TargetMode="External"/><Relationship Id="rId8" Type="http://schemas.openxmlformats.org/officeDocument/2006/relationships/hyperlink" Target="mailto:harmons@smccd.edu" TargetMode="External"/><Relationship Id="rId10" Type="http://schemas.openxmlformats.org/officeDocument/2006/relationships/hyperlink" Target="mailto:nballesteros@msmu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man.libretexts.org/Bookshelves/Languages/Spanish/Introductory_Spanish_I_(Brown_Escudero_Montoya_and_Small)" TargetMode="External"/><Relationship Id="rId4" Type="http://schemas.openxmlformats.org/officeDocument/2006/relationships/hyperlink" Target="https://human.libretexts.org/Bookshelves/Languages/Spanish/Introductory_Spanish_II_(Brown_Escudero_Montoya_and_Small)" TargetMode="External"/><Relationship Id="rId9" Type="http://schemas.openxmlformats.org/officeDocument/2006/relationships/hyperlink" Target="https://human.libretexts.org/Bookshelves/Languages/Spanish/Intermediate_Advanced_Spanish_Manual_(Entrada_Libre)" TargetMode="External"/><Relationship Id="rId5" Type="http://schemas.openxmlformats.org/officeDocument/2006/relationships/hyperlink" Target="https://human.libretexts.org/Bookshelves/Languages/Spanish/Beginning_Spanish_Empecemos_por_aqui_(Ceciliano_and_Notman)" TargetMode="External"/><Relationship Id="rId6" Type="http://schemas.openxmlformats.org/officeDocument/2006/relationships/hyperlink" Target="https://human.libretexts.org/Bookshelves/Languages/Spanish/Libro_Libre_-_Beginning_Spanish_(Huebener)" TargetMode="External"/><Relationship Id="rId7" Type="http://schemas.openxmlformats.org/officeDocument/2006/relationships/hyperlink" Target="https://human.libretexts.org/Bookshelves/Languages/Spanish/Naveguemos_juntos" TargetMode="External"/><Relationship Id="rId8" Type="http://schemas.openxmlformats.org/officeDocument/2006/relationships/hyperlink" Target="https://sites.google.com/view/tupluma" TargetMode="External"/><Relationship Id="rId10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-id.net/descriptors/final/show/408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c-id.net/descriptors/final/show/409" TargetMode="External"/><Relationship Id="rId6" Type="http://schemas.openxmlformats.org/officeDocument/2006/relationships/hyperlink" Target="https://asccc-oeri.org/" TargetMode="External"/><Relationship Id="rId7" Type="http://schemas.openxmlformats.org/officeDocument/2006/relationships/image" Target="../media/image12.jp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ctrTitle"/>
          </p:nvPr>
        </p:nvSpPr>
        <p:spPr>
          <a:xfrm>
            <a:off x="970800" y="306975"/>
            <a:ext cx="7202400" cy="27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/>
              <a:t>Tarea Libre</a:t>
            </a:r>
            <a:r>
              <a:rPr lang="en" sz="4200"/>
              <a:t>: </a:t>
            </a:r>
            <a:br>
              <a:rPr lang="en" sz="4200"/>
            </a:br>
            <a:r>
              <a:rPr lang="en" sz="4200"/>
              <a:t>First-Year Spanish Homework Set Using ADAPT</a:t>
            </a:r>
            <a:endParaRPr sz="4200"/>
          </a:p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1407600" y="3222450"/>
            <a:ext cx="6328800" cy="13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Cristina Moon, Ph.D., Chabot College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Sarah Harmon, Ph.D., Cañada College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Alejandro Lee, Ph.D., Santa Monica College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Nancy Meléndez-Ballesteros, C.Phil., College of the Canyons </a:t>
            </a:r>
            <a:br>
              <a:rPr lang="en" sz="1700"/>
            </a:br>
            <a:r>
              <a:rPr lang="en" sz="1700"/>
              <a:t>and Mount Saint Mary’s University-Los Angeles</a:t>
            </a:r>
            <a:endParaRPr sz="1700"/>
          </a:p>
        </p:txBody>
      </p:sp>
      <p:sp>
        <p:nvSpPr>
          <p:cNvPr id="122" name="Google Shape;122;p26"/>
          <p:cNvSpPr txBox="1"/>
          <p:nvPr/>
        </p:nvSpPr>
        <p:spPr>
          <a:xfrm>
            <a:off x="831050" y="4766613"/>
            <a:ext cx="832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ivvic"/>
                <a:ea typeface="Livvic"/>
                <a:cs typeface="Livvic"/>
                <a:sym typeface="Livvic"/>
              </a:rPr>
              <a:t>“</a:t>
            </a:r>
            <a:r>
              <a:rPr i="1" lang="en" sz="800">
                <a:latin typeface="Livvic"/>
                <a:ea typeface="Livvic"/>
                <a:cs typeface="Livvic"/>
                <a:sym typeface="Livvic"/>
              </a:rPr>
              <a:t>Tarea Libre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: First-Year Spanish Homework Set Using ADAPT” is licensed </a:t>
            </a:r>
            <a:r>
              <a:rPr lang="en" sz="800" u="sng">
                <a:solidFill>
                  <a:schemeClr val="hlink"/>
                </a:solidFill>
                <a:latin typeface="Livvic"/>
                <a:ea typeface="Livvic"/>
                <a:cs typeface="Livvic"/>
                <a:sym typeface="Livvic"/>
                <a:hlinkClick r:id="rId3"/>
              </a:rPr>
              <a:t>CC-BY 4.0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 by </a:t>
            </a:r>
            <a:r>
              <a:rPr lang="en" sz="800" u="sng">
                <a:solidFill>
                  <a:schemeClr val="hlink"/>
                </a:solidFill>
                <a:latin typeface="Livvic"/>
                <a:ea typeface="Livvic"/>
                <a:cs typeface="Livvic"/>
                <a:sym typeface="Livvic"/>
                <a:hlinkClick r:id="rId4"/>
              </a:rPr>
              <a:t>Dr. Cristina Moon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Livvic"/>
                <a:ea typeface="Livvic"/>
                <a:cs typeface="Livvic"/>
                <a:sym typeface="Livvic"/>
                <a:hlinkClick r:id="rId5"/>
              </a:rPr>
              <a:t>Dr. Alejandro Lee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Livvic"/>
                <a:ea typeface="Livvic"/>
                <a:cs typeface="Livvic"/>
                <a:sym typeface="Livvic"/>
                <a:hlinkClick r:id="rId6"/>
              </a:rPr>
              <a:t>Dr. Sarah Harmon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 and </a:t>
            </a:r>
            <a:r>
              <a:rPr lang="en" sz="800" u="sng">
                <a:solidFill>
                  <a:schemeClr val="hlink"/>
                </a:solidFill>
                <a:latin typeface="Livvic"/>
                <a:ea typeface="Livvic"/>
                <a:cs typeface="Livvic"/>
                <a:sym typeface="Livvic"/>
                <a:hlinkClick r:id="rId7"/>
              </a:rPr>
              <a:t>Prof. Nancy Meléndez-Ballesteros</a:t>
            </a:r>
            <a:r>
              <a:rPr lang="en" sz="800">
                <a:latin typeface="Livvic"/>
                <a:ea typeface="Livvic"/>
                <a:cs typeface="Livvic"/>
                <a:sym typeface="Livvic"/>
              </a:rPr>
              <a:t>.</a:t>
            </a:r>
            <a:endParaRPr sz="800"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276" y="4797400"/>
            <a:ext cx="703775" cy="2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615125" y="255450"/>
            <a:ext cx="77175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Inclusion, Diversity, Equity, Anti-Racism …and Accessibility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713250" y="1216763"/>
            <a:ext cx="7717500" cy="15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ASCCC OERI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IDEA Framework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Culturally-responsive pedagogy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All assignments are meant to be accessible and have been reviewed by ASCCC OERI and LibreVerse accessibility specialists</a:t>
            </a:r>
            <a:endParaRPr sz="1900"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00" y="2784405"/>
            <a:ext cx="4104200" cy="226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834" y="2784400"/>
            <a:ext cx="4065667" cy="22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4450" y="235400"/>
            <a:ext cx="76815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Incorporation of IDEA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443675" y="1231225"/>
            <a:ext cx="4985100" cy="3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People from around the Spanish-speaking world, including the Philippine Islands and Equatorial Guinea: Concha Buika, el silbo gomero, el español en las Islas Filipinas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People of African, Asian, Indigenous and mixed ethnic groups: Jorge Drexler, Perú Negro, los chifas peruanos, Guaraní, Taino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People from the LGBT+ community: Bienestar Clinic in Los Angeles, Gender-neutral names in exercises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People with disabilities: Isabelle Tejada Springmühl</a:t>
            </a:r>
            <a:endParaRPr sz="1700"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176" y="960100"/>
            <a:ext cx="3221976" cy="41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idx="4294967295" type="title"/>
          </p:nvPr>
        </p:nvSpPr>
        <p:spPr>
          <a:xfrm>
            <a:off x="2349450" y="1429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LibreStudio and ADAPT</a:t>
            </a:r>
            <a:endParaRPr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51875" y="706075"/>
            <a:ext cx="42204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LibreStudio</a:t>
            </a:r>
            <a:r>
              <a:rPr lang="en" sz="1700"/>
              <a:t> for H5P-based questions (multiple choice, fill-in-the-blank) and audio recordings–imported into ADAPT</a:t>
            </a:r>
            <a:endParaRPr sz="1700"/>
          </a:p>
        </p:txBody>
      </p:sp>
      <p:sp>
        <p:nvSpPr>
          <p:cNvPr id="215" name="Google Shape;215;p37"/>
          <p:cNvSpPr txBox="1"/>
          <p:nvPr>
            <p:ph idx="2" type="body"/>
          </p:nvPr>
        </p:nvSpPr>
        <p:spPr>
          <a:xfrm>
            <a:off x="4572125" y="706075"/>
            <a:ext cx="4445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ADAPT</a:t>
            </a:r>
            <a:r>
              <a:rPr lang="en" sz="1700"/>
              <a:t> native questions (select choice, matching, vocabulary presentations, readings)</a:t>
            </a:r>
            <a:endParaRPr sz="1700"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950" y="1595225"/>
            <a:ext cx="4146249" cy="327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875" y="1595225"/>
            <a:ext cx="3953099" cy="345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589750" y="752175"/>
            <a:ext cx="80913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These  are non auto-graded activities to assess oral and listening skills.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Students record their responses using the recorder tool in the ADAPT assignment.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Instructors listen, grade, and provide feedback all in the same page.   </a:t>
            </a:r>
            <a:endParaRPr sz="1700"/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75" y="2088850"/>
            <a:ext cx="3415451" cy="29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751" y="2088850"/>
            <a:ext cx="3337983" cy="29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/>
          <p:nvPr>
            <p:ph type="title"/>
          </p:nvPr>
        </p:nvSpPr>
        <p:spPr>
          <a:xfrm>
            <a:off x="201575" y="142900"/>
            <a:ext cx="851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Recording: Hablemos and Escuchemos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1975050" y="256300"/>
            <a:ext cx="519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 Integration into LTI</a:t>
            </a:r>
            <a:endParaRPr/>
          </a:p>
        </p:txBody>
      </p:sp>
      <p:sp>
        <p:nvSpPr>
          <p:cNvPr id="231" name="Google Shape;231;p39"/>
          <p:cNvSpPr txBox="1"/>
          <p:nvPr>
            <p:ph idx="1" type="body"/>
          </p:nvPr>
        </p:nvSpPr>
        <p:spPr>
          <a:xfrm>
            <a:off x="669675" y="1077675"/>
            <a:ext cx="3818700" cy="32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LTI with deep integration into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Canvas </a:t>
            </a:r>
            <a:r>
              <a:rPr lang="en" sz="1800"/>
              <a:t>and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Blackboard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assignments in ADAPT and connect in the LMS via External Tool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LTI integration seamlessly connects the assigned activities to the grade book streamlining the assigning and grading of homework.</a:t>
            </a:r>
            <a:endParaRPr sz="1800"/>
          </a:p>
        </p:txBody>
      </p:sp>
      <p:pic>
        <p:nvPicPr>
          <p:cNvPr id="232" name="Google Shape;2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017" y="1077675"/>
            <a:ext cx="2992058" cy="1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2823" y="2897075"/>
            <a:ext cx="2130450" cy="21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1948200" y="173600"/>
            <a:ext cx="5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Preview Tarea Libre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67950" y="746300"/>
            <a:ext cx="8408100" cy="12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preview activities s</a:t>
            </a:r>
            <a:r>
              <a:rPr lang="en" sz="1800"/>
              <a:t>earch for </a:t>
            </a:r>
            <a:r>
              <a:rPr i="1" lang="en" sz="1800"/>
              <a:t>Tarea Libre</a:t>
            </a:r>
            <a:r>
              <a:rPr lang="en" sz="1800"/>
              <a:t> in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LibreCommons Homework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Ready for implementation for Summer/Fall 2023</a:t>
            </a:r>
            <a:endParaRPr sz="1800"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00" y="1763476"/>
            <a:ext cx="6028349" cy="30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502" y="1865275"/>
            <a:ext cx="2511830" cy="2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 Colleges with LTI</a:t>
            </a:r>
            <a:endParaRPr/>
          </a:p>
        </p:txBody>
      </p:sp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575" y="1150550"/>
            <a:ext cx="239890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 txBox="1"/>
          <p:nvPr/>
        </p:nvSpPr>
        <p:spPr>
          <a:xfrm>
            <a:off x="600500" y="1436000"/>
            <a:ext cx="2167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ivvic"/>
                <a:ea typeface="Livvic"/>
                <a:cs typeface="Livvic"/>
                <a:sym typeface="Livvic"/>
              </a:rPr>
              <a:t>As of 5/5/23</a:t>
            </a:r>
            <a:endParaRPr sz="2300"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ivvic"/>
                <a:ea typeface="Livvic"/>
                <a:cs typeface="Livvic"/>
                <a:sym typeface="Livvic"/>
              </a:rPr>
              <a:t>30 California Colleges have completed the Canvas LTI with ADAPT</a:t>
            </a:r>
            <a:endParaRPr sz="2300"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713250" y="2416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Instructor Guide to Tarea Libre</a:t>
            </a:r>
            <a:endParaRPr/>
          </a:p>
        </p:txBody>
      </p:sp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175" y="1053400"/>
            <a:ext cx="5431976" cy="374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2"/>
          <p:cNvSpPr txBox="1"/>
          <p:nvPr/>
        </p:nvSpPr>
        <p:spPr>
          <a:xfrm>
            <a:off x="419675" y="1925250"/>
            <a:ext cx="2902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Start with the </a:t>
            </a:r>
            <a:r>
              <a:rPr i="1" lang="en"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Tarea Libre Guide</a:t>
            </a:r>
            <a:r>
              <a:rPr lang="en"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for Instructors</a:t>
            </a:r>
            <a:r>
              <a:rPr lang="en" sz="1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in the Spanish Bookshelves in </a:t>
            </a:r>
            <a:r>
              <a:rPr lang="en" sz="1800" u="sng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LibreTexts</a:t>
            </a:r>
            <a:endParaRPr sz="1800"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1" type="body"/>
          </p:nvPr>
        </p:nvSpPr>
        <p:spPr>
          <a:xfrm>
            <a:off x="338425" y="927900"/>
            <a:ext cx="4269900" cy="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1st semester: LibreTexts Humanities Library, Chabot College Campus Bookshelf: </a:t>
            </a:r>
            <a:r>
              <a:rPr i="1" lang="en" u="sng">
                <a:solidFill>
                  <a:schemeClr val="hlink"/>
                </a:solidFill>
                <a:hlinkClick r:id="rId3"/>
              </a:rPr>
              <a:t>SPA 1A Beginning Spanish</a:t>
            </a:r>
            <a:r>
              <a:rPr lang="en"/>
              <a:t> (remix) by Dr. Cristina Moon</a:t>
            </a:r>
            <a:endParaRPr/>
          </a:p>
        </p:txBody>
      </p:sp>
      <p:sp>
        <p:nvSpPr>
          <p:cNvPr id="261" name="Google Shape;261;p43"/>
          <p:cNvSpPr txBox="1"/>
          <p:nvPr>
            <p:ph type="title"/>
          </p:nvPr>
        </p:nvSpPr>
        <p:spPr>
          <a:xfrm>
            <a:off x="2727200" y="355200"/>
            <a:ext cx="360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Textbook Remixes</a:t>
            </a:r>
            <a:endParaRPr/>
          </a:p>
        </p:txBody>
      </p:sp>
      <p:sp>
        <p:nvSpPr>
          <p:cNvPr id="262" name="Google Shape;262;p43"/>
          <p:cNvSpPr txBox="1"/>
          <p:nvPr>
            <p:ph idx="2" type="body"/>
          </p:nvPr>
        </p:nvSpPr>
        <p:spPr>
          <a:xfrm>
            <a:off x="4572000" y="927900"/>
            <a:ext cx="4389600" cy="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2nd semester: LibreTexts Humanities Library, Cañada College Campus Bookshelf: </a:t>
            </a:r>
            <a:r>
              <a:rPr i="1" lang="en" u="sng">
                <a:solidFill>
                  <a:schemeClr val="hlink"/>
                </a:solidFill>
                <a:hlinkClick r:id="rId4"/>
              </a:rPr>
              <a:t>SPAN 120 Advanced Beginning Spanish</a:t>
            </a:r>
            <a:r>
              <a:rPr lang="en"/>
              <a:t> (remix) by Dr. Sarah Harmon</a:t>
            </a:r>
            <a:endParaRPr/>
          </a:p>
        </p:txBody>
      </p:sp>
      <p:pic>
        <p:nvPicPr>
          <p:cNvPr id="263" name="Google Shape;26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50" y="1954075"/>
            <a:ext cx="4080307" cy="28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7" y="1954075"/>
            <a:ext cx="4165647" cy="28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1518350" y="2084425"/>
            <a:ext cx="5572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Let’s take a closer look at </a:t>
            </a:r>
            <a:r>
              <a:rPr i="1" lang="en" sz="3700"/>
              <a:t>Tarea Libre</a:t>
            </a:r>
            <a:endParaRPr i="1"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2902200" y="341525"/>
            <a:ext cx="333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Tarea Libre</a:t>
            </a:r>
            <a:r>
              <a:rPr lang="en"/>
              <a:t> Team</a:t>
            </a:r>
            <a:endParaRPr/>
          </a:p>
        </p:txBody>
      </p:sp>
      <p:sp>
        <p:nvSpPr>
          <p:cNvPr id="129" name="Google Shape;129;p27"/>
          <p:cNvSpPr txBox="1"/>
          <p:nvPr>
            <p:ph idx="1" type="subTitle"/>
          </p:nvPr>
        </p:nvSpPr>
        <p:spPr>
          <a:xfrm>
            <a:off x="1532425" y="1524950"/>
            <a:ext cx="27708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Cristina Moon, Ph.D.</a:t>
            </a:r>
            <a:endParaRPr sz="1600"/>
          </a:p>
        </p:txBody>
      </p:sp>
      <p:sp>
        <p:nvSpPr>
          <p:cNvPr id="130" name="Google Shape;130;p27"/>
          <p:cNvSpPr txBox="1"/>
          <p:nvPr>
            <p:ph idx="2" type="subTitle"/>
          </p:nvPr>
        </p:nvSpPr>
        <p:spPr>
          <a:xfrm>
            <a:off x="1532425" y="1840600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Professor of Spanish</a:t>
            </a:r>
            <a:br>
              <a:rPr lang="en"/>
            </a:br>
            <a:r>
              <a:rPr lang="en"/>
              <a:t>OER Coordinator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Chabot College</a:t>
            </a:r>
            <a:endParaRPr/>
          </a:p>
        </p:txBody>
      </p:sp>
      <p:sp>
        <p:nvSpPr>
          <p:cNvPr id="131" name="Google Shape;131;p27"/>
          <p:cNvSpPr txBox="1"/>
          <p:nvPr>
            <p:ph idx="3" type="subTitle"/>
          </p:nvPr>
        </p:nvSpPr>
        <p:spPr>
          <a:xfrm>
            <a:off x="1565874" y="3145226"/>
            <a:ext cx="3232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Alejandro Lee, Ph.D., MLIS</a:t>
            </a:r>
            <a:endParaRPr sz="1600"/>
          </a:p>
        </p:txBody>
      </p:sp>
      <p:sp>
        <p:nvSpPr>
          <p:cNvPr id="132" name="Google Shape;132;p27"/>
          <p:cNvSpPr txBox="1"/>
          <p:nvPr>
            <p:ph idx="4" type="subTitle"/>
          </p:nvPr>
        </p:nvSpPr>
        <p:spPr>
          <a:xfrm>
            <a:off x="1629200" y="3506814"/>
            <a:ext cx="2703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of Spanish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Santa Monica College</a:t>
            </a:r>
            <a:endParaRPr/>
          </a:p>
        </p:txBody>
      </p:sp>
      <p:sp>
        <p:nvSpPr>
          <p:cNvPr id="133" name="Google Shape;133;p27"/>
          <p:cNvSpPr txBox="1"/>
          <p:nvPr>
            <p:ph idx="5" type="subTitle"/>
          </p:nvPr>
        </p:nvSpPr>
        <p:spPr>
          <a:xfrm>
            <a:off x="6213353" y="1380138"/>
            <a:ext cx="27039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Sarah Harmon, Ph.D.</a:t>
            </a:r>
            <a:endParaRPr sz="1600"/>
          </a:p>
        </p:txBody>
      </p:sp>
      <p:sp>
        <p:nvSpPr>
          <p:cNvPr id="134" name="Google Shape;134;p27"/>
          <p:cNvSpPr txBox="1"/>
          <p:nvPr>
            <p:ph idx="6" type="subTitle"/>
          </p:nvPr>
        </p:nvSpPr>
        <p:spPr>
          <a:xfrm>
            <a:off x="6311450" y="1767850"/>
            <a:ext cx="2605800" cy="9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Adjunct Professor of Spanish and Linguistics</a:t>
            </a:r>
            <a:br>
              <a:rPr lang="en"/>
            </a:br>
            <a:r>
              <a:rPr lang="en"/>
              <a:t>OER/ZTC Coordinator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5"/>
              </a:rPr>
              <a:t>Cañada College</a:t>
            </a:r>
            <a:endParaRPr/>
          </a:p>
        </p:txBody>
      </p:sp>
      <p:sp>
        <p:nvSpPr>
          <p:cNvPr id="135" name="Google Shape;135;p27"/>
          <p:cNvSpPr txBox="1"/>
          <p:nvPr>
            <p:ph idx="7" type="subTitle"/>
          </p:nvPr>
        </p:nvSpPr>
        <p:spPr>
          <a:xfrm>
            <a:off x="6078650" y="2956950"/>
            <a:ext cx="29733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Nancy Meléndez-Ballesteros, C.Phil.</a:t>
            </a:r>
            <a:endParaRPr sz="1400"/>
          </a:p>
        </p:txBody>
      </p:sp>
      <p:sp>
        <p:nvSpPr>
          <p:cNvPr id="136" name="Google Shape;136;p27"/>
          <p:cNvSpPr txBox="1"/>
          <p:nvPr>
            <p:ph idx="8" type="subTitle"/>
          </p:nvPr>
        </p:nvSpPr>
        <p:spPr>
          <a:xfrm>
            <a:off x="6096350" y="3461925"/>
            <a:ext cx="29379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Asst. Professor and Interim Chair,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Mount Saint Mary’s University-LA</a:t>
            </a:r>
            <a:br>
              <a:rPr lang="en"/>
            </a:br>
            <a:r>
              <a:rPr lang="en"/>
              <a:t>Adjunct Professor,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7"/>
              </a:rPr>
              <a:t>College of the Canyons</a:t>
            </a:r>
            <a:endParaRPr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8975" y="1380150"/>
            <a:ext cx="1024375" cy="13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925" y="1524950"/>
            <a:ext cx="1076200" cy="10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 rotWithShape="1">
          <a:blip r:embed="rId10">
            <a:alphaModFix/>
          </a:blip>
          <a:srcRect b="0" l="5364" r="17116" t="0"/>
          <a:stretch/>
        </p:blipFill>
        <p:spPr>
          <a:xfrm>
            <a:off x="312925" y="3274613"/>
            <a:ext cx="1183850" cy="10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8975" y="2848175"/>
            <a:ext cx="976746" cy="13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idx="1" type="body"/>
          </p:nvPr>
        </p:nvSpPr>
        <p:spPr>
          <a:xfrm>
            <a:off x="713225" y="1163275"/>
            <a:ext cx="38589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Cristina Moon</a:t>
            </a:r>
            <a:br>
              <a:rPr lang="en" sz="2000"/>
            </a:br>
            <a:r>
              <a:rPr lang="en" sz="2000" u="sng">
                <a:solidFill>
                  <a:schemeClr val="hlink"/>
                </a:solidFill>
                <a:hlinkClick r:id="rId3"/>
              </a:rPr>
              <a:t>Chabot College</a:t>
            </a:r>
            <a:br>
              <a:rPr lang="en" sz="2000"/>
            </a:br>
            <a:r>
              <a:rPr lang="en" sz="2000" u="sng">
                <a:solidFill>
                  <a:schemeClr val="hlink"/>
                </a:solidFill>
                <a:hlinkClick r:id="rId4"/>
              </a:rPr>
              <a:t>cmoon@chabotcollege.edu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Alejandro Lee</a:t>
            </a:r>
            <a:br>
              <a:rPr lang="en" sz="2000"/>
            </a:br>
            <a:r>
              <a:rPr lang="en" sz="2000" u="sng">
                <a:solidFill>
                  <a:schemeClr val="hlink"/>
                </a:solidFill>
                <a:hlinkClick r:id="rId5"/>
              </a:rPr>
              <a:t>Santa Monica College</a:t>
            </a:r>
            <a:br>
              <a:rPr lang="en" sz="2000"/>
            </a:br>
            <a:r>
              <a:rPr lang="en" sz="2000" u="sng">
                <a:solidFill>
                  <a:schemeClr val="hlink"/>
                </a:solidFill>
                <a:hlinkClick r:id="rId6"/>
              </a:rPr>
              <a:t>lee_alejandro@smc.edu</a:t>
            </a:r>
            <a:r>
              <a:rPr lang="en" sz="2000"/>
              <a:t> </a:t>
            </a:r>
            <a:endParaRPr sz="2000"/>
          </a:p>
        </p:txBody>
      </p:sp>
      <p:sp>
        <p:nvSpPr>
          <p:cNvPr id="275" name="Google Shape;275;p45"/>
          <p:cNvSpPr txBox="1"/>
          <p:nvPr>
            <p:ph type="title"/>
          </p:nvPr>
        </p:nvSpPr>
        <p:spPr>
          <a:xfrm>
            <a:off x="675825" y="3776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</a:t>
            </a:r>
            <a:endParaRPr/>
          </a:p>
        </p:txBody>
      </p:sp>
      <p:sp>
        <p:nvSpPr>
          <p:cNvPr id="276" name="Google Shape;276;p45"/>
          <p:cNvSpPr txBox="1"/>
          <p:nvPr>
            <p:ph idx="2" type="body"/>
          </p:nvPr>
        </p:nvSpPr>
        <p:spPr>
          <a:xfrm>
            <a:off x="4572125" y="1163275"/>
            <a:ext cx="4254900" cy="3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Sarah Harmon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hlink"/>
                </a:solidFill>
                <a:hlinkClick r:id="rId7"/>
              </a:rPr>
              <a:t>Cañada College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accent4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harmons@smccd.edu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Nancy Meléndez-Ballesteros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hlink"/>
                </a:solidFill>
                <a:hlinkClick r:id="rId9"/>
              </a:rPr>
              <a:t>Mount Saint Mary’s University-LA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accent4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nballesteros@msmu.edu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1312500" y="1574350"/>
            <a:ext cx="6519000" cy="11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¡Gracias!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1533300" y="332725"/>
            <a:ext cx="607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the Gaps in Spanish OERs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177525" y="981063"/>
            <a:ext cx="43251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28575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There have been many projects for Spanish OER for first-year texts:</a:t>
            </a:r>
            <a:endParaRPr i="1"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/>
              <a:t>¡</a:t>
            </a:r>
            <a:r>
              <a:rPr i="1" lang="en" sz="1600"/>
              <a:t>Chévere!: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Part I </a:t>
            </a:r>
            <a:r>
              <a:rPr lang="en" sz="1600"/>
              <a:t>and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Part II</a:t>
            </a:r>
            <a:endParaRPr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 u="sng">
                <a:solidFill>
                  <a:schemeClr val="hlink"/>
                </a:solidFill>
                <a:hlinkClick r:id="rId5"/>
              </a:rPr>
              <a:t>Beginning Spanish: Empecemos por aquí</a:t>
            </a:r>
            <a:endParaRPr i="1"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 u="sng">
                <a:solidFill>
                  <a:schemeClr val="hlink"/>
                </a:solidFill>
                <a:hlinkClick r:id="rId6"/>
              </a:rPr>
              <a:t>Libro Libre</a:t>
            </a:r>
            <a:endParaRPr i="1"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 u="sng">
                <a:solidFill>
                  <a:schemeClr val="hlink"/>
                </a:solidFill>
                <a:hlinkClick r:id="rId7"/>
              </a:rPr>
              <a:t>¡Naveguemos juntos!</a:t>
            </a:r>
            <a:endParaRPr i="1"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 u="sng">
                <a:solidFill>
                  <a:schemeClr val="hlink"/>
                </a:solidFill>
                <a:hlinkClick r:id="rId8"/>
              </a:rPr>
              <a:t>Pluma</a:t>
            </a:r>
            <a:endParaRPr i="1" sz="1600"/>
          </a:p>
          <a:p>
            <a:pPr indent="-330200" lvl="0" marL="28575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Missing gap: Homework sets in the OER realm</a:t>
            </a:r>
            <a:endParaRPr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1" lang="en" sz="1600" u="sng">
                <a:solidFill>
                  <a:schemeClr val="hlink"/>
                </a:solidFill>
                <a:hlinkClick r:id="rId9"/>
              </a:rPr>
              <a:t>Entrada Libre</a:t>
            </a:r>
            <a:r>
              <a:rPr lang="en" sz="1600"/>
              <a:t> for second year courses as a grammar manual</a:t>
            </a:r>
            <a:endParaRPr sz="1600"/>
          </a:p>
          <a:p>
            <a:pPr indent="-330200" lvl="1" marL="5715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Frequently mentioned as a reason to not switch away from publisher materials</a:t>
            </a:r>
            <a:endParaRPr sz="1600"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93975" y="1432825"/>
            <a:ext cx="4794424" cy="276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2671350" y="123100"/>
            <a:ext cx="380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i="1" lang="en"/>
              <a:t>Tarea Libre</a:t>
            </a:r>
            <a:r>
              <a:rPr lang="en"/>
              <a:t>?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713250" y="695800"/>
            <a:ext cx="7717500" cy="33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Homework set for First-Year (collegiate) Spanish courses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Licensed as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CC-BY-NC 4.0</a:t>
            </a:r>
            <a:r>
              <a:rPr lang="en" sz="1800"/>
              <a:t> (open license)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Written in accordance with California C-ID Transfer Model Curriculum for </a:t>
            </a:r>
            <a:r>
              <a:rPr lang="en" sz="18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SPAN 100</a:t>
            </a:r>
            <a:r>
              <a:rPr lang="en" sz="1800"/>
              <a:t> and </a:t>
            </a:r>
            <a:r>
              <a:rPr lang="en" sz="18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SPAN 110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Funding from Academic Senate for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California Community Colleges (ASCCC) Open Educational Resources Initiative (OERI)</a:t>
            </a:r>
            <a:r>
              <a:rPr lang="en" sz="1800"/>
              <a:t>, RFP IV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Technical support from LibreTexts, particularly with new technologies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Written Summer 2022-Winter 2023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Media either self-created or openly-licensed</a:t>
            </a:r>
            <a:endParaRPr sz="1800"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7725" y="4202625"/>
            <a:ext cx="28670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6850" y="4364625"/>
            <a:ext cx="1698500" cy="5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54975" y="4364625"/>
            <a:ext cx="1491659" cy="5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2642550" y="53325"/>
            <a:ext cx="385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Tarea Libre</a:t>
            </a:r>
            <a:r>
              <a:rPr lang="en"/>
              <a:t> Modules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187675" y="1635900"/>
            <a:ext cx="3663300" cy="21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1,400 activities</a:t>
            </a:r>
            <a:endParaRPr sz="1800"/>
          </a:p>
          <a:p>
            <a:pPr indent="-34290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14 modules:</a:t>
            </a:r>
            <a:endParaRPr sz="1800"/>
          </a:p>
          <a:p>
            <a:pPr indent="-342900" lvl="1" marL="542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7 modules for 1st semester</a:t>
            </a:r>
            <a:endParaRPr sz="1800"/>
          </a:p>
          <a:p>
            <a:pPr indent="-342900" lvl="1" marL="542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7 modules for 2nd semester</a:t>
            </a:r>
            <a:endParaRPr sz="1800"/>
          </a:p>
          <a:p>
            <a:pPr indent="-342900" lvl="0" marL="2857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4-5 sections per module with vocabulary and grammar</a:t>
            </a:r>
            <a:endParaRPr sz="1800"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050" y="1019825"/>
            <a:ext cx="5118200" cy="36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261525" y="445025"/>
            <a:ext cx="850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Grammar and Vocabulary Content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656325" y="1158600"/>
            <a:ext cx="7717500" cy="3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Tarea Libre covers 57 grammar topics typically taught in first-year Spanish courses.  To increase adaptability and flexibility for instructors, the project has 7 modules for SPAN 100 and 7 modules for SPAN 110, based on California’s C-ID curriculum model. Each module is composed of 4 to 5 grammar topics and listening, speaking, and reading comprehension activities.  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As found on most homework (workbook and lab activities), each grammar topic has a vocabulary page and 4 levels of mastering steps: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Paso Preliminar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Paso 1 "Empecemos"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Paso 2 "Continuemos"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Paso 3 "Practiquemos"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Paso 4 "Avancemos”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2380675" y="71625"/>
            <a:ext cx="340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Contents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016475" y="644325"/>
            <a:ext cx="4851600" cy="43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 ‘pasos’ of vocabulary and grammar exercises per module and each “paso” with 4-8 activities.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P = Preliminar</a:t>
            </a:r>
            <a:r>
              <a:rPr lang="en" sz="1500">
                <a:solidFill>
                  <a:schemeClr val="dk1"/>
                </a:solidFill>
              </a:rPr>
              <a:t>: Focus on vocabulary building; mostly multiple choice and select choice questions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A = Empecemos</a:t>
            </a:r>
            <a:r>
              <a:rPr lang="en" sz="1500">
                <a:solidFill>
                  <a:schemeClr val="dk1"/>
                </a:solidFill>
              </a:rPr>
              <a:t>: Focus on recognition of grammatical concepts; mostly multiple choice and select choice questions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B = Continuemos</a:t>
            </a:r>
            <a:r>
              <a:rPr lang="en" sz="1500">
                <a:solidFill>
                  <a:schemeClr val="dk1"/>
                </a:solidFill>
              </a:rPr>
              <a:t>: Focus on initial application of grammatical topics; mostly fill-in-the-blank in shorter contexts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C = Practiquemos</a:t>
            </a:r>
            <a:r>
              <a:rPr lang="en" sz="1500">
                <a:solidFill>
                  <a:schemeClr val="dk1"/>
                </a:solidFill>
              </a:rPr>
              <a:t>: Focus on expanded application of grammatical topics; mostly fill-in-the-blank and select choice in longer paragraphs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D = Avancemos</a:t>
            </a:r>
            <a:r>
              <a:rPr lang="en" sz="1500">
                <a:solidFill>
                  <a:schemeClr val="dk1"/>
                </a:solidFill>
              </a:rPr>
              <a:t>: Focus on expanded application of grammatical topics in dialogues; mostly fill-in-the-blanks</a:t>
            </a:r>
            <a:endParaRPr sz="1500"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0" y="881575"/>
            <a:ext cx="3947275" cy="395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2200800" y="333950"/>
            <a:ext cx="47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Summative Assessments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226925" y="906650"/>
            <a:ext cx="8683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3 comprehensive assessments per module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Hablemos:</a:t>
            </a:r>
            <a:r>
              <a:rPr lang="en" sz="1500">
                <a:solidFill>
                  <a:schemeClr val="dk1"/>
                </a:solidFill>
              </a:rPr>
              <a:t> Written prompts; students submit audio recording with answers (4 per module)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Escuchemos</a:t>
            </a:r>
            <a:r>
              <a:rPr lang="en" sz="1500">
                <a:solidFill>
                  <a:schemeClr val="dk1"/>
                </a:solidFill>
              </a:rPr>
              <a:t>: Powtoon videos; students submit audio recording with answers (4 per module)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Leamos</a:t>
            </a:r>
            <a:r>
              <a:rPr lang="en" sz="1500">
                <a:solidFill>
                  <a:schemeClr val="dk1"/>
                </a:solidFill>
              </a:rPr>
              <a:t>: Cultural and thematic reading with audio narration; students answer true/false comprehension questions (3-4 per module) (next slide)</a:t>
            </a:r>
            <a:endParaRPr sz="1300"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106" y="2989937"/>
            <a:ext cx="2331412" cy="17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400" y="2571750"/>
            <a:ext cx="2789650" cy="252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00" y="2760850"/>
            <a:ext cx="3301550" cy="2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1858350" y="286175"/>
            <a:ext cx="54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Reading Content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122475" y="1137350"/>
            <a:ext cx="2265600" cy="23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47 cultural readings with narration and auto-graded comprehension questions were created on a variety of topics.</a:t>
            </a:r>
            <a:endParaRPr sz="1800"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837" y="953011"/>
            <a:ext cx="3493725" cy="404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125" y="1081650"/>
            <a:ext cx="3001801" cy="35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