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432" r:id="rId2"/>
    <p:sldId id="264" r:id="rId3"/>
    <p:sldId id="268" r:id="rId4"/>
    <p:sldId id="345" r:id="rId5"/>
    <p:sldId id="290" r:id="rId6"/>
    <p:sldId id="435" r:id="rId7"/>
    <p:sldId id="460" r:id="rId8"/>
    <p:sldId id="461" r:id="rId9"/>
    <p:sldId id="462" r:id="rId10"/>
    <p:sldId id="463" r:id="rId11"/>
    <p:sldId id="441" r:id="rId12"/>
    <p:sldId id="444" r:id="rId13"/>
    <p:sldId id="445" r:id="rId14"/>
    <p:sldId id="458" r:id="rId15"/>
    <p:sldId id="459" r:id="rId16"/>
    <p:sldId id="457" r:id="rId17"/>
    <p:sldId id="43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3"/>
    <p:restoredTop sz="89051"/>
  </p:normalViewPr>
  <p:slideViewPr>
    <p:cSldViewPr snapToGrid="0" snapToObjects="1">
      <p:cViewPr>
        <p:scale>
          <a:sx n="90" d="100"/>
          <a:sy n="90" d="100"/>
        </p:scale>
        <p:origin x="680" y="-8"/>
      </p:cViewPr>
      <p:guideLst/>
    </p:cSldViewPr>
  </p:slideViewPr>
  <p:outlineViewPr>
    <p:cViewPr>
      <p:scale>
        <a:sx n="33" d="100"/>
        <a:sy n="33" d="100"/>
      </p:scale>
      <p:origin x="0" y="-625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1" d="100"/>
          <a:sy n="71" d="100"/>
        </p:scale>
        <p:origin x="1328" y="16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6F88045-DF38-5C40-9840-54F9F59EF7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FD1A2D2-AE0C-2C43-8F7E-1707FAEA00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4A44FF-5174-984A-B980-605E3699B1E8}" type="datetimeFigureOut">
              <a:rPr lang="en-US" smtClean="0"/>
              <a:t>6/12/23</a:t>
            </a:fld>
            <a:endParaRPr lang="en-US"/>
          </a:p>
        </p:txBody>
      </p:sp>
      <p:sp>
        <p:nvSpPr>
          <p:cNvPr id="4" name="Footer Placeholder 3">
            <a:extLst>
              <a:ext uri="{FF2B5EF4-FFF2-40B4-BE49-F238E27FC236}">
                <a16:creationId xmlns:a16="http://schemas.microsoft.com/office/drawing/2014/main" xmlns="" id="{5552FBF5-14D7-1942-AB13-AC999D20F4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0FD2E68-831F-0544-95FA-5935B261D9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368A65-B6D0-8549-BC23-DAC94F2FB247}" type="slidenum">
              <a:rPr lang="en-US" smtClean="0"/>
              <a:t>‹#›</a:t>
            </a:fld>
            <a:endParaRPr lang="en-US"/>
          </a:p>
        </p:txBody>
      </p:sp>
    </p:spTree>
    <p:extLst>
      <p:ext uri="{BB962C8B-B14F-4D97-AF65-F5344CB8AC3E}">
        <p14:creationId xmlns:p14="http://schemas.microsoft.com/office/powerpoint/2010/main" val="287930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0444-605D-8843-B7F7-5AE8F72B6B9D}" type="datetimeFigureOut">
              <a:rPr lang="en-US" smtClean="0"/>
              <a:t>6/12/23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E3782-747D-0849-8027-4C495AD1BB4F}" type="slidenum">
              <a:rPr lang="en-US" smtClean="0"/>
              <a:t>‹#›</a:t>
            </a:fld>
            <a:endParaRPr lang="en-US"/>
          </a:p>
        </p:txBody>
      </p:sp>
    </p:spTree>
    <p:extLst>
      <p:ext uri="{BB962C8B-B14F-4D97-AF65-F5344CB8AC3E}">
        <p14:creationId xmlns:p14="http://schemas.microsoft.com/office/powerpoint/2010/main" val="344087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700" dirty="0">
              <a:solidFill>
                <a:srgbClr val="FF0000"/>
              </a:solidFill>
            </a:endParaRPr>
          </a:p>
        </p:txBody>
      </p:sp>
      <p:sp>
        <p:nvSpPr>
          <p:cNvPr id="275" name="Google Shape;27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65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2</a:t>
            </a:fld>
            <a:endParaRPr lang="en-US"/>
          </a:p>
        </p:txBody>
      </p:sp>
    </p:spTree>
    <p:extLst>
      <p:ext uri="{BB962C8B-B14F-4D97-AF65-F5344CB8AC3E}">
        <p14:creationId xmlns:p14="http://schemas.microsoft.com/office/powerpoint/2010/main" val="66879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3</a:t>
            </a:fld>
            <a:endParaRPr lang="en-US"/>
          </a:p>
        </p:txBody>
      </p:sp>
    </p:spTree>
    <p:extLst>
      <p:ext uri="{BB962C8B-B14F-4D97-AF65-F5344CB8AC3E}">
        <p14:creationId xmlns:p14="http://schemas.microsoft.com/office/powerpoint/2010/main" val="199605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Cal-GETC;</a:t>
            </a:r>
            <a:r>
              <a:rPr lang="en-US" baseline="0" dirty="0" smtClean="0"/>
              <a:t> February 9, 2023 - https://</a:t>
            </a:r>
            <a:r>
              <a:rPr lang="en-US" baseline="0" dirty="0" err="1" smtClean="0"/>
              <a:t>icas-ca.org</a:t>
            </a:r>
            <a:r>
              <a:rPr lang="en-US" baseline="0" dirty="0" smtClean="0"/>
              <a:t>/</a:t>
            </a:r>
            <a:r>
              <a:rPr lang="en-US" baseline="0" dirty="0" err="1" smtClean="0"/>
              <a:t>wp</a:t>
            </a:r>
            <a:r>
              <a:rPr lang="en-US" baseline="0" dirty="0" smtClean="0"/>
              <a:t>-content/uploads/2023/02/Cal-GETC_Framework_2-9-2023.pdf</a:t>
            </a:r>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8</a:t>
            </a:fld>
            <a:endParaRPr lang="en-US"/>
          </a:p>
        </p:txBody>
      </p:sp>
    </p:spTree>
    <p:extLst>
      <p:ext uri="{BB962C8B-B14F-4D97-AF65-F5344CB8AC3E}">
        <p14:creationId xmlns:p14="http://schemas.microsoft.com/office/powerpoint/2010/main" val="11098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16</a:t>
            </a:fld>
            <a:endParaRPr lang="en-US"/>
          </a:p>
        </p:txBody>
      </p:sp>
    </p:spTree>
    <p:extLst>
      <p:ext uri="{BB962C8B-B14F-4D97-AF65-F5344CB8AC3E}">
        <p14:creationId xmlns:p14="http://schemas.microsoft.com/office/powerpoint/2010/main" val="51247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3394ABC-48E7-5042-8AFF-4FF04C6326D3}"/>
              </a:ext>
            </a:extLst>
          </p:cNvPr>
          <p:cNvSpPr/>
          <p:nvPr userDrawn="1"/>
        </p:nvSpPr>
        <p:spPr>
          <a:xfrm>
            <a:off x="0" y="1527142"/>
            <a:ext cx="9144000" cy="36578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813336" y="3233396"/>
            <a:ext cx="6477803" cy="1769453"/>
          </a:xfrm>
        </p:spPr>
        <p:txBody>
          <a:bodyPr bIns="0" anchor="b">
            <a:normAutofit/>
          </a:bodyPr>
          <a:lstStyle>
            <a:lvl1pPr algn="l">
              <a:defRPr sz="3600" cap="none">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9032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xmlns="" id="{50496935-AB97-4E40-A1BF-0FEE0DAE5E1D}"/>
              </a:ext>
            </a:extLst>
          </p:cNvPr>
          <p:cNvPicPr>
            <a:picLocks noChangeAspect="1"/>
          </p:cNvPicPr>
          <p:nvPr userDrawn="1"/>
        </p:nvPicPr>
        <p:blipFill>
          <a:blip r:embed="rId2"/>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200264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blac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19681347-9BB0-ED42-88FA-2B09D1D20AB8}"/>
              </a:ext>
            </a:extLst>
          </p:cNvPr>
          <p:cNvSpPr>
            <a:spLocks noGrp="1"/>
          </p:cNvSpPr>
          <p:nvPr>
            <p:ph type="sldNum" sz="quarter" idx="12"/>
          </p:nvPr>
        </p:nvSpPr>
        <p:spPr>
          <a:xfrm>
            <a:off x="1088686" y="6211950"/>
            <a:ext cx="511109" cy="309201"/>
          </a:xfrm>
        </p:spPr>
        <p:txBody>
          <a:bodyPr/>
          <a:lstStyle/>
          <a:p>
            <a:fld id="{6D22F896-40B5-4ADD-8801-0D06FADFA095}" type="slidenum">
              <a:rPr lang="en-US" dirty="0"/>
              <a:t>‹#›</a:t>
            </a:fld>
            <a:endParaRPr lang="en-US" dirty="0"/>
          </a:p>
        </p:txBody>
      </p:sp>
      <p:sp>
        <p:nvSpPr>
          <p:cNvPr id="8" name="Date Placeholder 4">
            <a:extLst>
              <a:ext uri="{FF2B5EF4-FFF2-40B4-BE49-F238E27FC236}">
                <a16:creationId xmlns:a16="http://schemas.microsoft.com/office/drawing/2014/main" xmlns="" id="{C91FA263-36F2-9444-8811-3649E5EA4326}"/>
              </a:ext>
            </a:extLst>
          </p:cNvPr>
          <p:cNvSpPr>
            <a:spLocks noGrp="1"/>
          </p:cNvSpPr>
          <p:nvPr>
            <p:ph type="dt" sz="half" idx="10"/>
          </p:nvPr>
        </p:nvSpPr>
        <p:spPr>
          <a:xfrm>
            <a:off x="7490462" y="6213011"/>
            <a:ext cx="800680" cy="308138"/>
          </a:xfrm>
        </p:spPr>
        <p:txBody>
          <a:bodyPr/>
          <a:lstStyle/>
          <a:p>
            <a:fld id="{48A87A34-81AB-432B-8DAE-1953F412C126}" type="datetimeFigureOut">
              <a:rPr lang="en-US" dirty="0"/>
              <a:t>6/12/23</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088686" y="2015732"/>
            <a:ext cx="7202456" cy="4039916"/>
          </a:xfrm>
        </p:spPr>
        <p:txBody>
          <a:bodyPr ancho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6/12/23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a:extLst>
              <a:ext uri="{FF2B5EF4-FFF2-40B4-BE49-F238E27FC236}">
                <a16:creationId xmlns:a16="http://schemas.microsoft.com/office/drawing/2014/main" xmlns="" id="{3DC6C75E-926B-8E46-AF8C-190C7F4277FD}"/>
              </a:ext>
            </a:extLst>
          </p:cNvPr>
          <p:cNvCxnSpPr>
            <a:cxnSpLocks/>
          </p:cNvCxnSpPr>
          <p:nvPr userDrawn="1"/>
        </p:nvCxnSpPr>
        <p:spPr>
          <a:xfrm>
            <a:off x="1088686" y="1859432"/>
            <a:ext cx="720245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05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2 column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B1FD002F-7377-2945-B0CB-F6B274812940}"/>
              </a:ext>
            </a:extLst>
          </p:cNvPr>
          <p:cNvCxnSpPr>
            <a:cxnSpLocks/>
          </p:cNvCxnSpPr>
          <p:nvPr userDrawn="1"/>
        </p:nvCxnSpPr>
        <p:spPr>
          <a:xfrm>
            <a:off x="1085500"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Content Placeholder 2"/>
          <p:cNvSpPr>
            <a:spLocks noGrp="1"/>
          </p:cNvSpPr>
          <p:nvPr>
            <p:ph sz="half" idx="1"/>
          </p:nvPr>
        </p:nvSpPr>
        <p:spPr>
          <a:xfrm>
            <a:off x="1085498" y="2010878"/>
            <a:ext cx="3260991" cy="40571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2"/>
            <a:ext cx="3483864" cy="40506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6/12/23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2" name="Title 1">
            <a:extLst>
              <a:ext uri="{FF2B5EF4-FFF2-40B4-BE49-F238E27FC236}">
                <a16:creationId xmlns:a16="http://schemas.microsoft.com/office/drawing/2014/main" xmlns="" id="{CFDBDCCA-F5FA-C448-9BA9-90FA2CB21A63}"/>
              </a:ext>
            </a:extLst>
          </p:cNvPr>
          <p:cNvSpPr>
            <a:spLocks noGrp="1"/>
          </p:cNvSpPr>
          <p:nvPr>
            <p:ph type="title"/>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6609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EA515D59-0C27-2940-AC8E-EC0EB551A6C0}"/>
              </a:ext>
            </a:extLst>
          </p:cNvPr>
          <p:cNvCxnSpPr>
            <a:cxnSpLocks/>
          </p:cNvCxnSpPr>
          <p:nvPr userDrawn="1"/>
        </p:nvCxnSpPr>
        <p:spPr>
          <a:xfrm>
            <a:off x="1085395" y="1847088"/>
            <a:ext cx="720574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 Placeholder 2"/>
          <p:cNvSpPr>
            <a:spLocks noGrp="1"/>
          </p:cNvSpPr>
          <p:nvPr>
            <p:ph type="body" idx="1"/>
          </p:nvPr>
        </p:nvSpPr>
        <p:spPr>
          <a:xfrm>
            <a:off x="1085393" y="2019552"/>
            <a:ext cx="3483864" cy="801943"/>
          </a:xfrm>
        </p:spPr>
        <p:txBody>
          <a:bodyPr anchor="b">
            <a:normAutofit/>
          </a:bodyPr>
          <a:lstStyle>
            <a:lvl1pPr marL="0" indent="0">
              <a:lnSpc>
                <a:spcPct val="100000"/>
              </a:lnSpc>
              <a:buNone/>
              <a:defRPr sz="2000" b="0" cap="none"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1085393" y="2824272"/>
            <a:ext cx="3483864" cy="3218185"/>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9272" y="2023006"/>
            <a:ext cx="3483864" cy="802237"/>
          </a:xfrm>
        </p:spPr>
        <p:txBody>
          <a:bodyPr anchor="b">
            <a:normAutofit/>
          </a:bodyPr>
          <a:lstStyle>
            <a:lvl1pPr marL="0" indent="0">
              <a:lnSpc>
                <a:spcPct val="100000"/>
              </a:lnSpc>
              <a:buNone/>
              <a:defRPr sz="2000" b="0" cap="none"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6" name="Content Placeholder 5"/>
          <p:cNvSpPr>
            <a:spLocks noGrp="1"/>
          </p:cNvSpPr>
          <p:nvPr>
            <p:ph sz="quarter" idx="4"/>
          </p:nvPr>
        </p:nvSpPr>
        <p:spPr>
          <a:xfrm>
            <a:off x="4809272" y="2821494"/>
            <a:ext cx="3483864" cy="3220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6/12/23</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
        <p:nvSpPr>
          <p:cNvPr id="13" name="Title 1">
            <a:extLst>
              <a:ext uri="{FF2B5EF4-FFF2-40B4-BE49-F238E27FC236}">
                <a16:creationId xmlns:a16="http://schemas.microsoft.com/office/drawing/2014/main" xmlns="" id="{47ECA4B5-0A44-4942-886B-6242EB8F3FD3}"/>
              </a:ext>
            </a:extLst>
          </p:cNvPr>
          <p:cNvSpPr>
            <a:spLocks noGrp="1"/>
          </p:cNvSpPr>
          <p:nvPr>
            <p:ph type="title"/>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8237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3"/>
        <p:cNvGrpSpPr/>
        <p:nvPr/>
      </p:nvGrpSpPr>
      <p:grpSpPr>
        <a:xfrm>
          <a:off x="0" y="0"/>
          <a:ext cx="0" cy="0"/>
          <a:chOff x="0" y="0"/>
          <a:chExt cx="0" cy="0"/>
        </a:xfrm>
      </p:grpSpPr>
      <p:sp>
        <p:nvSpPr>
          <p:cNvPr id="34" name="Google Shape;34;p73"/>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5" name="Google Shape;35;p7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37" name="Google Shape;37;p73"/>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53057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xmlns=""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387921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49BE868-7051-8547-993F-F20FC2AE32B8}"/>
              </a:ext>
            </a:extLst>
          </p:cNvPr>
          <p:cNvSpPr/>
          <p:nvPr userDrawn="1"/>
        </p:nvSpPr>
        <p:spPr>
          <a:xfrm>
            <a:off x="897905" y="0"/>
            <a:ext cx="6839998" cy="38037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xmlns="" id="{D452F93B-7E9C-554F-B111-48059F8B1B07}"/>
              </a:ext>
            </a:extLst>
          </p:cNvPr>
          <p:cNvCxnSpPr>
            <a:cxnSpLocks/>
          </p:cNvCxnSpPr>
          <p:nvPr userDrawn="1"/>
        </p:nvCxnSpPr>
        <p:spPr>
          <a:xfrm>
            <a:off x="892142" y="3816299"/>
            <a:ext cx="684576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90680" y="2168168"/>
            <a:ext cx="6482366" cy="1475915"/>
          </a:xfrm>
        </p:spPr>
        <p:txBody>
          <a:bodyPr anchor="b">
            <a:normAutofit/>
          </a:bodyPr>
          <a:lstStyle>
            <a:lvl1pPr algn="l">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90680" y="3806198"/>
            <a:ext cx="6472835" cy="1012929"/>
          </a:xfrm>
        </p:spPr>
        <p:txBody>
          <a:bodyPr tIns="91440">
            <a:normAutofit/>
          </a:bodyPr>
          <a:lstStyle>
            <a:lvl1pPr marL="0" indent="0" algn="l">
              <a:buNone/>
              <a:defRPr sz="1600" baseline="0">
                <a:solidFill>
                  <a:schemeClr val="tx2">
                    <a:lumMod val="50000"/>
                  </a:schemeClr>
                </a:solidFill>
              </a:defRPr>
            </a:lvl1pPr>
            <a:lvl2pPr marL="342892" indent="0">
              <a:buNone/>
              <a:defRPr sz="135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6/12/23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Header with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7CC55B9-9636-534F-9AA9-5197025E32CF}"/>
              </a:ext>
            </a:extLst>
          </p:cNvPr>
          <p:cNvSpPr/>
          <p:nvPr userDrawn="1"/>
        </p:nvSpPr>
        <p:spPr>
          <a:xfrm>
            <a:off x="892142" y="-21176"/>
            <a:ext cx="7606015" cy="18787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xmlns="" id="{C841B004-922A-8A4C-9463-1486EAEEA099}"/>
              </a:ext>
            </a:extLst>
          </p:cNvPr>
          <p:cNvCxnSpPr>
            <a:cxnSpLocks/>
          </p:cNvCxnSpPr>
          <p:nvPr userDrawn="1"/>
        </p:nvCxnSpPr>
        <p:spPr>
          <a:xfrm>
            <a:off x="892142" y="1859611"/>
            <a:ext cx="76060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08303"/>
            <a:ext cx="7202456" cy="893111"/>
          </a:xfrm>
        </p:spPr>
        <p:txBody>
          <a:bodyPr anchor="b" anchorCtr="0">
            <a:noAutofit/>
          </a:bodyPr>
          <a:lstStyle>
            <a:lvl1pPr>
              <a:defRPr sz="36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088686" y="2015735"/>
            <a:ext cx="7202456" cy="4039079"/>
          </a:xfrm>
        </p:spPr>
        <p:txBody>
          <a:bodyPr anchor="t"/>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6/12/23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ection Header with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59F0E39-350B-A34F-971E-4E807D6CB024}"/>
              </a:ext>
            </a:extLst>
          </p:cNvPr>
          <p:cNvSpPr/>
          <p:nvPr userDrawn="1"/>
        </p:nvSpPr>
        <p:spPr>
          <a:xfrm>
            <a:off x="897905" y="0"/>
            <a:ext cx="7557940" cy="1847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xmlns="" id="{B1FD002F-7377-2945-B0CB-F6B274812940}"/>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6913" y="804890"/>
            <a:ext cx="7204226" cy="903456"/>
          </a:xfrm>
        </p:spPr>
        <p:txBody>
          <a:bodyPr anchor="b" anchorCtr="0">
            <a:noAutofit/>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1085498" y="2010878"/>
            <a:ext cx="3483864" cy="4049804"/>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10328" y="2017345"/>
            <a:ext cx="3483864" cy="4043339"/>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6/12/23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ection Header with 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47B1E48-A542-0541-B1CE-EC7714473797}"/>
              </a:ext>
            </a:extLst>
          </p:cNvPr>
          <p:cNvSpPr/>
          <p:nvPr userDrawn="1"/>
        </p:nvSpPr>
        <p:spPr>
          <a:xfrm>
            <a:off x="897905" y="0"/>
            <a:ext cx="7557940" cy="1844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a16="http://schemas.microsoft.com/office/drawing/2014/main" xmlns="" id="{EA515D59-0C27-2940-AC8E-EC0EB551A6C0}"/>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5394" y="804167"/>
            <a:ext cx="7205746" cy="879528"/>
          </a:xfrm>
        </p:spPr>
        <p:txBody>
          <a:bodyPr anchor="b">
            <a:no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85393" y="2019552"/>
            <a:ext cx="3483864" cy="801943"/>
          </a:xfrm>
        </p:spPr>
        <p:txBody>
          <a:bodyPr anchor="b">
            <a:normAutofit/>
          </a:bodyPr>
          <a:lstStyle>
            <a:lvl1pPr marL="0" indent="0">
              <a:lnSpc>
                <a:spcPct val="100000"/>
              </a:lnSpc>
              <a:buNone/>
              <a:defRPr sz="2000" b="0" cap="none"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1085393" y="2824270"/>
            <a:ext cx="3483864" cy="3230542"/>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9272" y="2023006"/>
            <a:ext cx="3483864" cy="802237"/>
          </a:xfrm>
        </p:spPr>
        <p:txBody>
          <a:bodyPr anchor="b">
            <a:normAutofit/>
          </a:bodyPr>
          <a:lstStyle>
            <a:lvl1pPr marL="0" indent="0">
              <a:lnSpc>
                <a:spcPct val="100000"/>
              </a:lnSpc>
              <a:buNone/>
              <a:defRPr sz="2000" b="0" cap="none"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6" name="Content Placeholder 5"/>
          <p:cNvSpPr>
            <a:spLocks noGrp="1"/>
          </p:cNvSpPr>
          <p:nvPr>
            <p:ph sz="quarter" idx="4"/>
          </p:nvPr>
        </p:nvSpPr>
        <p:spPr>
          <a:xfrm>
            <a:off x="4809272" y="2821494"/>
            <a:ext cx="3483864" cy="3233321"/>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6/12/23</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Header 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5142587-CE47-9F44-B539-4DC80DC8F57D}"/>
              </a:ext>
            </a:extLst>
          </p:cNvPr>
          <p:cNvSpPr/>
          <p:nvPr userDrawn="1"/>
        </p:nvSpPr>
        <p:spPr>
          <a:xfrm>
            <a:off x="897905" y="0"/>
            <a:ext cx="7557940" cy="1847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xmlns="" id="{FB32942F-EEBC-D246-BABD-BCA74D32D089}"/>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10377"/>
            <a:ext cx="7202456" cy="947303"/>
          </a:xfrm>
        </p:spPr>
        <p:txBody>
          <a:bodyPr anchor="b" anchorCtr="0">
            <a:noAutofit/>
          </a:bodyPr>
          <a:lstStyle>
            <a:lvl1pPr>
              <a:defRPr sz="32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6/12/23</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ection Side Header with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9B07FB-08E7-C349-A226-E8AE45DA2301}"/>
              </a:ext>
            </a:extLst>
          </p:cNvPr>
          <p:cNvSpPr/>
          <p:nvPr userDrawn="1"/>
        </p:nvSpPr>
        <p:spPr>
          <a:xfrm>
            <a:off x="0" y="798973"/>
            <a:ext cx="3648174" cy="2326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xmlns="" id="{79541057-E6B8-C541-8492-A9A0F9A07794}"/>
              </a:ext>
            </a:extLst>
          </p:cNvPr>
          <p:cNvCxnSpPr>
            <a:cxnSpLocks/>
          </p:cNvCxnSpPr>
          <p:nvPr userDrawn="1"/>
        </p:nvCxnSpPr>
        <p:spPr>
          <a:xfrm flipV="1">
            <a:off x="2" y="3119532"/>
            <a:ext cx="3644507" cy="6261"/>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3504" y="798973"/>
            <a:ext cx="2456260" cy="2247117"/>
          </a:xfrm>
        </p:spPr>
        <p:txBody>
          <a:bodyPr anchor="b">
            <a:normAutofit/>
          </a:bodyPr>
          <a:lstStyle>
            <a:lvl1pPr algn="l">
              <a:defRPr sz="2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782786" y="798976"/>
            <a:ext cx="4509353" cy="5255837"/>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83504" y="3205494"/>
            <a:ext cx="2456260" cy="2849319"/>
          </a:xfrm>
        </p:spPr>
        <p:txBody>
          <a:bodyPr>
            <a:normAutofit/>
          </a:bodyPr>
          <a:lstStyle>
            <a:lvl1pPr marL="0" indent="0" algn="l">
              <a:buNone/>
              <a:defRPr sz="16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ection Side Header with pictu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6E40FBD-9497-0043-A28E-3A828F2414E3}"/>
              </a:ext>
            </a:extLst>
          </p:cNvPr>
          <p:cNvSpPr/>
          <p:nvPr userDrawn="1"/>
        </p:nvSpPr>
        <p:spPr>
          <a:xfrm>
            <a:off x="-1" y="798973"/>
            <a:ext cx="5231050" cy="2326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xmlns="" id="{5FEF6D8A-CF1B-0A44-BC0E-882FF5D57150}"/>
              </a:ext>
            </a:extLst>
          </p:cNvPr>
          <p:cNvCxnSpPr>
            <a:cxnSpLocks/>
          </p:cNvCxnSpPr>
          <p:nvPr userDrawn="1"/>
        </p:nvCxnSpPr>
        <p:spPr>
          <a:xfrm flipV="1">
            <a:off x="1" y="3116401"/>
            <a:ext cx="5225792" cy="939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405" y="1129513"/>
            <a:ext cx="4149246" cy="1830584"/>
          </a:xfrm>
        </p:spPr>
        <p:txBody>
          <a:bodyPr anchor="b">
            <a:normAutofit/>
          </a:bodyPr>
          <a:lstStyle>
            <a:lvl1pPr>
              <a:defRPr sz="26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5449305" y="797578"/>
            <a:ext cx="2841836" cy="5248677"/>
          </a:xfrm>
          <a:solidFill>
            <a:schemeClr val="bg1">
              <a:lumMod val="85000"/>
            </a:schemeClr>
          </a:solidFill>
          <a:ln w="9525" cap="sq">
            <a:noFill/>
            <a:miter lim="800000"/>
          </a:ln>
          <a:effectLst/>
        </p:spPr>
        <p:txBody>
          <a:bodyPr anchor="ctr">
            <a:normAutofit/>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1087748" y="3145994"/>
            <a:ext cx="4143303" cy="2900261"/>
          </a:xfrm>
        </p:spPr>
        <p:txBody>
          <a:bodyPr>
            <a:normAutofit/>
          </a:bodyPr>
          <a:lstStyle>
            <a:lvl1pPr marL="0" indent="0" algn="l">
              <a:buNone/>
              <a:defRPr sz="16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2" name="Date Placeholder 4">
            <a:extLst>
              <a:ext uri="{FF2B5EF4-FFF2-40B4-BE49-F238E27FC236}">
                <a16:creationId xmlns:a16="http://schemas.microsoft.com/office/drawing/2014/main" xmlns="" id="{A5AD284B-E3B8-B145-B366-0FD66CCB71BE}"/>
              </a:ext>
            </a:extLst>
          </p:cNvPr>
          <p:cNvSpPr>
            <a:spLocks noGrp="1"/>
          </p:cNvSpPr>
          <p:nvPr>
            <p:ph type="dt" sz="half" idx="10"/>
          </p:nvPr>
        </p:nvSpPr>
        <p:spPr>
          <a:xfrm>
            <a:off x="7490462" y="6213011"/>
            <a:ext cx="800680" cy="308138"/>
          </a:xfrm>
        </p:spPr>
        <p:txBody>
          <a:bodyPr/>
          <a:lstStyle/>
          <a:p>
            <a:fld id="{48A87A34-81AB-432B-8DAE-1953F412C126}" type="datetimeFigureOut">
              <a:rPr lang="en-US" dirty="0"/>
              <a:t>6/12/23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686" y="804522"/>
            <a:ext cx="7202456" cy="104923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90462" y="6213011"/>
            <a:ext cx="800680" cy="308138"/>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6/12/23</a:t>
            </a:fld>
            <a:endParaRPr lang="en-US" dirty="0"/>
          </a:p>
        </p:txBody>
      </p:sp>
      <p:sp>
        <p:nvSpPr>
          <p:cNvPr id="6" name="Slide Number Placeholder 5"/>
          <p:cNvSpPr>
            <a:spLocks noGrp="1"/>
          </p:cNvSpPr>
          <p:nvPr>
            <p:ph type="sldNum" sz="quarter" idx="4"/>
          </p:nvPr>
        </p:nvSpPr>
        <p:spPr>
          <a:xfrm>
            <a:off x="1088686" y="6211950"/>
            <a:ext cx="511109" cy="309201"/>
          </a:xfrm>
          <a:prstGeom prst="rect">
            <a:avLst/>
          </a:prstGeom>
        </p:spPr>
        <p:txBody>
          <a:bodyPr vert="horz" lIns="91440" tIns="45720" rIns="91440" bIns="45720" rtlCol="0" anchor="t"/>
          <a:lstStyle>
            <a:lvl1pPr algn="l">
              <a:defRPr sz="1050">
                <a:solidFill>
                  <a:schemeClr val="bg1">
                    <a:lumMod val="50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1" r:id="rId3"/>
    <p:sldLayoutId id="2147483650" r:id="rId4"/>
    <p:sldLayoutId id="2147483652" r:id="rId5"/>
    <p:sldLayoutId id="2147483653" r:id="rId6"/>
    <p:sldLayoutId id="2147483654" r:id="rId7"/>
    <p:sldLayoutId id="2147483656" r:id="rId8"/>
    <p:sldLayoutId id="2147483657" r:id="rId9"/>
    <p:sldLayoutId id="2147483649" r:id="rId10"/>
    <p:sldLayoutId id="2147483662" r:id="rId11"/>
    <p:sldLayoutId id="2147483663" r:id="rId12"/>
    <p:sldLayoutId id="2147483664" r:id="rId13"/>
    <p:sldLayoutId id="2147483665" r:id="rId14"/>
  </p:sldLayoutIdLst>
  <p:txStyles>
    <p:titleStyle>
      <a:lvl1pPr algn="l" defTabSz="685783"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171446" indent="-171446" algn="l" defTabSz="685783" rtl="0" eaLnBrk="1" latinLnBrk="0" hangingPunct="1">
        <a:lnSpc>
          <a:spcPct val="120000"/>
        </a:lnSpc>
        <a:spcBef>
          <a:spcPts val="750"/>
        </a:spcBef>
        <a:buClr>
          <a:schemeClr val="accent1"/>
        </a:buClr>
        <a:buSzPct val="100000"/>
        <a:buFont typeface="Arial" panose="020B0604020202020204" pitchFamily="34" charset="0"/>
        <a:buChar char="•"/>
        <a:defRPr sz="1600" kern="1200">
          <a:solidFill>
            <a:schemeClr val="bg2">
              <a:lumMod val="10000"/>
            </a:schemeClr>
          </a:solidFill>
          <a:effectLst/>
          <a:latin typeface="+mn-lt"/>
          <a:ea typeface="+mn-ea"/>
          <a:cs typeface="+mn-cs"/>
        </a:defRPr>
      </a:lvl1pPr>
      <a:lvl2pPr marL="514337"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400" kern="1200" cap="none" baseline="0">
          <a:solidFill>
            <a:schemeClr val="bg2">
              <a:lumMod val="10000"/>
            </a:schemeClr>
          </a:solidFill>
          <a:effectLst/>
          <a:latin typeface="+mn-lt"/>
          <a:ea typeface="+mn-ea"/>
          <a:cs typeface="+mn-cs"/>
        </a:defRPr>
      </a:lvl2pPr>
      <a:lvl3pPr marL="857228"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bg2">
              <a:lumMod val="10000"/>
            </a:schemeClr>
          </a:solidFill>
          <a:effectLst/>
          <a:latin typeface="+mn-lt"/>
          <a:ea typeface="+mn-ea"/>
          <a:cs typeface="+mn-cs"/>
        </a:defRPr>
      </a:lvl3pPr>
      <a:lvl4pPr marL="1200120"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bg2">
              <a:lumMod val="10000"/>
            </a:schemeClr>
          </a:solidFill>
          <a:effectLst/>
          <a:latin typeface="+mn-lt"/>
          <a:ea typeface="+mn-ea"/>
          <a:cs typeface="+mn-cs"/>
        </a:defRPr>
      </a:lvl4pPr>
      <a:lvl5pPr marL="1543012"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bg2">
              <a:lumMod val="10000"/>
            </a:schemeClr>
          </a:solidFill>
          <a:effectLst/>
          <a:latin typeface="+mn-lt"/>
          <a:ea typeface="+mn-ea"/>
          <a:cs typeface="+mn-cs"/>
        </a:defRPr>
      </a:lvl5pPr>
      <a:lvl6pPr marL="1885903"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795"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686"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577"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s://unsplash.com/@camylla93?utm_source=unsplash&amp;utm_medium=referral&amp;utm_content=creditCopyText" TargetMode="External"/><Relationship Id="rId5" Type="http://schemas.openxmlformats.org/officeDocument/2006/relationships/hyperlink" Target="https://unsplash.com/s/photos/questions-and-answers?utm_source=unsplash&amp;utm_medium=referral&amp;utm_content=creditCopyText" TargetMode="Externa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hyperlink" Target="https://unsplash.com/@braydona?utm_source=unsplash&amp;utm_medium=referral&amp;utm_content=creditCopyText" TargetMode="External"/><Relationship Id="rId4" Type="http://schemas.openxmlformats.org/officeDocument/2006/relationships/hyperlink" Target="https://unsplash.com/s/photos/dog-with-glasses?utm_source=unsplash&amp;utm_medium=referral&amp;utm_content=creditCopyText" TargetMode="External"/><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lili_popper?utm_source=unsplash&amp;utm_medium=referral&amp;utm_content=creditCopyText" TargetMode="External"/><Relationship Id="rId4" Type="http://schemas.openxmlformats.org/officeDocument/2006/relationships/hyperlink" Target="https://unsplash.com/s/photos/pathways?utm_source=unsplash&amp;utm_medium=referral&amp;utm_content=creditCopyText" TargetMode="External"/><Relationship Id="rId1" Type="http://schemas.openxmlformats.org/officeDocument/2006/relationships/slideLayout" Target="../slideLayouts/slideLayout4.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3600" dirty="0">
                <a:latin typeface="Arial"/>
                <a:ea typeface="Arial"/>
                <a:cs typeface="Arial"/>
                <a:sym typeface="Arial"/>
              </a:rPr>
              <a:t>Welcome!</a:t>
            </a:r>
            <a:endParaRPr sz="3600" dirty="0">
              <a:latin typeface="Arial"/>
              <a:ea typeface="Arial"/>
              <a:cs typeface="Arial"/>
              <a:sym typeface="Arial"/>
            </a:endParaRPr>
          </a:p>
        </p:txBody>
      </p:sp>
      <p:sp>
        <p:nvSpPr>
          <p:cNvPr id="278" name="Google Shape;278;p1"/>
          <p:cNvSpPr txBox="1">
            <a:spLocks noGrp="1"/>
          </p:cNvSpPr>
          <p:nvPr>
            <p:ph type="body" idx="1"/>
          </p:nvPr>
        </p:nvSpPr>
        <p:spPr>
          <a:xfrm>
            <a:off x="1088686" y="2015735"/>
            <a:ext cx="7202456" cy="3729745"/>
          </a:xfrm>
          <a:prstGeom prst="rect">
            <a:avLst/>
          </a:prstGeom>
          <a:noFill/>
          <a:ln>
            <a:noFill/>
          </a:ln>
        </p:spPr>
        <p:txBody>
          <a:bodyPr spcFirstLastPara="1" wrap="square" lIns="91425" tIns="45700" rIns="91425" bIns="45700" anchor="t" anchorCtr="0">
            <a:normAutofit/>
          </a:bodyPr>
          <a:lstStyle/>
          <a:p>
            <a:pPr>
              <a:spcBef>
                <a:spcPts val="0"/>
              </a:spcBef>
              <a:buSzPts val="2400"/>
            </a:pPr>
            <a:r>
              <a:rPr lang="en-US" sz="2000" dirty="0"/>
              <a:t>On behalf of the ASCCC OERI, we are </a:t>
            </a:r>
            <a:r>
              <a:rPr lang="en-US" sz="2000" dirty="0" smtClean="0"/>
              <a:t>pleased </a:t>
            </a:r>
            <a:r>
              <a:rPr lang="en-US" sz="2000" dirty="0"/>
              <a:t>to have you here with us </a:t>
            </a:r>
            <a:r>
              <a:rPr lang="en-US" sz="2000" dirty="0">
                <a:latin typeface="arial"/>
                <a:ea typeface="arial"/>
                <a:cs typeface="arial"/>
                <a:sym typeface="arial"/>
              </a:rPr>
              <a:t>for </a:t>
            </a:r>
            <a:r>
              <a:rPr lang="en-US" sz="2000" dirty="0" smtClean="0">
                <a:solidFill>
                  <a:schemeClr val="tx1"/>
                </a:solidFill>
                <a:latin typeface="arial"/>
                <a:ea typeface="arial"/>
                <a:cs typeface="arial"/>
                <a:sym typeface="arial"/>
              </a:rPr>
              <a:t>“</a:t>
            </a:r>
            <a:r>
              <a:rPr lang="en-US" sz="2000" dirty="0" smtClean="0">
                <a:solidFill>
                  <a:schemeClr val="tx2"/>
                </a:solidFill>
              </a:rPr>
              <a:t>ZTC Conversation – Mapping and Planning</a:t>
            </a:r>
            <a:r>
              <a:rPr lang="en-US" sz="2000" dirty="0" smtClean="0">
                <a:solidFill>
                  <a:schemeClr val="tx1"/>
                </a:solidFill>
              </a:rPr>
              <a:t>”</a:t>
            </a:r>
            <a:endParaRPr sz="2000" dirty="0">
              <a:solidFill>
                <a:schemeClr val="tx1"/>
              </a:solidFill>
              <a:latin typeface="arial"/>
              <a:ea typeface="arial"/>
              <a:cs typeface="arial"/>
              <a:sym typeface="arial"/>
            </a:endParaRPr>
          </a:p>
          <a:p>
            <a:pPr marL="171446" lvl="0" indent="-171446" algn="l" rtl="0">
              <a:lnSpc>
                <a:spcPct val="120000"/>
              </a:lnSpc>
              <a:spcBef>
                <a:spcPts val="750"/>
              </a:spcBef>
              <a:spcAft>
                <a:spcPts val="0"/>
              </a:spcAft>
              <a:buSzPts val="2400"/>
              <a:buChar char="•"/>
            </a:pPr>
            <a:r>
              <a:rPr lang="en-US" sz="2000" dirty="0"/>
              <a:t>If you are not already muted, please mute yourself upon arrival. As this is set up as a meeting, we will be able to have an actual discussion – but we need all those who are not speaking to be muted.</a:t>
            </a:r>
            <a:endParaRPr sz="2000" dirty="0"/>
          </a:p>
          <a:p>
            <a:pPr marL="171446" lvl="0" indent="-171446" algn="l" rtl="0">
              <a:lnSpc>
                <a:spcPct val="120000"/>
              </a:lnSpc>
              <a:spcBef>
                <a:spcPts val="750"/>
              </a:spcBef>
              <a:spcAft>
                <a:spcPts val="0"/>
              </a:spcAft>
              <a:buSzPts val="2400"/>
              <a:buChar char="•"/>
            </a:pPr>
            <a:r>
              <a:rPr lang="en-US" sz="2000" dirty="0" smtClean="0"/>
              <a:t>Please </a:t>
            </a:r>
            <a:r>
              <a:rPr lang="en-US" sz="2000" dirty="0"/>
              <a:t>use the “chat” </a:t>
            </a:r>
            <a:r>
              <a:rPr lang="en-US" sz="2000" dirty="0" smtClean="0"/>
              <a:t>feature to share your questions. </a:t>
            </a:r>
          </a:p>
          <a:p>
            <a:pPr marL="171446" lvl="0" indent="-171446" algn="l" rtl="0">
              <a:lnSpc>
                <a:spcPct val="120000"/>
              </a:lnSpc>
              <a:spcBef>
                <a:spcPts val="750"/>
              </a:spcBef>
              <a:spcAft>
                <a:spcPts val="0"/>
              </a:spcAft>
              <a:buSzPts val="2400"/>
              <a:buChar char="•"/>
            </a:pPr>
            <a:r>
              <a:rPr lang="en-US" sz="2000" dirty="0" smtClean="0"/>
              <a:t>This presentation will be </a:t>
            </a:r>
            <a:r>
              <a:rPr lang="en-US" sz="2000" dirty="0" smtClean="0"/>
              <a:t>recorded, but will only be shared if participants don’t object.</a:t>
            </a:r>
            <a:endParaRPr sz="2000" dirty="0"/>
          </a:p>
          <a:p>
            <a:pPr marL="171446" lvl="0" indent="-69846" algn="l" rtl="0">
              <a:lnSpc>
                <a:spcPct val="120000"/>
              </a:lnSpc>
              <a:spcBef>
                <a:spcPts val="750"/>
              </a:spcBef>
              <a:spcAft>
                <a:spcPts val="0"/>
              </a:spcAft>
              <a:buSzPts val="1600"/>
              <a:buNone/>
            </a:pPr>
            <a:endParaRPr dirty="0"/>
          </a:p>
          <a:p>
            <a:pPr marL="171446" lvl="0" indent="-171446" algn="l" rtl="0">
              <a:lnSpc>
                <a:spcPct val="120000"/>
              </a:lnSpc>
              <a:spcBef>
                <a:spcPts val="750"/>
              </a:spcBef>
              <a:spcAft>
                <a:spcPts val="0"/>
              </a:spcAft>
              <a:buSzPts val="1600"/>
              <a:buNone/>
            </a:pPr>
            <a:endParaRPr dirty="0"/>
          </a:p>
        </p:txBody>
      </p:sp>
      <p:pic>
        <p:nvPicPr>
          <p:cNvPr id="279" name="Google Shape;279;p1" descr="Screen Shot 2019-09-05 at 12.50.19 PM.png"/>
          <p:cNvPicPr preferRelativeResize="0"/>
          <p:nvPr/>
        </p:nvPicPr>
        <p:blipFill rotWithShape="1">
          <a:blip r:embed="rId3">
            <a:alphaModFix/>
          </a:blip>
          <a:srcRect/>
          <a:stretch/>
        </p:blipFill>
        <p:spPr>
          <a:xfrm>
            <a:off x="5897501" y="5924625"/>
            <a:ext cx="2616200" cy="889000"/>
          </a:xfrm>
          <a:prstGeom prst="rect">
            <a:avLst/>
          </a:prstGeom>
          <a:noFill/>
          <a:ln>
            <a:noFill/>
          </a:ln>
        </p:spPr>
      </p:pic>
      <p:pic>
        <p:nvPicPr>
          <p:cNvPr id="280" name="Google Shape;280;p1" descr="Screen Shot 2019-09-05 at 12.49.55 PM.png"/>
          <p:cNvPicPr preferRelativeResize="0"/>
          <p:nvPr/>
        </p:nvPicPr>
        <p:blipFill rotWithShape="1">
          <a:blip r:embed="rId4">
            <a:alphaModFix/>
          </a:blip>
          <a:srcRect/>
          <a:stretch/>
        </p:blipFill>
        <p:spPr>
          <a:xfrm>
            <a:off x="1088686" y="6045285"/>
            <a:ext cx="2755900" cy="647700"/>
          </a:xfrm>
          <a:prstGeom prst="rect">
            <a:avLst/>
          </a:prstGeom>
          <a:noFill/>
          <a:ln>
            <a:noFill/>
          </a:ln>
        </p:spPr>
      </p:pic>
    </p:spTree>
    <p:extLst>
      <p:ext uri="{BB962C8B-B14F-4D97-AF65-F5344CB8AC3E}">
        <p14:creationId xmlns:p14="http://schemas.microsoft.com/office/powerpoint/2010/main" val="1948348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Step 2?</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498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they be doing?</a:t>
            </a:r>
            <a:endParaRPr lang="en-US" dirty="0"/>
          </a:p>
        </p:txBody>
      </p:sp>
      <p:sp>
        <p:nvSpPr>
          <p:cNvPr id="3" name="Content Placeholder 2"/>
          <p:cNvSpPr>
            <a:spLocks noGrp="1"/>
          </p:cNvSpPr>
          <p:nvPr>
            <p:ph idx="1"/>
          </p:nvPr>
        </p:nvSpPr>
        <p:spPr/>
        <p:txBody>
          <a:bodyPr>
            <a:normAutofit fontScale="92500"/>
          </a:bodyPr>
          <a:lstStyle/>
          <a:p>
            <a:r>
              <a:rPr lang="en-US" sz="2400" dirty="0" smtClean="0"/>
              <a:t>Resourcing a faculty member (or members) to lead the college’s ZTC work</a:t>
            </a:r>
          </a:p>
          <a:p>
            <a:r>
              <a:rPr lang="en-US" sz="2400" dirty="0" smtClean="0"/>
              <a:t>Mapping ZTC sections – determining what ZTC pathways they have and what holes need to be filled</a:t>
            </a:r>
          </a:p>
          <a:p>
            <a:r>
              <a:rPr lang="en-US" sz="2400" dirty="0" smtClean="0"/>
              <a:t>Ensuring that faculty who are adopting and modifying or curating OER are knowledgeable about licensing and accessibility</a:t>
            </a:r>
          </a:p>
          <a:p>
            <a:r>
              <a:rPr lang="en-US" sz="2400" dirty="0" smtClean="0"/>
              <a:t>Identifying ways to address courses that can’t use OER</a:t>
            </a:r>
            <a:endParaRPr lang="en-US" sz="2400" dirty="0"/>
          </a:p>
        </p:txBody>
      </p:sp>
    </p:spTree>
    <p:extLst>
      <p:ext uri="{BB962C8B-B14F-4D97-AF65-F5344CB8AC3E}">
        <p14:creationId xmlns:p14="http://schemas.microsoft.com/office/powerpoint/2010/main" val="1250931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r>
              <a:rPr lang="mr-IN" dirty="0" smtClean="0"/>
              <a:t>…</a:t>
            </a:r>
            <a:endParaRPr lang="en-US" dirty="0"/>
          </a:p>
        </p:txBody>
      </p:sp>
      <p:sp>
        <p:nvSpPr>
          <p:cNvPr id="3" name="Content Placeholder 2"/>
          <p:cNvSpPr>
            <a:spLocks noGrp="1"/>
          </p:cNvSpPr>
          <p:nvPr>
            <p:ph idx="1"/>
          </p:nvPr>
        </p:nvSpPr>
        <p:spPr/>
        <p:txBody>
          <a:bodyPr/>
          <a:lstStyle/>
          <a:p>
            <a:r>
              <a:rPr lang="mr-IN" dirty="0" smtClean="0"/>
              <a:t>…</a:t>
            </a:r>
            <a:r>
              <a:rPr lang="en-US" dirty="0" smtClean="0"/>
              <a:t>. </a:t>
            </a:r>
            <a:r>
              <a:rPr lang="en-US" dirty="0"/>
              <a:t>c</a:t>
            </a:r>
            <a:r>
              <a:rPr lang="en-US" dirty="0" smtClean="0"/>
              <a:t>onducting activities to ensure faculty are aware of existing options – and providing forums to address concerns/identify needs.</a:t>
            </a:r>
          </a:p>
          <a:p>
            <a:pPr lvl="1"/>
            <a:r>
              <a:rPr lang="en-US" dirty="0" smtClean="0"/>
              <a:t>Stipends for OER review</a:t>
            </a:r>
          </a:p>
          <a:p>
            <a:r>
              <a:rPr lang="mr-IN" dirty="0" smtClean="0"/>
              <a:t>…</a:t>
            </a:r>
            <a:r>
              <a:rPr lang="en-US" dirty="0" smtClean="0"/>
              <a:t>..identifying ways to incentivize OER adoption.</a:t>
            </a:r>
          </a:p>
          <a:p>
            <a:pPr lvl="1"/>
            <a:r>
              <a:rPr lang="en-US" dirty="0" smtClean="0"/>
              <a:t>Stipends for OER development</a:t>
            </a:r>
          </a:p>
          <a:p>
            <a:pPr lvl="1"/>
            <a:r>
              <a:rPr lang="en-US" dirty="0" smtClean="0"/>
              <a:t>Recognition of OER adopters</a:t>
            </a:r>
          </a:p>
          <a:p>
            <a:pPr lvl="1"/>
            <a:r>
              <a:rPr lang="en-US" dirty="0" smtClean="0"/>
              <a:t>Flex credit and </a:t>
            </a:r>
            <a:r>
              <a:rPr lang="en-US" dirty="0" err="1" smtClean="0"/>
              <a:t>sabaticals</a:t>
            </a:r>
            <a:r>
              <a:rPr lang="en-US" dirty="0" smtClean="0"/>
              <a:t> for OER work</a:t>
            </a:r>
          </a:p>
          <a:p>
            <a:r>
              <a:rPr lang="mr-IN" dirty="0" smtClean="0"/>
              <a:t>…</a:t>
            </a:r>
            <a:r>
              <a:rPr lang="en-US" dirty="0" smtClean="0"/>
              <a:t>. </a:t>
            </a:r>
            <a:r>
              <a:rPr lang="en-US" dirty="0"/>
              <a:t>e</a:t>
            </a:r>
            <a:r>
              <a:rPr lang="en-US" dirty="0" smtClean="0"/>
              <a:t>nsuring no barriers to adoption exist.</a:t>
            </a:r>
          </a:p>
          <a:p>
            <a:pPr lvl="1"/>
            <a:r>
              <a:rPr lang="en-US" dirty="0" smtClean="0"/>
              <a:t>OER in curriculum</a:t>
            </a:r>
          </a:p>
          <a:p>
            <a:pPr lvl="1"/>
            <a:r>
              <a:rPr lang="en-US" dirty="0" smtClean="0"/>
              <a:t>OER print options, OER print copies on reserve/available to loan</a:t>
            </a:r>
          </a:p>
          <a:p>
            <a:r>
              <a:rPr lang="mr-IN" dirty="0" smtClean="0"/>
              <a:t>…</a:t>
            </a:r>
            <a:r>
              <a:rPr lang="en-US" dirty="0" smtClean="0"/>
              <a:t>..???</a:t>
            </a:r>
            <a:endParaRPr lang="en-US" dirty="0"/>
          </a:p>
        </p:txBody>
      </p:sp>
    </p:spTree>
    <p:extLst>
      <p:ext uri="{BB962C8B-B14F-4D97-AF65-F5344CB8AC3E}">
        <p14:creationId xmlns:p14="http://schemas.microsoft.com/office/powerpoint/2010/main" val="1554139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 Reports </a:t>
            </a:r>
            <a:r>
              <a:rPr lang="en-US" dirty="0" smtClean="0"/>
              <a:t>Submitted – May 5, 2023</a:t>
            </a:r>
            <a:endParaRPr lang="en-US" dirty="0"/>
          </a:p>
        </p:txBody>
      </p:sp>
      <p:sp>
        <p:nvSpPr>
          <p:cNvPr id="3" name="Content Placeholder 2"/>
          <p:cNvSpPr>
            <a:spLocks noGrp="1"/>
          </p:cNvSpPr>
          <p:nvPr>
            <p:ph idx="1"/>
          </p:nvPr>
        </p:nvSpPr>
        <p:spPr/>
        <p:txBody>
          <a:bodyPr/>
          <a:lstStyle/>
          <a:p>
            <a:r>
              <a:rPr lang="en-US" dirty="0" smtClean="0"/>
              <a:t>Moreno Valley – $20K; ?</a:t>
            </a:r>
          </a:p>
          <a:p>
            <a:r>
              <a:rPr lang="en-US" dirty="0" smtClean="0"/>
              <a:t>Sacramento City - $20K; ?</a:t>
            </a:r>
          </a:p>
          <a:p>
            <a:r>
              <a:rPr lang="en-US" dirty="0" smtClean="0"/>
              <a:t>San Diego City - $0</a:t>
            </a:r>
          </a:p>
          <a:p>
            <a:r>
              <a:rPr lang="en-US" dirty="0"/>
              <a:t>San Diego </a:t>
            </a:r>
            <a:r>
              <a:rPr lang="en-US" dirty="0" smtClean="0"/>
              <a:t>Mesa - $0</a:t>
            </a:r>
            <a:endParaRPr lang="en-US" dirty="0"/>
          </a:p>
          <a:p>
            <a:r>
              <a:rPr lang="en-US" dirty="0"/>
              <a:t>San Diego </a:t>
            </a:r>
            <a:r>
              <a:rPr lang="en-US" dirty="0" smtClean="0"/>
              <a:t>Miramar - $0</a:t>
            </a:r>
          </a:p>
          <a:p>
            <a:r>
              <a:rPr lang="en-US" dirty="0" smtClean="0"/>
              <a:t>Shasta - $20K</a:t>
            </a:r>
          </a:p>
          <a:p>
            <a:r>
              <a:rPr lang="en-US" dirty="0" smtClean="0"/>
              <a:t>Southwestern - $20K</a:t>
            </a:r>
          </a:p>
          <a:p>
            <a:r>
              <a:rPr lang="en-US" dirty="0" smtClean="0"/>
              <a:t>? = No plan or comments in NOVA.</a:t>
            </a:r>
            <a:endParaRPr lang="en-US" dirty="0"/>
          </a:p>
        </p:txBody>
      </p:sp>
    </p:spTree>
    <p:extLst>
      <p:ext uri="{BB962C8B-B14F-4D97-AF65-F5344CB8AC3E}">
        <p14:creationId xmlns:p14="http://schemas.microsoft.com/office/powerpoint/2010/main" val="1197412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 Reports </a:t>
            </a:r>
            <a:r>
              <a:rPr lang="en-US" dirty="0" smtClean="0"/>
              <a:t>Submitted – June 12, 2023</a:t>
            </a:r>
            <a:endParaRPr lang="en-US" dirty="0"/>
          </a:p>
        </p:txBody>
      </p:sp>
      <p:sp>
        <p:nvSpPr>
          <p:cNvPr id="3" name="Content Placeholder 2"/>
          <p:cNvSpPr>
            <a:spLocks noGrp="1"/>
          </p:cNvSpPr>
          <p:nvPr>
            <p:ph idx="1"/>
          </p:nvPr>
        </p:nvSpPr>
        <p:spPr/>
        <p:txBody>
          <a:bodyPr/>
          <a:lstStyle/>
          <a:p>
            <a:r>
              <a:rPr lang="en-US" sz="2000" dirty="0" smtClean="0"/>
              <a:t>22/114 Submitted; </a:t>
            </a:r>
            <a:r>
              <a:rPr lang="en-US" sz="2000" dirty="0" smtClean="0"/>
              <a:t>1 “Approved” (??); LA Harbor (MIA)</a:t>
            </a:r>
          </a:p>
          <a:p>
            <a:r>
              <a:rPr lang="en-US" sz="2000" dirty="0" smtClean="0"/>
              <a:t>NOVA no longer has a statement specifying that anything more than a fiscal report is required.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14" y="3500438"/>
            <a:ext cx="9144000" cy="3157537"/>
          </a:xfrm>
          <a:prstGeom prst="rect">
            <a:avLst/>
          </a:prstGeom>
        </p:spPr>
      </p:pic>
    </p:spTree>
    <p:extLst>
      <p:ext uri="{BB962C8B-B14F-4D97-AF65-F5344CB8AC3E}">
        <p14:creationId xmlns:p14="http://schemas.microsoft.com/office/powerpoint/2010/main" val="1454404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998" y="708290"/>
            <a:ext cx="7202456" cy="893111"/>
          </a:xfrm>
        </p:spPr>
        <p:txBody>
          <a:bodyPr/>
          <a:lstStyle/>
          <a:p>
            <a:r>
              <a:rPr lang="en-US" dirty="0" smtClean="0"/>
              <a:t>Colleges that have submitted an expenditure report. (6-12-23, 6 am)</a:t>
            </a:r>
            <a:endParaRPr lang="en-US" dirty="0"/>
          </a:p>
        </p:txBody>
      </p:sp>
      <p:sp>
        <p:nvSpPr>
          <p:cNvPr id="3" name="Content Placeholder 2"/>
          <p:cNvSpPr>
            <a:spLocks noGrp="1"/>
          </p:cNvSpPr>
          <p:nvPr>
            <p:ph idx="1"/>
          </p:nvPr>
        </p:nvSpPr>
        <p:spPr/>
        <p:txBody>
          <a:bodyPr>
            <a:normAutofit/>
          </a:bodyPr>
          <a:lstStyle/>
          <a:p>
            <a:r>
              <a:rPr lang="en-US" sz="2000" dirty="0" smtClean="0"/>
              <a:t>Clovis</a:t>
            </a:r>
            <a:r>
              <a:rPr lang="en-US" sz="2000" dirty="0" smtClean="0"/>
              <a:t>, </a:t>
            </a:r>
            <a:r>
              <a:rPr lang="en-US" sz="2000" dirty="0" smtClean="0"/>
              <a:t>Cuesta, Delta</a:t>
            </a:r>
          </a:p>
          <a:p>
            <a:r>
              <a:rPr lang="en-US" sz="2000" dirty="0" smtClean="0"/>
              <a:t>EVC, Laney, Lassen</a:t>
            </a:r>
          </a:p>
          <a:p>
            <a:r>
              <a:rPr lang="en-US" sz="2000" dirty="0" smtClean="0"/>
              <a:t>Los Rios CCD – ARC, </a:t>
            </a:r>
            <a:r>
              <a:rPr lang="en-US" sz="2000" dirty="0" err="1" smtClean="0"/>
              <a:t>Cosumnes</a:t>
            </a:r>
            <a:r>
              <a:rPr lang="en-US" sz="2000" dirty="0" smtClean="0"/>
              <a:t>, Sac City</a:t>
            </a:r>
          </a:p>
          <a:p>
            <a:r>
              <a:rPr lang="en-US" sz="2000" dirty="0" smtClean="0"/>
              <a:t>Moreno Valley, </a:t>
            </a:r>
            <a:r>
              <a:rPr lang="en-US" sz="2000" dirty="0" err="1" smtClean="0"/>
              <a:t>Ohlone</a:t>
            </a:r>
            <a:r>
              <a:rPr lang="en-US" sz="2000" dirty="0" smtClean="0"/>
              <a:t>, </a:t>
            </a:r>
            <a:r>
              <a:rPr lang="en-US" sz="2000" dirty="0" smtClean="0"/>
              <a:t>Rio Hondo</a:t>
            </a:r>
          </a:p>
          <a:p>
            <a:r>
              <a:rPr lang="en-US" sz="2000" dirty="0" smtClean="0"/>
              <a:t>West LA</a:t>
            </a:r>
          </a:p>
          <a:p>
            <a:r>
              <a:rPr lang="en-US" sz="2000" dirty="0" smtClean="0"/>
              <a:t>San </a:t>
            </a:r>
            <a:r>
              <a:rPr lang="en-US" sz="2000" dirty="0" smtClean="0"/>
              <a:t>Diego </a:t>
            </a:r>
            <a:r>
              <a:rPr lang="en-US" sz="2000" dirty="0" smtClean="0"/>
              <a:t>City, Mesa, </a:t>
            </a:r>
            <a:r>
              <a:rPr lang="en-US" sz="2000" dirty="0" smtClean="0"/>
              <a:t>and </a:t>
            </a:r>
            <a:r>
              <a:rPr lang="en-US" sz="2000" dirty="0" smtClean="0"/>
              <a:t>Miramar </a:t>
            </a:r>
            <a:endParaRPr lang="en-US" sz="2000" dirty="0" smtClean="0"/>
          </a:p>
          <a:p>
            <a:r>
              <a:rPr lang="en-US" sz="2000" dirty="0" smtClean="0"/>
              <a:t>Santiago </a:t>
            </a:r>
            <a:r>
              <a:rPr lang="en-US" sz="2000" dirty="0" err="1" smtClean="0"/>
              <a:t>Cyn</a:t>
            </a:r>
            <a:r>
              <a:rPr lang="en-US" sz="2000" dirty="0" smtClean="0"/>
              <a:t>, </a:t>
            </a:r>
            <a:r>
              <a:rPr lang="en-US" sz="2000" dirty="0" smtClean="0"/>
              <a:t>Shasta, </a:t>
            </a:r>
            <a:r>
              <a:rPr lang="en-US" sz="2000" dirty="0" err="1" smtClean="0"/>
              <a:t>Siskiyous</a:t>
            </a:r>
            <a:endParaRPr lang="en-US" sz="2000" dirty="0" smtClean="0"/>
          </a:p>
          <a:p>
            <a:r>
              <a:rPr lang="en-US" sz="2000" dirty="0" smtClean="0"/>
              <a:t>Skyline, </a:t>
            </a:r>
            <a:r>
              <a:rPr lang="en-US" sz="2000" dirty="0" smtClean="0"/>
              <a:t>SMC, </a:t>
            </a:r>
            <a:r>
              <a:rPr lang="en-US" sz="2000" dirty="0" smtClean="0"/>
              <a:t>Southwestern</a:t>
            </a:r>
            <a:endParaRPr lang="en-US" sz="2000" dirty="0" smtClean="0"/>
          </a:p>
        </p:txBody>
      </p:sp>
    </p:spTree>
    <p:extLst>
      <p:ext uri="{BB962C8B-B14F-4D97-AF65-F5344CB8AC3E}">
        <p14:creationId xmlns:p14="http://schemas.microsoft.com/office/powerpoint/2010/main" val="1025490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558862"/>
            <a:ext cx="8129588" cy="5420224"/>
          </a:xfrm>
          <a:prstGeom prst="rect">
            <a:avLst/>
          </a:prstGeom>
        </p:spPr>
      </p:pic>
      <p:sp>
        <p:nvSpPr>
          <p:cNvPr id="5" name="TextBox 4"/>
          <p:cNvSpPr txBox="1"/>
          <p:nvPr/>
        </p:nvSpPr>
        <p:spPr>
          <a:xfrm>
            <a:off x="2714625" y="6129338"/>
            <a:ext cx="4121641" cy="369332"/>
          </a:xfrm>
          <a:prstGeom prst="rect">
            <a:avLst/>
          </a:prstGeom>
          <a:noFill/>
        </p:spPr>
        <p:txBody>
          <a:bodyPr wrap="none" rtlCol="0">
            <a:spAutoFit/>
          </a:bodyPr>
          <a:lstStyle/>
          <a:p>
            <a:r>
              <a:rPr lang="en-US" dirty="0"/>
              <a:t>Photo by </a:t>
            </a:r>
            <a:r>
              <a:rPr lang="en-US" dirty="0">
                <a:hlinkClick r:id="rId4"/>
              </a:rPr>
              <a:t>Camylla Battani</a:t>
            </a:r>
            <a:r>
              <a:rPr lang="en-US" dirty="0"/>
              <a:t> on </a:t>
            </a:r>
            <a:r>
              <a:rPr lang="en-US" dirty="0">
                <a:hlinkClick r:id="rId5"/>
              </a:rPr>
              <a:t>Unsplash</a:t>
            </a:r>
            <a:endParaRPr lang="en-US" dirty="0"/>
          </a:p>
        </p:txBody>
      </p:sp>
    </p:spTree>
    <p:extLst>
      <p:ext uri="{BB962C8B-B14F-4D97-AF65-F5344CB8AC3E}">
        <p14:creationId xmlns:p14="http://schemas.microsoft.com/office/powerpoint/2010/main" val="185985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great day!</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662" y="2345332"/>
            <a:ext cx="5343525" cy="3562351"/>
          </a:xfrm>
          <a:prstGeom prst="rect">
            <a:avLst/>
          </a:prstGeom>
        </p:spPr>
      </p:pic>
      <p:sp>
        <p:nvSpPr>
          <p:cNvPr id="5" name="TextBox 4"/>
          <p:cNvSpPr txBox="1"/>
          <p:nvPr/>
        </p:nvSpPr>
        <p:spPr>
          <a:xfrm>
            <a:off x="2455905" y="6184469"/>
            <a:ext cx="4468018" cy="369332"/>
          </a:xfrm>
          <a:prstGeom prst="rect">
            <a:avLst/>
          </a:prstGeom>
          <a:noFill/>
        </p:spPr>
        <p:txBody>
          <a:bodyPr wrap="none" rtlCol="0">
            <a:spAutoFit/>
          </a:bodyPr>
          <a:lstStyle/>
          <a:p>
            <a:r>
              <a:rPr lang="en-US"/>
              <a:t>Photo by </a:t>
            </a:r>
            <a:r>
              <a:rPr lang="en-US">
                <a:hlinkClick r:id="rId3"/>
              </a:rPr>
              <a:t>Braydon Anderson</a:t>
            </a:r>
            <a:r>
              <a:rPr lang="en-US"/>
              <a:t> on </a:t>
            </a:r>
            <a:r>
              <a:rPr lang="en-US">
                <a:hlinkClick r:id="rId4"/>
              </a:rPr>
              <a:t>Unsplash</a:t>
            </a:r>
            <a:r>
              <a:rPr lang="en-US"/>
              <a:t> </a:t>
            </a:r>
          </a:p>
        </p:txBody>
      </p:sp>
    </p:spTree>
    <p:extLst>
      <p:ext uri="{BB962C8B-B14F-4D97-AF65-F5344CB8AC3E}">
        <p14:creationId xmlns:p14="http://schemas.microsoft.com/office/powerpoint/2010/main" val="1294093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9356" y="2484844"/>
            <a:ext cx="6736671" cy="1858555"/>
          </a:xfrm>
        </p:spPr>
        <p:txBody>
          <a:bodyPr>
            <a:noAutofit/>
          </a:bodyPr>
          <a:lstStyle/>
          <a:p>
            <a:r>
              <a:rPr lang="en-US" sz="4800" dirty="0"/>
              <a:t>ZTC Conversation – Mapping and </a:t>
            </a:r>
            <a:r>
              <a:rPr lang="en-US" sz="4400" dirty="0" smtClean="0"/>
              <a:t>Planning</a:t>
            </a:r>
            <a:endParaRPr lang="en-US" sz="4400" dirty="0"/>
          </a:p>
        </p:txBody>
      </p:sp>
      <p:sp>
        <p:nvSpPr>
          <p:cNvPr id="3" name="Subtitle 2"/>
          <p:cNvSpPr>
            <a:spLocks noGrp="1"/>
          </p:cNvSpPr>
          <p:nvPr>
            <p:ph type="subTitle" idx="1"/>
          </p:nvPr>
        </p:nvSpPr>
        <p:spPr>
          <a:xfrm>
            <a:off x="560811" y="5320233"/>
            <a:ext cx="7979412" cy="977621"/>
          </a:xfrm>
        </p:spPr>
        <p:txBody>
          <a:bodyPr>
            <a:normAutofit fontScale="77500" lnSpcReduction="20000"/>
          </a:bodyPr>
          <a:lstStyle/>
          <a:p>
            <a:r>
              <a:rPr lang="en-US" sz="2100" dirty="0" smtClean="0"/>
              <a:t>ASCCC OERI </a:t>
            </a:r>
            <a:r>
              <a:rPr lang="en-US" sz="2100" dirty="0" smtClean="0"/>
              <a:t>Conversation; Monday, June 12, </a:t>
            </a:r>
            <a:r>
              <a:rPr lang="en-US" sz="2100" dirty="0" smtClean="0"/>
              <a:t>2023; </a:t>
            </a:r>
            <a:r>
              <a:rPr lang="en-US" sz="2100" dirty="0" smtClean="0"/>
              <a:t>3:00 pm – 4:00 </a:t>
            </a:r>
            <a:r>
              <a:rPr lang="en-US" sz="2100" dirty="0"/>
              <a:t>p</a:t>
            </a:r>
            <a:r>
              <a:rPr lang="en-US" sz="2100" dirty="0" smtClean="0"/>
              <a:t>m</a:t>
            </a:r>
            <a:endParaRPr lang="en-US" sz="2100" dirty="0"/>
          </a:p>
          <a:p>
            <a:r>
              <a:rPr lang="en-US" sz="2000" dirty="0" smtClean="0"/>
              <a:t>This </a:t>
            </a:r>
            <a:r>
              <a:rPr lang="en-US" sz="2000" dirty="0"/>
              <a:t>work is licensed under a </a:t>
            </a:r>
            <a:r>
              <a:rPr lang="en-US" sz="2000" dirty="0">
                <a:hlinkClick r:id="rId3"/>
              </a:rPr>
              <a:t>Creative Commons Attribution 4.0 International License</a:t>
            </a:r>
            <a:r>
              <a:rPr lang="en-US" sz="2000" dirty="0"/>
              <a:t>.</a:t>
            </a:r>
          </a:p>
        </p:txBody>
      </p:sp>
    </p:spTree>
    <p:extLst>
      <p:ext uri="{BB962C8B-B14F-4D97-AF65-F5344CB8AC3E}">
        <p14:creationId xmlns:p14="http://schemas.microsoft.com/office/powerpoint/2010/main" val="642829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Description</a:t>
            </a:r>
            <a:endParaRPr lang="en-US" sz="3600" dirty="0"/>
          </a:p>
        </p:txBody>
      </p:sp>
      <p:sp>
        <p:nvSpPr>
          <p:cNvPr id="7" name="Content Placeholder 6"/>
          <p:cNvSpPr>
            <a:spLocks noGrp="1"/>
          </p:cNvSpPr>
          <p:nvPr>
            <p:ph idx="1"/>
          </p:nvPr>
        </p:nvSpPr>
        <p:spPr>
          <a:xfrm>
            <a:off x="669471" y="2015735"/>
            <a:ext cx="7935686" cy="4039079"/>
          </a:xfrm>
        </p:spPr>
        <p:txBody>
          <a:bodyPr>
            <a:noAutofit/>
          </a:bodyPr>
          <a:lstStyle/>
          <a:p>
            <a:r>
              <a:rPr lang="en-US" sz="2000" dirty="0"/>
              <a:t>The upcoming deadline for submitting a </a:t>
            </a:r>
            <a:r>
              <a:rPr lang="en-US" sz="2000" dirty="0" err="1"/>
              <a:t>workplan</a:t>
            </a:r>
            <a:r>
              <a:rPr lang="en-US" sz="2000" dirty="0"/>
              <a:t> for the spending of the $180,000 “ZTC Implementation Grant” funds allotted to all degree-granting </a:t>
            </a:r>
            <a:r>
              <a:rPr lang="en-US" sz="2000" dirty="0" smtClean="0"/>
              <a:t>CCCs </a:t>
            </a:r>
            <a:r>
              <a:rPr lang="en-US" sz="2000" dirty="0"/>
              <a:t>has resulted in many faculty across the state engaging in ZTC work over the summer. How are you mapping your ZTC data? How do you envision prioritizing ZTC pathways at your college? Who needs to be consulted before submitting your plan by the October 31 deadline? What do we know about the template that will be provided for submitting your plan? Join this conversation to share what you are doing, ask questions, and learn from others.</a:t>
            </a:r>
            <a:endParaRPr lang="en-US" sz="2000" dirty="0"/>
          </a:p>
        </p:txBody>
      </p:sp>
    </p:spTree>
    <p:extLst>
      <p:ext uri="{BB962C8B-B14F-4D97-AF65-F5344CB8AC3E}">
        <p14:creationId xmlns:p14="http://schemas.microsoft.com/office/powerpoint/2010/main" val="1602418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88686" y="2015734"/>
            <a:ext cx="7202456" cy="4039079"/>
          </a:xfrm>
        </p:spPr>
        <p:txBody>
          <a:bodyPr>
            <a:normAutofit fontScale="77500" lnSpcReduction="20000"/>
          </a:bodyPr>
          <a:lstStyle/>
          <a:p>
            <a:r>
              <a:rPr lang="en-US" sz="2400" dirty="0" smtClean="0"/>
              <a:t>Upcoming Deadlines </a:t>
            </a:r>
          </a:p>
          <a:p>
            <a:r>
              <a:rPr lang="en-US" sz="2400" dirty="0" smtClean="0"/>
              <a:t>Mapping ZTC Data</a:t>
            </a:r>
          </a:p>
          <a:p>
            <a:r>
              <a:rPr lang="en-US" sz="2400" dirty="0" smtClean="0"/>
              <a:t>The </a:t>
            </a:r>
            <a:r>
              <a:rPr lang="en-US" sz="2400" dirty="0"/>
              <a:t>upcoming deadline for submitting a </a:t>
            </a:r>
            <a:r>
              <a:rPr lang="en-US" sz="2400" dirty="0" err="1"/>
              <a:t>workplan</a:t>
            </a:r>
            <a:r>
              <a:rPr lang="en-US" sz="2400" dirty="0"/>
              <a:t> for the spending of the $180,000 “ZTC Implementation Grant” funds allotted to all degree-granting CCCs has resulted in many faculty across the state engaging in ZTC work over the summer. How are you mapping your ZTC data? How do you envision prioritizing ZTC pathways at your college? Who needs to be consulted before submitting your plan by the October 31 deadline? What do we know about the template that will be provided for submitting your plan? Join this conversation to share what you are doing, ask questions, and learn from others.</a:t>
            </a:r>
            <a:endParaRPr lang="en-US" sz="2400" dirty="0"/>
          </a:p>
        </p:txBody>
      </p:sp>
    </p:spTree>
    <p:extLst>
      <p:ext uri="{BB962C8B-B14F-4D97-AF65-F5344CB8AC3E}">
        <p14:creationId xmlns:p14="http://schemas.microsoft.com/office/powerpoint/2010/main" val="1176391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Deadlines</a:t>
            </a:r>
            <a:endParaRPr lang="en-US" dirty="0"/>
          </a:p>
        </p:txBody>
      </p:sp>
      <p:sp>
        <p:nvSpPr>
          <p:cNvPr id="3" name="Content Placeholder 2"/>
          <p:cNvSpPr>
            <a:spLocks noGrp="1"/>
          </p:cNvSpPr>
          <p:nvPr>
            <p:ph idx="1"/>
          </p:nvPr>
        </p:nvSpPr>
        <p:spPr>
          <a:xfrm>
            <a:off x="1088685" y="2015735"/>
            <a:ext cx="6297953" cy="4106095"/>
          </a:xfrm>
        </p:spPr>
        <p:txBody>
          <a:bodyPr>
            <a:normAutofit/>
          </a:bodyPr>
          <a:lstStyle/>
          <a:p>
            <a:pPr lvl="0">
              <a:buClr>
                <a:srgbClr val="DE1F37"/>
              </a:buClr>
            </a:pPr>
            <a:r>
              <a:rPr lang="en-US" sz="2000" dirty="0" smtClean="0">
                <a:solidFill>
                  <a:srgbClr val="DFDBD5">
                    <a:lumMod val="10000"/>
                  </a:srgbClr>
                </a:solidFill>
              </a:rPr>
              <a:t>June 30 – Phase 1 // </a:t>
            </a:r>
            <a:r>
              <a:rPr lang="en-US" sz="2000" dirty="0"/>
              <a:t>ZTC Planning </a:t>
            </a:r>
            <a:r>
              <a:rPr lang="en-US" sz="2000" dirty="0" smtClean="0"/>
              <a:t>Grant Fiscal Reporting (Assurances modified – plan not required)</a:t>
            </a:r>
          </a:p>
          <a:p>
            <a:pPr lvl="0">
              <a:buClr>
                <a:srgbClr val="DE1F37"/>
              </a:buClr>
            </a:pPr>
            <a:r>
              <a:rPr lang="en-US" sz="2000" dirty="0" smtClean="0">
                <a:solidFill>
                  <a:srgbClr val="DFDBD5">
                    <a:lumMod val="10000"/>
                  </a:srgbClr>
                </a:solidFill>
              </a:rPr>
              <a:t>October 31 – Phase 3 // </a:t>
            </a:r>
            <a:r>
              <a:rPr lang="en-US" sz="2000" dirty="0"/>
              <a:t>ZTC Implementation </a:t>
            </a:r>
            <a:r>
              <a:rPr lang="en-US" sz="2000" dirty="0" smtClean="0"/>
              <a:t>Grants – “Submit a </a:t>
            </a:r>
            <a:r>
              <a:rPr lang="en-US" sz="2000" dirty="0" err="1" smtClean="0"/>
              <a:t>workplan</a:t>
            </a:r>
            <a:r>
              <a:rPr lang="en-US" sz="2000" dirty="0" smtClean="0"/>
              <a:t>”</a:t>
            </a:r>
          </a:p>
          <a:p>
            <a:pPr lvl="0">
              <a:buClr>
                <a:srgbClr val="DE1F37"/>
              </a:buClr>
            </a:pPr>
            <a:r>
              <a:rPr lang="en-US" sz="2000" dirty="0" smtClean="0">
                <a:solidFill>
                  <a:srgbClr val="DFDBD5">
                    <a:lumMod val="10000"/>
                  </a:srgbClr>
                </a:solidFill>
              </a:rPr>
              <a:t>“</a:t>
            </a:r>
            <a:r>
              <a:rPr lang="en-US" sz="2000" dirty="0"/>
              <a:t>Using </a:t>
            </a:r>
            <a:r>
              <a:rPr lang="en-US" sz="2000" dirty="0" smtClean="0"/>
              <a:t>the NOVA </a:t>
            </a:r>
            <a:r>
              <a:rPr lang="en-US" sz="2000" dirty="0"/>
              <a:t>platform, colleges will need to submit a </a:t>
            </a:r>
            <a:r>
              <a:rPr lang="en-US" sz="2000" dirty="0" err="1"/>
              <a:t>workplan</a:t>
            </a:r>
            <a:r>
              <a:rPr lang="en-US" sz="2000" dirty="0"/>
              <a:t> by October 2023 and </a:t>
            </a:r>
            <a:r>
              <a:rPr lang="en-US" sz="2000" b="1" u="sng" dirty="0"/>
              <a:t>complete</a:t>
            </a:r>
            <a:r>
              <a:rPr lang="en-US" sz="2000" b="1" u="sng" dirty="0"/>
              <a:t/>
            </a:r>
            <a:br>
              <a:rPr lang="en-US" sz="2000" b="1" u="sng" dirty="0"/>
            </a:br>
            <a:r>
              <a:rPr lang="en-US" sz="2000" b="1" u="sng" dirty="0"/>
              <a:t>implementation and reporting by December 2024</a:t>
            </a:r>
            <a:r>
              <a:rPr lang="en-US" sz="2000" dirty="0"/>
              <a:t>. The Chancellor’s Office will communicate to </a:t>
            </a:r>
            <a:r>
              <a:rPr lang="en-US" sz="2000" dirty="0" smtClean="0"/>
              <a:t>all colleges </a:t>
            </a:r>
            <a:r>
              <a:rPr lang="en-US" sz="2000" dirty="0"/>
              <a:t>and districts the availability of the </a:t>
            </a:r>
            <a:r>
              <a:rPr lang="en-US" sz="2000" dirty="0" err="1"/>
              <a:t>workplan</a:t>
            </a:r>
            <a:r>
              <a:rPr lang="en-US" sz="2000" dirty="0"/>
              <a:t> in NOVA.</a:t>
            </a:r>
            <a:r>
              <a:rPr lang="en-US" sz="2000" dirty="0" smtClean="0">
                <a:solidFill>
                  <a:srgbClr val="DFDBD5">
                    <a:lumMod val="10000"/>
                  </a:srgbClr>
                </a:solidFill>
              </a:rPr>
              <a:t>”</a:t>
            </a:r>
            <a:endParaRPr lang="en-US" sz="2000" dirty="0" smtClean="0">
              <a:solidFill>
                <a:srgbClr val="DFDBD5">
                  <a:lumMod val="10000"/>
                </a:srgbClr>
              </a:solidFill>
            </a:endParaRPr>
          </a:p>
        </p:txBody>
      </p:sp>
    </p:spTree>
    <p:extLst>
      <p:ext uri="{BB962C8B-B14F-4D97-AF65-F5344CB8AC3E}">
        <p14:creationId xmlns:p14="http://schemas.microsoft.com/office/powerpoint/2010/main" val="682127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ZTC Data</a:t>
            </a:r>
            <a:endParaRPr lang="en-US" dirty="0"/>
          </a:p>
        </p:txBody>
      </p:sp>
      <p:sp>
        <p:nvSpPr>
          <p:cNvPr id="3" name="Content Placeholder 2"/>
          <p:cNvSpPr>
            <a:spLocks noGrp="1"/>
          </p:cNvSpPr>
          <p:nvPr>
            <p:ph idx="1"/>
          </p:nvPr>
        </p:nvSpPr>
        <p:spPr/>
        <p:txBody>
          <a:bodyPr>
            <a:normAutofit/>
          </a:bodyPr>
          <a:lstStyle/>
          <a:p>
            <a:r>
              <a:rPr lang="en-US" sz="2800" dirty="0" smtClean="0"/>
              <a:t>Who, what, and how?</a:t>
            </a:r>
          </a:p>
          <a:p>
            <a:r>
              <a:rPr lang="en-US" sz="2800" dirty="0" smtClean="0"/>
              <a:t>What?</a:t>
            </a:r>
          </a:p>
          <a:p>
            <a:pPr lvl="1"/>
            <a:r>
              <a:rPr lang="en-US" sz="2600" dirty="0" smtClean="0"/>
              <a:t>ZTC courses (sections) to:</a:t>
            </a:r>
          </a:p>
          <a:p>
            <a:pPr lvl="2"/>
            <a:r>
              <a:rPr lang="en-US" sz="2400" dirty="0" smtClean="0"/>
              <a:t>Associate Degrees</a:t>
            </a:r>
          </a:p>
          <a:p>
            <a:pPr lvl="2"/>
            <a:r>
              <a:rPr lang="en-US" sz="2400" dirty="0" smtClean="0"/>
              <a:t>CTE Certificates</a:t>
            </a:r>
          </a:p>
          <a:p>
            <a:pPr lvl="2"/>
            <a:r>
              <a:rPr lang="en-US" sz="2400" dirty="0" smtClean="0"/>
              <a:t>General Education</a:t>
            </a:r>
            <a:endParaRPr lang="en-US" sz="2400" dirty="0"/>
          </a:p>
          <a:p>
            <a:r>
              <a:rPr lang="en-US" sz="2800" dirty="0" smtClean="0"/>
              <a:t>Where do you begin?</a:t>
            </a:r>
          </a:p>
        </p:txBody>
      </p:sp>
    </p:spTree>
    <p:extLst>
      <p:ext uri="{BB962C8B-B14F-4D97-AF65-F5344CB8AC3E}">
        <p14:creationId xmlns:p14="http://schemas.microsoft.com/office/powerpoint/2010/main" val="1169350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Education Mapping</a:t>
            </a:r>
            <a:endParaRPr lang="en-US" dirty="0"/>
          </a:p>
        </p:txBody>
      </p:sp>
      <p:sp>
        <p:nvSpPr>
          <p:cNvPr id="3" name="Content Placeholder 2"/>
          <p:cNvSpPr>
            <a:spLocks noGrp="1"/>
          </p:cNvSpPr>
          <p:nvPr>
            <p:ph idx="1"/>
          </p:nvPr>
        </p:nvSpPr>
        <p:spPr/>
        <p:txBody>
          <a:bodyPr>
            <a:normAutofit/>
          </a:bodyPr>
          <a:lstStyle/>
          <a:p>
            <a:r>
              <a:rPr lang="en-US" sz="2800" dirty="0" smtClean="0"/>
              <a:t>Local GE?</a:t>
            </a:r>
          </a:p>
          <a:p>
            <a:r>
              <a:rPr lang="en-US" sz="2800" dirty="0" smtClean="0"/>
              <a:t>CSU GE?</a:t>
            </a:r>
          </a:p>
          <a:p>
            <a:r>
              <a:rPr lang="en-US" sz="2800" dirty="0" smtClean="0"/>
              <a:t>IGETC?</a:t>
            </a:r>
          </a:p>
          <a:p>
            <a:r>
              <a:rPr lang="en-US" sz="2800" dirty="0" smtClean="0"/>
              <a:t>Cal-GETC?</a:t>
            </a:r>
            <a:endParaRPr lang="en-US" sz="2800" dirty="0"/>
          </a:p>
        </p:txBody>
      </p:sp>
    </p:spTree>
    <p:extLst>
      <p:ext uri="{BB962C8B-B14F-4D97-AF65-F5344CB8AC3E}">
        <p14:creationId xmlns:p14="http://schemas.microsoft.com/office/powerpoint/2010/main" val="160900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Cal-GETC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351" y="1957388"/>
            <a:ext cx="8300161" cy="4686300"/>
          </a:xfrm>
        </p:spPr>
      </p:pic>
    </p:spTree>
    <p:extLst>
      <p:ext uri="{BB962C8B-B14F-4D97-AF65-F5344CB8AC3E}">
        <p14:creationId xmlns:p14="http://schemas.microsoft.com/office/powerpoint/2010/main" val="141198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ZTC Pathways</a:t>
            </a:r>
            <a:endParaRPr lang="en-US" dirty="0"/>
          </a:p>
        </p:txBody>
      </p:sp>
      <p:sp>
        <p:nvSpPr>
          <p:cNvPr id="3" name="Content Placeholder 2"/>
          <p:cNvSpPr>
            <a:spLocks noGrp="1"/>
          </p:cNvSpPr>
          <p:nvPr>
            <p:ph idx="1"/>
          </p:nvPr>
        </p:nvSpPr>
        <p:spPr/>
        <p:txBody>
          <a:bodyPr>
            <a:normAutofit/>
          </a:bodyPr>
          <a:lstStyle/>
          <a:p>
            <a:r>
              <a:rPr lang="en-US" sz="2400" dirty="0" smtClean="0"/>
              <a:t>Having identified your available pathways, what’s next?</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768" y="2971800"/>
            <a:ext cx="5771704" cy="3243262"/>
          </a:xfrm>
          <a:prstGeom prst="rect">
            <a:avLst/>
          </a:prstGeom>
        </p:spPr>
      </p:pic>
      <p:sp>
        <p:nvSpPr>
          <p:cNvPr id="5" name="TextBox 4"/>
          <p:cNvSpPr txBox="1"/>
          <p:nvPr/>
        </p:nvSpPr>
        <p:spPr>
          <a:xfrm>
            <a:off x="3243263" y="6369135"/>
            <a:ext cx="3595856" cy="369332"/>
          </a:xfrm>
          <a:prstGeom prst="rect">
            <a:avLst/>
          </a:prstGeom>
          <a:noFill/>
        </p:spPr>
        <p:txBody>
          <a:bodyPr wrap="none" rtlCol="0">
            <a:spAutoFit/>
          </a:bodyPr>
          <a:lstStyle/>
          <a:p>
            <a:r>
              <a:rPr lang="en-US"/>
              <a:t>Photo by </a:t>
            </a:r>
            <a:r>
              <a:rPr lang="en-US">
                <a:hlinkClick r:id="rId3"/>
              </a:rPr>
              <a:t>Lili Popper</a:t>
            </a:r>
            <a:r>
              <a:rPr lang="en-US"/>
              <a:t> on </a:t>
            </a:r>
            <a:r>
              <a:rPr lang="en-US">
                <a:hlinkClick r:id="rId4"/>
              </a:rPr>
              <a:t>Unsplash</a:t>
            </a:r>
            <a:endParaRPr lang="en-US"/>
          </a:p>
        </p:txBody>
      </p:sp>
    </p:spTree>
    <p:extLst>
      <p:ext uri="{BB962C8B-B14F-4D97-AF65-F5344CB8AC3E}">
        <p14:creationId xmlns:p14="http://schemas.microsoft.com/office/powerpoint/2010/main" val="741905050"/>
      </p:ext>
    </p:extLst>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ER ppt Template 190911.potx" id="{E9E14167-E2F4-FC48-9876-43F2620AC0AE}" vid="{6A4D80F4-E524-A742-A7F2-E2AC27EB8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34433</TotalTime>
  <Words>806</Words>
  <Application>Microsoft Macintosh PowerPoint</Application>
  <PresentationFormat>On-screen Show (4:3)</PresentationFormat>
  <Paragraphs>81</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Mangal</vt:lpstr>
      <vt:lpstr>Arial</vt:lpstr>
      <vt:lpstr>Arial</vt:lpstr>
      <vt:lpstr>Gallery</vt:lpstr>
      <vt:lpstr>Welcome!</vt:lpstr>
      <vt:lpstr>ZTC Conversation – Mapping and Planning</vt:lpstr>
      <vt:lpstr>Description</vt:lpstr>
      <vt:lpstr>Overview</vt:lpstr>
      <vt:lpstr>Upcoming Deadlines</vt:lpstr>
      <vt:lpstr>Mapping ZTC Data</vt:lpstr>
      <vt:lpstr>General Education Mapping</vt:lpstr>
      <vt:lpstr>Cal-GETC</vt:lpstr>
      <vt:lpstr>ZTC Pathways</vt:lpstr>
      <vt:lpstr>Mapping Step 2?</vt:lpstr>
      <vt:lpstr>What should they be doing?</vt:lpstr>
      <vt:lpstr>And…</vt:lpstr>
      <vt:lpstr>Expenditure Reports Submitted – May 5, 2023</vt:lpstr>
      <vt:lpstr>Expenditure Reports Submitted – June 12, 2023</vt:lpstr>
      <vt:lpstr>Colleges that have submitted an expenditure report. (6-12-23, 6 am)</vt:lpstr>
      <vt:lpstr>PowerPoint Presentation</vt:lpstr>
      <vt:lpstr>Have a great day!</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 can go here</dc:title>
  <dc:creator>Katie Nash</dc:creator>
  <cp:lastModifiedBy>Michelle Pilati</cp:lastModifiedBy>
  <cp:revision>153</cp:revision>
  <cp:lastPrinted>2023-03-10T20:19:53Z</cp:lastPrinted>
  <dcterms:created xsi:type="dcterms:W3CDTF">2019-09-18T18:31:08Z</dcterms:created>
  <dcterms:modified xsi:type="dcterms:W3CDTF">2023-06-12T14:03:04Z</dcterms:modified>
</cp:coreProperties>
</file>