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Lato" panose="020F0502020204030203" pitchFamily="34" charset="0"/>
      <p:regular r:id="rId44"/>
      <p:bold r:id="rId45"/>
      <p:italic r:id="rId46"/>
      <p:boldItalic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Raleway" pitchFamily="2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5" autoAdjust="0"/>
    <p:restoredTop sz="86449" autoAdjust="0"/>
  </p:normalViewPr>
  <p:slideViewPr>
    <p:cSldViewPr snapToGrid="0">
      <p:cViewPr varScale="1">
        <p:scale>
          <a:sx n="83" d="100"/>
          <a:sy n="83" d="100"/>
        </p:scale>
        <p:origin x="82" y="31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free-icon/reading_948256?term=student&amp;page=1&amp;position=4&amp;page=1&amp;position=4&amp;related_id=948256&amp;origin=ta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f6af9d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f6af9d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1f3af419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11f3af419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2e76c2699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2e76c2699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3e8a1d61a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3e8a1d61a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3e8a1d61a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3e8a1d61a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c36780ae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c36780ae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2e76c2699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2e76c2699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12:45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2e76c26997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2e76c26997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c7c639fc7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3c7c639fc7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3e8a1d61a6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3e8a1d61a6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2e76c26997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2e76c26997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468977f1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7468977f1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c7c639fc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c7c639fc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3c7c639fc7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3c7c639fc7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12:55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2e76c26997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2e76c26997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2e76c26997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2e76c26997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2e76c26997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2e76c26997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1:05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2e76c26997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2e76c26997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2e76c26997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2e76c26997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2e76c26997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2e76c26997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2e76c26997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2e76c26997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3e8a1d61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3e8a1d61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3e8a1d61a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3e8a1d61a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3c36780ae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3c36780ae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2e76c26997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2e76c26997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1:25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3c36780ae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3c36780ae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2e76c26997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2e76c26997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3c36780ae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3c36780ae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c36780ae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3c36780ae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3c367805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3c367805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363385584b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363385584b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2e76c2699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2e76c2699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c367805a5_0_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13c367805a5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c367805a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13c367805a5_0_2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https://www.flaticon.com/free-icon/reading_948256?term=student&amp;page=1&amp;position=4&amp;page=1&amp;position=4&amp;related_id=948256&amp;origin=tag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https://www.flaticon.com/free-icon/open-book_171322?term=book&amp;page=1&amp;position=3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https://www.flaticon.com/free-icon/smartphone_1093286?term=iphone&amp;page=1&amp;position=12&amp;page=1&amp;position=12&amp;related_id=1093286&amp;origin=search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https://www.flaticon.com/free-icon/dashboard_2329083?term=learning%20managment&amp;related_id=2329083</a:t>
            </a:r>
            <a:endParaRPr/>
          </a:p>
        </p:txBody>
      </p:sp>
      <p:sp>
        <p:nvSpPr>
          <p:cNvPr id="187" name="Google Shape;187;g13c367805a5_0_2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3c367805a5_0_3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3c367805a5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2e76c26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2e76c26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363385584b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363385584b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12:40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bg>
      <p:bgPr>
        <a:solidFill>
          <a:schemeClr val="lt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1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8" name="Google Shape;88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 2">
  <p:cSld name="SECTION_TITLE_AND_DESCRIPTION_1_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/>
          </a:blip>
          <a:srcRect l="31883" t="8096" r="25713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6" name="Google Shape;96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" name="Google Shape;104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5" name="Google Shape;105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Google Shape;113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6" descr="Side view of hands writing in a notebook at a cafe"/>
          <p:cNvPicPr preferRelativeResize="0"/>
          <p:nvPr/>
        </p:nvPicPr>
        <p:blipFill rotWithShape="1">
          <a:blip r:embed="rId2">
            <a:alphaModFix/>
          </a:blip>
          <a:srcRect l="9050" t="12064" r="54351" b="26446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1" name="Google Shape;121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ldNum" idx="12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4632614" y="55180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dt" idx="10"/>
          </p:nvPr>
        </p:nvSpPr>
        <p:spPr>
          <a:xfrm>
            <a:off x="-4985" y="4871304"/>
            <a:ext cx="1087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ftr" idx="11"/>
          </p:nvPr>
        </p:nvSpPr>
        <p:spPr>
          <a:xfrm>
            <a:off x="2950747" y="476004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7093971" y="485298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6"/>
                </a:solidFill>
              </a:rPr>
              <a:t>“</a:t>
            </a:r>
            <a:endParaRPr sz="96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5723283" y="1599675"/>
            <a:ext cx="17103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434177" y="1599675"/>
            <a:ext cx="17103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1599675"/>
            <a:ext cx="17103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710425" y="1599675"/>
            <a:ext cx="17103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893700" y="4649963"/>
            <a:ext cx="6462600" cy="3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.libretexts.org/logi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ccconfer.zoom.us/rec/share/NDJAgLSro54TUEwdTSftQAlVUPefzA_OEPdnW1QiZdgu0wlA9KwgRuNvHazXKe9S.nXrLUVJozMUyMqOz?startTime=169178776900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o.libretexts.org/user/register" TargetMode="External"/><Relationship Id="rId5" Type="http://schemas.openxmlformats.org/officeDocument/2006/relationships/hyperlink" Target="https://studio.libretexts.org/" TargetMode="External"/><Relationship Id="rId4" Type="http://schemas.openxmlformats.org/officeDocument/2006/relationships/hyperlink" Target="https://asccc-oeri.org/wp-content/uploads/2023/08/H5P-Part-I-%E2%80%93-Introduction-to-H5P-and-LibreTexts-Studio-8_11_23.ppt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.libretexts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.libretexts.org/logi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hem.libretexts.org/Courses/Remixer_University/LibreVerse_Accessibility_Conformance_Reports" TargetMode="External"/><Relationship Id="rId7" Type="http://schemas.openxmlformats.org/officeDocument/2006/relationships/hyperlink" Target="https://zoom.libretexts.org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KYNw-3TzDto" TargetMode="External"/><Relationship Id="rId5" Type="http://schemas.openxmlformats.org/officeDocument/2006/relationships/hyperlink" Target="https://www.youtube.com/watch?v=7ynCdxkXmYI" TargetMode="External"/><Relationship Id="rId4" Type="http://schemas.openxmlformats.org/officeDocument/2006/relationships/hyperlink" Target="https://chem.libretexts.org/Courses/Remixer_University/LibreTexts_Construction_Guide/09%3A_ADAPT_Homework_Syste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cmoon@chabotcollege.edu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 descr="Open Chromebook laptop computer"/>
          <p:cNvPicPr preferRelativeResize="0"/>
          <p:nvPr/>
        </p:nvPicPr>
        <p:blipFill rotWithShape="1">
          <a:blip r:embed="rId3">
            <a:alphaModFix/>
          </a:blip>
          <a:srcRect r="3344"/>
          <a:stretch/>
        </p:blipFill>
        <p:spPr>
          <a:xfrm>
            <a:off x="4031350" y="1628651"/>
            <a:ext cx="4977902" cy="3096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>
            <a:spLocks noGrp="1"/>
          </p:cNvSpPr>
          <p:nvPr>
            <p:ph type="ctrTitle"/>
          </p:nvPr>
        </p:nvSpPr>
        <p:spPr>
          <a:xfrm>
            <a:off x="269450" y="1699050"/>
            <a:ext cx="4075500" cy="20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4B4B4B"/>
                </a:solidFill>
              </a:rPr>
              <a:t>H5P Part II Introduction to ADAPT</a:t>
            </a:r>
            <a:endParaRPr sz="4500" dirty="0">
              <a:solidFill>
                <a:srgbClr val="4B4B4B"/>
              </a:solidFill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1"/>
          </p:nvPr>
        </p:nvSpPr>
        <p:spPr>
          <a:xfrm>
            <a:off x="399575" y="4319400"/>
            <a:ext cx="2987400" cy="8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4B4B"/>
                </a:solidFill>
              </a:rPr>
              <a:t>Friday, August 18, 2023</a:t>
            </a:r>
            <a:endParaRPr>
              <a:solidFill>
                <a:srgbClr val="4B4B4B"/>
              </a:solidFill>
            </a:endParaRPr>
          </a:p>
        </p:txBody>
      </p:sp>
      <p:pic>
        <p:nvPicPr>
          <p:cNvPr id="140" name="Google Shape;140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300" y="1916700"/>
            <a:ext cx="3782100" cy="217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483175" y="1365775"/>
            <a:ext cx="3300900" cy="105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B4B4B"/>
                </a:solidFill>
              </a:rPr>
              <a:t>Login to your ADAPT account</a:t>
            </a:r>
            <a:endParaRPr sz="2500">
              <a:solidFill>
                <a:srgbClr val="4B4B4B"/>
              </a:solidFill>
            </a:endParaRPr>
          </a:p>
        </p:txBody>
      </p:sp>
      <p:sp>
        <p:nvSpPr>
          <p:cNvPr id="242" name="Google Shape;242;p27"/>
          <p:cNvSpPr txBox="1">
            <a:spLocks noGrp="1"/>
          </p:cNvSpPr>
          <p:nvPr>
            <p:ph type="body" idx="2"/>
          </p:nvPr>
        </p:nvSpPr>
        <p:spPr>
          <a:xfrm>
            <a:off x="4700775" y="497475"/>
            <a:ext cx="4285800" cy="11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B4B4B"/>
                </a:solidFill>
              </a:rPr>
              <a:t>Go to: </a:t>
            </a:r>
            <a:endParaRPr sz="2200"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https://adapt.libretexts.org/login</a:t>
            </a:r>
            <a:r>
              <a:rPr lang="en" sz="2200">
                <a:latin typeface="Arial"/>
                <a:ea typeface="Arial"/>
                <a:cs typeface="Arial"/>
                <a:sym typeface="Arial"/>
              </a:rPr>
              <a:t> </a:t>
            </a:r>
            <a:endParaRPr sz="2700"/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rgbClr val="434343"/>
              </a:solidFill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375" y="1903375"/>
            <a:ext cx="4402477" cy="25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25"/>
            <a:ext cx="2019800" cy="6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/>
          <p:nvPr/>
        </p:nvSpPr>
        <p:spPr>
          <a:xfrm rot="-5400000">
            <a:off x="2344350" y="573750"/>
            <a:ext cx="47700" cy="39960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848850" y="67825"/>
            <a:ext cx="7446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</a:rPr>
              <a:t>Search for ADAPT questions, collections, and </a:t>
            </a:r>
            <a:endParaRPr sz="23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</a:rPr>
              <a:t>public courses</a:t>
            </a:r>
            <a:endParaRPr sz="3800"/>
          </a:p>
        </p:txBody>
      </p:sp>
      <p:sp>
        <p:nvSpPr>
          <p:cNvPr id="251" name="Google Shape;251;p28"/>
          <p:cNvSpPr/>
          <p:nvPr/>
        </p:nvSpPr>
        <p:spPr>
          <a:xfrm rot="-5400000">
            <a:off x="4247550" y="-1927775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800" y="1176200"/>
            <a:ext cx="2364575" cy="36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3152925" y="3094825"/>
            <a:ext cx="56811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Questions: Search among </a:t>
            </a:r>
            <a:r>
              <a:rPr lang="en" sz="1500" b="1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155,199 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ADAPT questions.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Public Courses: Search among shared public courses.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Commons: Search from collections.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54" name="Google Shape;254;p28"/>
          <p:cNvCxnSpPr/>
          <p:nvPr/>
        </p:nvCxnSpPr>
        <p:spPr>
          <a:xfrm rot="10800000">
            <a:off x="2150450" y="3232900"/>
            <a:ext cx="1184100" cy="726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5" name="Google Shape;255;p28"/>
          <p:cNvCxnSpPr/>
          <p:nvPr/>
        </p:nvCxnSpPr>
        <p:spPr>
          <a:xfrm flipH="1">
            <a:off x="1859875" y="3748650"/>
            <a:ext cx="1452900" cy="1089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6" name="Google Shape;256;p28"/>
          <p:cNvCxnSpPr/>
          <p:nvPr/>
        </p:nvCxnSpPr>
        <p:spPr>
          <a:xfrm rot="10800000">
            <a:off x="1841725" y="4170025"/>
            <a:ext cx="148920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>
            <a:spLocks noGrp="1"/>
          </p:cNvSpPr>
          <p:nvPr>
            <p:ph type="title"/>
          </p:nvPr>
        </p:nvSpPr>
        <p:spPr>
          <a:xfrm>
            <a:off x="1394550" y="-12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4B4B"/>
                </a:solidFill>
              </a:rPr>
              <a:t>Search in Commons</a:t>
            </a:r>
            <a:endParaRPr>
              <a:solidFill>
                <a:srgbClr val="4B4B4B"/>
              </a:solidFill>
            </a:endParaRPr>
          </a:p>
        </p:txBody>
      </p:sp>
      <p:pic>
        <p:nvPicPr>
          <p:cNvPr id="262" name="Google Shape;2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300" y="1085263"/>
            <a:ext cx="6160910" cy="362291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9"/>
          <p:cNvSpPr/>
          <p:nvPr/>
        </p:nvSpPr>
        <p:spPr>
          <a:xfrm rot="-5400000">
            <a:off x="3800625" y="-2043300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>
            <a:spLocks noGrp="1"/>
          </p:cNvSpPr>
          <p:nvPr>
            <p:ph type="title"/>
          </p:nvPr>
        </p:nvSpPr>
        <p:spPr>
          <a:xfrm>
            <a:off x="770375" y="-31887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Search Public Courses</a:t>
            </a:r>
            <a:endParaRPr>
              <a:solidFill>
                <a:srgbClr val="333333"/>
              </a:solidFill>
            </a:endParaRPr>
          </a:p>
        </p:txBody>
      </p:sp>
      <p:pic>
        <p:nvPicPr>
          <p:cNvPr id="269" name="Google Shape;2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375" y="1043624"/>
            <a:ext cx="6585927" cy="388217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/>
          <p:nvPr/>
        </p:nvSpPr>
        <p:spPr>
          <a:xfrm rot="-5400000">
            <a:off x="3543075" y="-2027475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378625" y="82713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Import an existing course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276" name="Google Shape;2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900" y="1320800"/>
            <a:ext cx="2938275" cy="14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/>
          <p:nvPr/>
        </p:nvSpPr>
        <p:spPr>
          <a:xfrm>
            <a:off x="378625" y="1269925"/>
            <a:ext cx="44544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You can look for public courses that other instructors have shared by going to “</a:t>
            </a:r>
            <a:r>
              <a:rPr lang="en" sz="1800" b="1">
                <a:latin typeface="Raleway"/>
                <a:ea typeface="Raleway"/>
                <a:cs typeface="Raleway"/>
                <a:sym typeface="Raleway"/>
              </a:rPr>
              <a:t>Public Courses”</a:t>
            </a: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.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If you like what you see, you can import the course to your account: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aleway"/>
              <a:buAutoNum type="arabicPeriod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Click on “Import course”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aleway"/>
              <a:buAutoNum type="arabicPeriod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Search for course name or instructor name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aleway"/>
              <a:buAutoNum type="arabicPeriod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Then, import.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31"/>
          <p:cNvSpPr/>
          <p:nvPr/>
        </p:nvSpPr>
        <p:spPr>
          <a:xfrm rot="-5400000">
            <a:off x="3361225" y="-1912875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>
            <a:spLocks noGrp="1"/>
          </p:cNvSpPr>
          <p:nvPr>
            <p:ph type="title"/>
          </p:nvPr>
        </p:nvSpPr>
        <p:spPr>
          <a:xfrm>
            <a:off x="811175" y="-48437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529"/>
                </a:solidFill>
              </a:rPr>
              <a:t>Activity # 1: Now, You Do It …</a:t>
            </a:r>
            <a:endParaRPr>
              <a:solidFill>
                <a:srgbClr val="212529"/>
              </a:solidFill>
            </a:endParaRPr>
          </a:p>
        </p:txBody>
      </p:sp>
      <p:sp>
        <p:nvSpPr>
          <p:cNvPr id="284" name="Google Shape;284;p32"/>
          <p:cNvSpPr/>
          <p:nvPr/>
        </p:nvSpPr>
        <p:spPr>
          <a:xfrm rot="-5400000">
            <a:off x="3757525" y="-2018525"/>
            <a:ext cx="47700" cy="5702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2"/>
          <p:cNvSpPr txBox="1"/>
          <p:nvPr/>
        </p:nvSpPr>
        <p:spPr>
          <a:xfrm>
            <a:off x="0" y="930550"/>
            <a:ext cx="421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Search and import a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Public Course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or a collection from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Commons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6" name="Google Shape;2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09825"/>
            <a:ext cx="4651950" cy="15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2"/>
          <p:cNvSpPr txBox="1"/>
          <p:nvPr/>
        </p:nvSpPr>
        <p:spPr>
          <a:xfrm>
            <a:off x="5070850" y="930550"/>
            <a:ext cx="398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2.   Search for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questions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and save to favorites.</a:t>
            </a:r>
            <a:endParaRPr/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6275" y="1583075"/>
            <a:ext cx="3617644" cy="306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175" y="2979800"/>
            <a:ext cx="3029601" cy="20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>
            <a:spLocks noGrp="1"/>
          </p:cNvSpPr>
          <p:nvPr>
            <p:ph type="ctrTitle"/>
          </p:nvPr>
        </p:nvSpPr>
        <p:spPr>
          <a:xfrm>
            <a:off x="667000" y="1108700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B4B4B"/>
                </a:solidFill>
              </a:rPr>
              <a:t>Let’s get to work</a:t>
            </a:r>
            <a:endParaRPr sz="4000"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4B4B4B"/>
              </a:solidFill>
            </a:endParaRPr>
          </a:p>
        </p:txBody>
      </p:sp>
      <p:sp>
        <p:nvSpPr>
          <p:cNvPr id="295" name="Google Shape;295;p33"/>
          <p:cNvSpPr txBox="1"/>
          <p:nvPr/>
        </p:nvSpPr>
        <p:spPr>
          <a:xfrm>
            <a:off x="521700" y="2787675"/>
            <a:ext cx="81525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Raleway"/>
                <a:ea typeface="Raleway"/>
                <a:cs typeface="Raleway"/>
                <a:sym typeface="Raleway"/>
              </a:rPr>
              <a:t>2. Create an ADAPT course</a:t>
            </a:r>
            <a:r>
              <a:rPr lang="en" sz="2600">
                <a:latin typeface="Raleway"/>
                <a:ea typeface="Raleway"/>
                <a:cs typeface="Raleway"/>
                <a:sym typeface="Raleway"/>
              </a:rPr>
              <a:t> and set the Gradebook integration in Canvas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4B4B4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6" name="Google Shape;2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25"/>
            <a:ext cx="2019800" cy="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 txBox="1">
            <a:spLocks noGrp="1"/>
          </p:cNvSpPr>
          <p:nvPr>
            <p:ph type="title"/>
          </p:nvPr>
        </p:nvSpPr>
        <p:spPr>
          <a:xfrm>
            <a:off x="262550" y="111750"/>
            <a:ext cx="45399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Create an ADAPT course and set the Gradebook integration with Canvas</a:t>
            </a:r>
            <a:endParaRPr sz="3500">
              <a:solidFill>
                <a:srgbClr val="434343"/>
              </a:solidFill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435275" y="1160725"/>
            <a:ext cx="47385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Enter: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School: find your college if LTI was done</a:t>
            </a:r>
            <a:endParaRPr sz="17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Course Name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Section/CRN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Term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Start/end date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Public: Yes &gt;if you want to share your course with other instructors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LMS: select “</a:t>
            </a: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Yes</a:t>
            </a: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” for Canvas integration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3" name="Google Shape;303;p34"/>
          <p:cNvSpPr/>
          <p:nvPr/>
        </p:nvSpPr>
        <p:spPr>
          <a:xfrm rot="-5400000">
            <a:off x="2452950" y="-1448175"/>
            <a:ext cx="47700" cy="4953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4" name="Google Shape;3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125" y="111750"/>
            <a:ext cx="2714903" cy="483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34"/>
          <p:cNvCxnSpPr/>
          <p:nvPr/>
        </p:nvCxnSpPr>
        <p:spPr>
          <a:xfrm>
            <a:off x="3886675" y="3610625"/>
            <a:ext cx="1998000" cy="7920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5"/>
          <p:cNvSpPr txBox="1">
            <a:spLocks noGrp="1"/>
          </p:cNvSpPr>
          <p:nvPr>
            <p:ph type="title"/>
          </p:nvPr>
        </p:nvSpPr>
        <p:spPr>
          <a:xfrm>
            <a:off x="1081075" y="106063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Colleges with Canvas ADAPT LTI </a:t>
            </a:r>
            <a:r>
              <a:rPr lang="en" sz="1800">
                <a:solidFill>
                  <a:srgbClr val="333333"/>
                </a:solidFill>
              </a:rPr>
              <a:t>(as of 7/31/23)</a:t>
            </a:r>
            <a:endParaRPr sz="1800">
              <a:solidFill>
                <a:srgbClr val="333333"/>
              </a:solidFill>
            </a:endParaRPr>
          </a:p>
        </p:txBody>
      </p:sp>
      <p:sp>
        <p:nvSpPr>
          <p:cNvPr id="311" name="Google Shape;311;p35"/>
          <p:cNvSpPr/>
          <p:nvPr/>
        </p:nvSpPr>
        <p:spPr>
          <a:xfrm rot="-5400000">
            <a:off x="3639350" y="-1574225"/>
            <a:ext cx="47700" cy="4953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" name="Google Shape;3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62" y="1071425"/>
            <a:ext cx="7720875" cy="373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>
            <a:spLocks noGrp="1"/>
          </p:cNvSpPr>
          <p:nvPr>
            <p:ph type="ctrTitle"/>
          </p:nvPr>
        </p:nvSpPr>
        <p:spPr>
          <a:xfrm>
            <a:off x="667000" y="1108700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B4B4B"/>
                </a:solidFill>
              </a:rPr>
              <a:t>Let’s get to work</a:t>
            </a:r>
            <a:endParaRPr sz="4000"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4B4B4B"/>
              </a:solidFill>
            </a:endParaRPr>
          </a:p>
        </p:txBody>
      </p:sp>
      <p:sp>
        <p:nvSpPr>
          <p:cNvPr id="318" name="Google Shape;318;p36"/>
          <p:cNvSpPr txBox="1"/>
          <p:nvPr/>
        </p:nvSpPr>
        <p:spPr>
          <a:xfrm>
            <a:off x="495750" y="2947500"/>
            <a:ext cx="81525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Raleway"/>
                <a:ea typeface="Raleway"/>
                <a:cs typeface="Raleway"/>
                <a:sym typeface="Raleway"/>
              </a:rPr>
              <a:t>3. Create an assignment</a:t>
            </a:r>
            <a:r>
              <a:rPr lang="en" sz="2600">
                <a:latin typeface="Raleway"/>
                <a:ea typeface="Raleway"/>
                <a:cs typeface="Raleway"/>
                <a:sym typeface="Raleway"/>
              </a:rPr>
              <a:t> and add existing questions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4B4B4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9" name="Google Shape;3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25"/>
            <a:ext cx="2019800" cy="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1568250" y="-1162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B4B4B"/>
                </a:solidFill>
              </a:rPr>
              <a:t>Last Week’s Training on H5P</a:t>
            </a:r>
            <a:endParaRPr dirty="0">
              <a:solidFill>
                <a:srgbClr val="4B4B4B"/>
              </a:solidFill>
            </a:endParaRPr>
          </a:p>
        </p:txBody>
      </p:sp>
      <p:sp>
        <p:nvSpPr>
          <p:cNvPr id="146" name="Google Shape;146;p19"/>
          <p:cNvSpPr/>
          <p:nvPr/>
        </p:nvSpPr>
        <p:spPr>
          <a:xfrm rot="-5400000">
            <a:off x="4324900" y="-2096700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317000" y="889375"/>
            <a:ext cx="8391300" cy="3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427E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H5P Part I – Introduction to H5P and LibreTexts Studio</a:t>
            </a:r>
            <a:endParaRPr sz="2200">
              <a:solidFill>
                <a:srgbClr val="00427E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rgbClr val="00427E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Friday, August 11, 2023 from 2:00 pm – 3:00 pm</a:t>
            </a:r>
            <a:endParaRPr sz="1150" b="1">
              <a:solidFill>
                <a:srgbClr val="00427E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53031B"/>
                </a:solidFill>
                <a:highlight>
                  <a:srgbClr val="FFFFFF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the “H5P Part I – Introduction to H5P and LibreTexts Studio” recording</a:t>
            </a:r>
            <a:endParaRPr sz="1150">
              <a:solidFill>
                <a:srgbClr val="53031B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53031B"/>
                </a:solidFill>
                <a:highlight>
                  <a:srgbClr val="FFFFFF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 the “H5P Part I – Introduction to H5P and LibreTexts Studio” presentation materials</a:t>
            </a:r>
            <a:endParaRPr sz="1150">
              <a:solidFill>
                <a:srgbClr val="53031B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7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H5P is a free and easy-to-use tool for creating interactive exercises. Following a showcase of existing H5P resources that are free, openly-licensed, and available for your use and customization, you’ll create your own H5P fill-in the blanks, multiple choice, true or false questions and sort the paragraphs activities. In addition, you will</a:t>
            </a:r>
            <a:b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learn how to embed H5P resources in LibreTexts and Canvas as formative assessments.</a:t>
            </a:r>
            <a:b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 b="1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Note: 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 participate, attendees will need to create a LibreStudio account.</a:t>
            </a:r>
            <a:b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How do you access LibreStudio?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292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Montserrat"/>
              <a:buChar char="●"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Go to LibreStudio [ </a:t>
            </a:r>
            <a:r>
              <a:rPr lang="en" sz="1000">
                <a:solidFill>
                  <a:srgbClr val="53031B"/>
                </a:solidFill>
                <a:highlight>
                  <a:srgbClr val="FFFFFF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https://studio.libretexts.org/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]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Montserrat"/>
              <a:buChar char="●"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Then click on the register link [ </a:t>
            </a:r>
            <a:r>
              <a:rPr lang="en" sz="1000">
                <a:solidFill>
                  <a:srgbClr val="53031B"/>
                </a:solidFill>
                <a:highlight>
                  <a:srgbClr val="FFFFFF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https://studio.libretexts.org/user/register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] to set up an account and use the code </a:t>
            </a:r>
            <a:r>
              <a:rPr lang="en" sz="1000" b="1">
                <a:solidFill>
                  <a:srgbClr val="FF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ASCCC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139225" y="206050"/>
            <a:ext cx="50262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Create a new assignment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25" name="Google Shape;32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025" y="123375"/>
            <a:ext cx="183464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7"/>
          <p:cNvSpPr txBox="1"/>
          <p:nvPr/>
        </p:nvSpPr>
        <p:spPr>
          <a:xfrm>
            <a:off x="399000" y="1487200"/>
            <a:ext cx="44181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Enter: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Name of the assignment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Assignment group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Points (default is 10)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Assessment type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# of allowed attempts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Late policy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Assign to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Available on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Due date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7" name="Google Shape;327;p37"/>
          <p:cNvSpPr/>
          <p:nvPr/>
        </p:nvSpPr>
        <p:spPr>
          <a:xfrm rot="-5400000">
            <a:off x="2714475" y="-1437200"/>
            <a:ext cx="47700" cy="4953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>
            <a:spLocks noGrp="1"/>
          </p:cNvSpPr>
          <p:nvPr>
            <p:ph type="title"/>
          </p:nvPr>
        </p:nvSpPr>
        <p:spPr>
          <a:xfrm>
            <a:off x="197225" y="162600"/>
            <a:ext cx="4982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</a:rPr>
              <a:t>Activity # 2: Add Questions</a:t>
            </a:r>
            <a:endParaRPr sz="3000">
              <a:solidFill>
                <a:srgbClr val="434343"/>
              </a:solidFill>
            </a:endParaRPr>
          </a:p>
        </p:txBody>
      </p:sp>
      <p:sp>
        <p:nvSpPr>
          <p:cNvPr id="333" name="Google Shape;333;p38"/>
          <p:cNvSpPr/>
          <p:nvPr/>
        </p:nvSpPr>
        <p:spPr>
          <a:xfrm rot="-5400000">
            <a:off x="2595725" y="-1378500"/>
            <a:ext cx="47700" cy="4844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4" name="Google Shape;3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75" y="1389151"/>
            <a:ext cx="3297425" cy="340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775" y="1570801"/>
            <a:ext cx="4709027" cy="184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8"/>
          <p:cNvSpPr txBox="1"/>
          <p:nvPr/>
        </p:nvSpPr>
        <p:spPr>
          <a:xfrm>
            <a:off x="239750" y="1111525"/>
            <a:ext cx="302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Step 1: Add Questions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7" name="Google Shape;337;p38"/>
          <p:cNvSpPr txBox="1"/>
          <p:nvPr/>
        </p:nvSpPr>
        <p:spPr>
          <a:xfrm>
            <a:off x="4104475" y="1111525"/>
            <a:ext cx="476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Step 2: Click on “Please choose a question source”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38" name="Google Shape;33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3450" y="3759300"/>
            <a:ext cx="2344608" cy="12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8"/>
          <p:cNvSpPr txBox="1"/>
          <p:nvPr/>
        </p:nvSpPr>
        <p:spPr>
          <a:xfrm>
            <a:off x="4104475" y="3310225"/>
            <a:ext cx="438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Step 3: Go to “My Favorites” and find the question you saved on activity # 1. </a:t>
            </a:r>
            <a:endParaRPr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175" y="1302813"/>
            <a:ext cx="4046800" cy="362291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9"/>
          <p:cNvSpPr txBox="1">
            <a:spLocks noGrp="1"/>
          </p:cNvSpPr>
          <p:nvPr>
            <p:ph type="title" idx="4294967295"/>
          </p:nvPr>
        </p:nvSpPr>
        <p:spPr>
          <a:xfrm>
            <a:off x="494025" y="544850"/>
            <a:ext cx="4962000" cy="615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Step 4: Click on the + sign to add the activity to the assignment.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900" y="1383925"/>
            <a:ext cx="4124225" cy="346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"/>
          <p:cNvSpPr txBox="1">
            <a:spLocks noGrp="1"/>
          </p:cNvSpPr>
          <p:nvPr>
            <p:ph type="ctrTitle"/>
          </p:nvPr>
        </p:nvSpPr>
        <p:spPr>
          <a:xfrm>
            <a:off x="667000" y="1108700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B4B4B"/>
                </a:solidFill>
              </a:rPr>
              <a:t>Let’s get to work</a:t>
            </a:r>
            <a:endParaRPr sz="4000"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4B4B4B"/>
              </a:solidFill>
            </a:endParaRPr>
          </a:p>
        </p:txBody>
      </p:sp>
      <p:sp>
        <p:nvSpPr>
          <p:cNvPr id="352" name="Google Shape;352;p40"/>
          <p:cNvSpPr txBox="1"/>
          <p:nvPr/>
        </p:nvSpPr>
        <p:spPr>
          <a:xfrm>
            <a:off x="495750" y="2947500"/>
            <a:ext cx="81525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Raleway"/>
                <a:ea typeface="Raleway"/>
                <a:cs typeface="Raleway"/>
                <a:sym typeface="Raleway"/>
              </a:rPr>
              <a:t>4. Create auto-graded ADAPT native questions</a:t>
            </a:r>
            <a:r>
              <a:rPr lang="en" sz="2600">
                <a:latin typeface="Raleway"/>
                <a:ea typeface="Raleway"/>
                <a:cs typeface="Raleway"/>
                <a:sym typeface="Raleway"/>
              </a:rPr>
              <a:t>: 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Fill-in the blanks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Select choice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Matching</a:t>
            </a:r>
            <a:endParaRPr sz="1500">
              <a:solidFill>
                <a:srgbClr val="4B4B4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3" name="Google Shape;3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25"/>
            <a:ext cx="2019800" cy="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"/>
          <p:cNvSpPr txBox="1">
            <a:spLocks noGrp="1"/>
          </p:cNvSpPr>
          <p:nvPr>
            <p:ph type="title"/>
          </p:nvPr>
        </p:nvSpPr>
        <p:spPr>
          <a:xfrm>
            <a:off x="399575" y="111400"/>
            <a:ext cx="8013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33333"/>
                </a:solidFill>
              </a:rPr>
              <a:t>Activity # 3: Create a new auto-graded question in ADAP</a:t>
            </a:r>
            <a:r>
              <a:rPr lang="en" sz="2500">
                <a:solidFill>
                  <a:srgbClr val="333333"/>
                </a:solidFill>
              </a:rPr>
              <a:t>T</a:t>
            </a:r>
            <a:endParaRPr sz="2500">
              <a:solidFill>
                <a:srgbClr val="333333"/>
              </a:solidFill>
            </a:endParaRPr>
          </a:p>
        </p:txBody>
      </p:sp>
      <p:sp>
        <p:nvSpPr>
          <p:cNvPr id="359" name="Google Shape;359;p41"/>
          <p:cNvSpPr/>
          <p:nvPr/>
        </p:nvSpPr>
        <p:spPr>
          <a:xfrm rot="-5400000">
            <a:off x="4382225" y="-2695050"/>
            <a:ext cx="47700" cy="75270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275" y="2164925"/>
            <a:ext cx="2982475" cy="25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1"/>
          <p:cNvSpPr txBox="1"/>
          <p:nvPr/>
        </p:nvSpPr>
        <p:spPr>
          <a:xfrm>
            <a:off x="283325" y="1351313"/>
            <a:ext cx="338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Step # 1: Click on New Question</a:t>
            </a:r>
            <a:endParaRPr sz="16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2" name="Google Shape;36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294" y="2080749"/>
            <a:ext cx="5173381" cy="27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1"/>
          <p:cNvSpPr txBox="1"/>
          <p:nvPr/>
        </p:nvSpPr>
        <p:spPr>
          <a:xfrm>
            <a:off x="3912675" y="1370975"/>
            <a:ext cx="4732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Step # 2: Select “New” &gt; “Native” question</a:t>
            </a:r>
            <a:endParaRPr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"/>
          <p:cNvSpPr txBox="1">
            <a:spLocks noGrp="1"/>
          </p:cNvSpPr>
          <p:nvPr>
            <p:ph type="title"/>
          </p:nvPr>
        </p:nvSpPr>
        <p:spPr>
          <a:xfrm>
            <a:off x="159950" y="641150"/>
            <a:ext cx="4780200" cy="6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12529"/>
                </a:solidFill>
              </a:rPr>
              <a:t>Create a fill-in the blanks activity</a:t>
            </a:r>
            <a:endParaRPr sz="2500">
              <a:solidFill>
                <a:srgbClr val="212529"/>
              </a:solidFill>
            </a:endParaRPr>
          </a:p>
        </p:txBody>
      </p:sp>
      <p:sp>
        <p:nvSpPr>
          <p:cNvPr id="369" name="Google Shape;369;p42"/>
          <p:cNvSpPr/>
          <p:nvPr/>
        </p:nvSpPr>
        <p:spPr>
          <a:xfrm rot="-5400000">
            <a:off x="2013975" y="-493200"/>
            <a:ext cx="47700" cy="39882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2"/>
          <p:cNvSpPr txBox="1"/>
          <p:nvPr/>
        </p:nvSpPr>
        <p:spPr>
          <a:xfrm>
            <a:off x="225350" y="1524750"/>
            <a:ext cx="33126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Create a question with </a:t>
            </a:r>
            <a:r>
              <a:rPr lang="en" sz="1700" b="1">
                <a:latin typeface="Raleway"/>
                <a:ea typeface="Raleway"/>
                <a:cs typeface="Raleway"/>
                <a:sym typeface="Raleway"/>
              </a:rPr>
              <a:t>fill-in-the blanks</a:t>
            </a: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 by underlining the correct responses. 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1" name="Google Shape;37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825" y="193775"/>
            <a:ext cx="4912776" cy="464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538" y="2724325"/>
            <a:ext cx="3538574" cy="20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3"/>
          <p:cNvSpPr txBox="1">
            <a:spLocks noGrp="1"/>
          </p:cNvSpPr>
          <p:nvPr>
            <p:ph type="title"/>
          </p:nvPr>
        </p:nvSpPr>
        <p:spPr>
          <a:xfrm>
            <a:off x="198375" y="330400"/>
            <a:ext cx="4780200" cy="6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12529"/>
                </a:solidFill>
              </a:rPr>
              <a:t>Create a select choice (drop-down) activity</a:t>
            </a:r>
            <a:endParaRPr sz="2500">
              <a:solidFill>
                <a:srgbClr val="212529"/>
              </a:solidFill>
            </a:endParaRPr>
          </a:p>
        </p:txBody>
      </p:sp>
      <p:sp>
        <p:nvSpPr>
          <p:cNvPr id="378" name="Google Shape;378;p43"/>
          <p:cNvSpPr/>
          <p:nvPr/>
        </p:nvSpPr>
        <p:spPr>
          <a:xfrm rot="-5400000">
            <a:off x="2086650" y="-1024250"/>
            <a:ext cx="47700" cy="39882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3"/>
          <p:cNvSpPr txBox="1"/>
          <p:nvPr/>
        </p:nvSpPr>
        <p:spPr>
          <a:xfrm>
            <a:off x="168225" y="1038700"/>
            <a:ext cx="4332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Use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brackets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for answers. Example. The [planet] is the closest planet to the sun; there are [number-of-planets] planets. Then, add the choices below with your first choice being the correct response. Add distractors. Each student will receive a randomized ordering of the choices. 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0" name="Google Shape;3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800" y="101525"/>
            <a:ext cx="4284851" cy="47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900" y="2740621"/>
            <a:ext cx="4120649" cy="223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"/>
          <p:cNvSpPr txBox="1">
            <a:spLocks noGrp="1"/>
          </p:cNvSpPr>
          <p:nvPr>
            <p:ph type="title"/>
          </p:nvPr>
        </p:nvSpPr>
        <p:spPr>
          <a:xfrm>
            <a:off x="196275" y="330400"/>
            <a:ext cx="4780200" cy="6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12529"/>
                </a:solidFill>
              </a:rPr>
              <a:t>Create a matching</a:t>
            </a:r>
            <a:endParaRPr sz="2500">
              <a:solidFill>
                <a:srgbClr val="2125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12529"/>
                </a:solidFill>
              </a:rPr>
              <a:t>activity</a:t>
            </a:r>
            <a:endParaRPr sz="2500">
              <a:solidFill>
                <a:srgbClr val="212529"/>
              </a:solidFill>
            </a:endParaRPr>
          </a:p>
        </p:txBody>
      </p:sp>
      <p:sp>
        <p:nvSpPr>
          <p:cNvPr id="387" name="Google Shape;387;p44"/>
          <p:cNvSpPr/>
          <p:nvPr/>
        </p:nvSpPr>
        <p:spPr>
          <a:xfrm rot="-5400000">
            <a:off x="2130200" y="-1024250"/>
            <a:ext cx="47700" cy="39882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4"/>
          <p:cNvSpPr txBox="1"/>
          <p:nvPr/>
        </p:nvSpPr>
        <p:spPr>
          <a:xfrm>
            <a:off x="159950" y="1067800"/>
            <a:ext cx="4053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Create a list of terms to match along with their matching terms. Matching terms can include media such as images. Optionally, add distractors which do not satisfy any of the matches.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9" name="Google Shape;38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50" y="2404000"/>
            <a:ext cx="3607874" cy="25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8875" y="152400"/>
            <a:ext cx="3862724" cy="4574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 txBox="1">
            <a:spLocks noGrp="1"/>
          </p:cNvSpPr>
          <p:nvPr>
            <p:ph type="ctrTitle"/>
          </p:nvPr>
        </p:nvSpPr>
        <p:spPr>
          <a:xfrm>
            <a:off x="667000" y="1108700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B4B4B"/>
                </a:solidFill>
              </a:rPr>
              <a:t>Let’s get to work</a:t>
            </a:r>
            <a:endParaRPr sz="4000"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4B4B4B"/>
              </a:solidFill>
            </a:endParaRPr>
          </a:p>
        </p:txBody>
      </p:sp>
      <p:sp>
        <p:nvSpPr>
          <p:cNvPr id="396" name="Google Shape;396;p45"/>
          <p:cNvSpPr txBox="1"/>
          <p:nvPr/>
        </p:nvSpPr>
        <p:spPr>
          <a:xfrm>
            <a:off x="495750" y="2947500"/>
            <a:ext cx="8152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Raleway"/>
                <a:ea typeface="Raleway"/>
                <a:cs typeface="Raleway"/>
                <a:sym typeface="Raleway"/>
              </a:rPr>
              <a:t>5. Create a Canvas assignment</a:t>
            </a:r>
            <a:r>
              <a:rPr lang="en" sz="2600">
                <a:latin typeface="Raleway"/>
                <a:ea typeface="Raleway"/>
                <a:cs typeface="Raleway"/>
                <a:sym typeface="Raleway"/>
              </a:rPr>
              <a:t> and add ADAPT assignment in Canvas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7" name="Google Shape;39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25"/>
            <a:ext cx="2019800" cy="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6"/>
          <p:cNvSpPr txBox="1">
            <a:spLocks noGrp="1"/>
          </p:cNvSpPr>
          <p:nvPr>
            <p:ph type="title"/>
          </p:nvPr>
        </p:nvSpPr>
        <p:spPr>
          <a:xfrm>
            <a:off x="386150" y="108413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4B4B"/>
                </a:solidFill>
              </a:rPr>
              <a:t>Accessing ADAPT directly</a:t>
            </a:r>
            <a:endParaRPr>
              <a:solidFill>
                <a:srgbClr val="4B4B4B"/>
              </a:solidFill>
            </a:endParaRPr>
          </a:p>
        </p:txBody>
      </p:sp>
      <p:sp>
        <p:nvSpPr>
          <p:cNvPr id="403" name="Google Shape;403;p46"/>
          <p:cNvSpPr txBox="1"/>
          <p:nvPr/>
        </p:nvSpPr>
        <p:spPr>
          <a:xfrm>
            <a:off x="251225" y="1247325"/>
            <a:ext cx="6217800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If LTI is not an option for your institution, you and your students can access </a:t>
            </a:r>
            <a:r>
              <a:rPr lang="en" sz="1600">
                <a:solidFill>
                  <a:srgbClr val="0372A6"/>
                </a:solidFill>
                <a:highlight>
                  <a:srgbClr val="FFFFFF"/>
                </a:highlight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ADAPT</a:t>
            </a:r>
            <a:r>
              <a:rPr lang="en" sz="16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directly by creating an ADAPT account.</a:t>
            </a:r>
            <a:endParaRPr sz="16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40000"/>
              </a:lnSpc>
              <a:spcBef>
                <a:spcPts val="2400"/>
              </a:spcBef>
              <a:spcAft>
                <a:spcPts val="0"/>
              </a:spcAft>
              <a:buSzPts val="1600"/>
              <a:buFont typeface="Raleway"/>
              <a:buAutoNum type="arabicPeriod"/>
            </a:pPr>
            <a:r>
              <a:rPr lang="en" sz="16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Students will need to create a student account.</a:t>
            </a:r>
            <a:endParaRPr sz="16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AutoNum type="arabicPeriod"/>
            </a:pPr>
            <a:r>
              <a:rPr lang="en" sz="16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The instructor will need to provide the </a:t>
            </a:r>
            <a:r>
              <a:rPr lang="en" sz="1600" b="1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Course Access Code</a:t>
            </a:r>
            <a:r>
              <a:rPr lang="en" sz="16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. To find the code:</a:t>
            </a:r>
            <a:endParaRPr sz="16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1282700" lvl="0" indent="-330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</a:pPr>
            <a:r>
              <a:rPr lang="en" sz="16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Go to the ADAPT course.</a:t>
            </a:r>
            <a:endParaRPr sz="16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1282700" lvl="0" indent="-330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</a:pPr>
            <a:r>
              <a:rPr lang="en" sz="16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Click on Course Properties (the gear symbol).</a:t>
            </a:r>
            <a:endParaRPr sz="16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1282700" lvl="0" indent="-330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</a:pPr>
            <a:r>
              <a:rPr lang="en" sz="16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Then, click on Sections.</a:t>
            </a:r>
            <a:endParaRPr sz="16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1282700" lvl="0" indent="-330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</a:pPr>
            <a:r>
              <a:rPr lang="en" sz="1600"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You will find the Course Access Code here.</a:t>
            </a:r>
            <a:endParaRPr sz="1600"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4" name="Google Shape;404;p46"/>
          <p:cNvSpPr/>
          <p:nvPr/>
        </p:nvSpPr>
        <p:spPr>
          <a:xfrm rot="-5400000">
            <a:off x="3593600" y="-2251075"/>
            <a:ext cx="47700" cy="63861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2975" y="918125"/>
            <a:ext cx="1990450" cy="4024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592150" y="141525"/>
            <a:ext cx="3300900" cy="105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4B4B4B"/>
                </a:solidFill>
              </a:rPr>
              <a:t>Create an instructor ADAPT account</a:t>
            </a:r>
            <a:endParaRPr sz="2500" dirty="0">
              <a:solidFill>
                <a:srgbClr val="4B4B4B"/>
              </a:solidFill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2"/>
          </p:nvPr>
        </p:nvSpPr>
        <p:spPr>
          <a:xfrm>
            <a:off x="4838800" y="141525"/>
            <a:ext cx="3741600" cy="14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▷"/>
            </a:pPr>
            <a:r>
              <a:rPr lang="en" sz="1500">
                <a:solidFill>
                  <a:srgbClr val="4B4B4B"/>
                </a:solidFill>
              </a:rPr>
              <a:t>Go to: </a:t>
            </a:r>
            <a:endParaRPr sz="1500"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Login · ADAPT (libretexts.org)</a:t>
            </a:r>
            <a:endParaRPr sz="2000"/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▷"/>
            </a:pPr>
            <a:r>
              <a:rPr lang="en" sz="1400">
                <a:solidFill>
                  <a:srgbClr val="434343"/>
                </a:solidFill>
              </a:rPr>
              <a:t>Create an instructor account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▷"/>
            </a:pPr>
            <a:r>
              <a:rPr lang="en" sz="1400">
                <a:solidFill>
                  <a:srgbClr val="434343"/>
                </a:solidFill>
              </a:rPr>
              <a:t>Access code:</a:t>
            </a:r>
            <a:endParaRPr sz="1400">
              <a:solidFill>
                <a:srgbClr val="434343"/>
              </a:solidFill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3152" y="1831775"/>
            <a:ext cx="1844522" cy="16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/>
          <p:nvPr/>
        </p:nvSpPr>
        <p:spPr>
          <a:xfrm>
            <a:off x="5513475" y="3503975"/>
            <a:ext cx="31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8218" y="1831775"/>
            <a:ext cx="2484757" cy="300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/>
          <p:nvPr/>
        </p:nvSpPr>
        <p:spPr>
          <a:xfrm>
            <a:off x="7138525" y="1519525"/>
            <a:ext cx="1712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Click on “contact us” and complete the form.  Once confirmed, you will receive an email with the access code which you will use to create the ADAPT account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20"/>
          <p:cNvSpPr/>
          <p:nvPr/>
        </p:nvSpPr>
        <p:spPr>
          <a:xfrm>
            <a:off x="6217150" y="2437525"/>
            <a:ext cx="594900" cy="72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 txBox="1">
            <a:spLocks noGrp="1"/>
          </p:cNvSpPr>
          <p:nvPr>
            <p:ph type="title"/>
          </p:nvPr>
        </p:nvSpPr>
        <p:spPr>
          <a:xfrm>
            <a:off x="261175" y="358400"/>
            <a:ext cx="8623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Important: ADAPT Access Code for Students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11" name="Google Shape;411;p47"/>
          <p:cNvSpPr txBox="1"/>
          <p:nvPr/>
        </p:nvSpPr>
        <p:spPr>
          <a:xfrm>
            <a:off x="261175" y="1537975"/>
            <a:ext cx="3866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AutoNum type="arabicPeriod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Go to your ADAPT course &gt; course properties &gt; sections &gt; and get the “Access code”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AutoNum type="arabicPeriod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Share this access code with your students. They will need to enter this code once when accessing ADAPT in Canvas.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"/>
              <a:buAutoNum type="arabicPeriod"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Done. 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2" name="Google Shape;41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350" y="1623675"/>
            <a:ext cx="4207600" cy="16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7"/>
          <p:cNvSpPr/>
          <p:nvPr/>
        </p:nvSpPr>
        <p:spPr>
          <a:xfrm rot="-5400000">
            <a:off x="4178725" y="-1953400"/>
            <a:ext cx="47700" cy="63861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8"/>
          <p:cNvSpPr txBox="1">
            <a:spLocks noGrp="1"/>
          </p:cNvSpPr>
          <p:nvPr>
            <p:ph type="title"/>
          </p:nvPr>
        </p:nvSpPr>
        <p:spPr>
          <a:xfrm>
            <a:off x="429400" y="278600"/>
            <a:ext cx="815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</a:rPr>
              <a:t>Activity # 4: How to link ADAPT in Canvas</a:t>
            </a:r>
            <a:endParaRPr sz="3000">
              <a:solidFill>
                <a:srgbClr val="434343"/>
              </a:solidFill>
            </a:endParaRPr>
          </a:p>
        </p:txBody>
      </p:sp>
      <p:sp>
        <p:nvSpPr>
          <p:cNvPr id="419" name="Google Shape;419;p48"/>
          <p:cNvSpPr txBox="1"/>
          <p:nvPr/>
        </p:nvSpPr>
        <p:spPr>
          <a:xfrm>
            <a:off x="507825" y="1298575"/>
            <a:ext cx="5638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aleway"/>
                <a:ea typeface="Raleway"/>
                <a:cs typeface="Raleway"/>
                <a:sym typeface="Raleway"/>
              </a:rPr>
              <a:t>Step # 1: Create an assignment in Canvas. Then edit.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0" name="Google Shape;42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263" y="1859850"/>
            <a:ext cx="3936086" cy="283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8"/>
          <p:cNvSpPr/>
          <p:nvPr/>
        </p:nvSpPr>
        <p:spPr>
          <a:xfrm rot="-5400000">
            <a:off x="3677025" y="-2033200"/>
            <a:ext cx="47700" cy="63861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9"/>
          <p:cNvSpPr txBox="1">
            <a:spLocks noGrp="1"/>
          </p:cNvSpPr>
          <p:nvPr>
            <p:ph type="title"/>
          </p:nvPr>
        </p:nvSpPr>
        <p:spPr>
          <a:xfrm>
            <a:off x="297450" y="151675"/>
            <a:ext cx="832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</a:rPr>
              <a:t>Select ADAPT in External Tool</a:t>
            </a:r>
            <a:endParaRPr sz="2200">
              <a:solidFill>
                <a:srgbClr val="434343"/>
              </a:solidFill>
            </a:endParaRPr>
          </a:p>
        </p:txBody>
      </p:sp>
      <p:sp>
        <p:nvSpPr>
          <p:cNvPr id="427" name="Google Shape;427;p49"/>
          <p:cNvSpPr txBox="1"/>
          <p:nvPr/>
        </p:nvSpPr>
        <p:spPr>
          <a:xfrm>
            <a:off x="391800" y="1009075"/>
            <a:ext cx="87522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Step # 2: Edit the assignment and choose “external tool” under submission type.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Step # 3: Click on “find” and look for ADAPT and “select”.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Step # 4: Click on “Load This Tool in A New Tab”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8" name="Google Shape;42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8413" y="1781325"/>
            <a:ext cx="2524550" cy="14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2524" y="1781325"/>
            <a:ext cx="1800250" cy="17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7827" y="3696625"/>
            <a:ext cx="2457526" cy="12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9"/>
          <p:cNvSpPr/>
          <p:nvPr/>
        </p:nvSpPr>
        <p:spPr>
          <a:xfrm rot="-5400000">
            <a:off x="3561000" y="-2160125"/>
            <a:ext cx="47700" cy="63861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0"/>
          <p:cNvSpPr txBox="1">
            <a:spLocks noGrp="1"/>
          </p:cNvSpPr>
          <p:nvPr>
            <p:ph type="title"/>
          </p:nvPr>
        </p:nvSpPr>
        <p:spPr>
          <a:xfrm>
            <a:off x="429400" y="278600"/>
            <a:ext cx="815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</a:rPr>
              <a:t>Example of an Assignment Description </a:t>
            </a:r>
            <a:endParaRPr sz="3000">
              <a:solidFill>
                <a:srgbClr val="434343"/>
              </a:solidFill>
            </a:endParaRPr>
          </a:p>
        </p:txBody>
      </p:sp>
      <p:sp>
        <p:nvSpPr>
          <p:cNvPr id="437" name="Google Shape;437;p50"/>
          <p:cNvSpPr/>
          <p:nvPr/>
        </p:nvSpPr>
        <p:spPr>
          <a:xfrm rot="-5400000">
            <a:off x="3677025" y="-2033200"/>
            <a:ext cx="47700" cy="63861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8" name="Google Shape;43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875" y="1292500"/>
            <a:ext cx="3876679" cy="36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0"/>
          <p:cNvSpPr txBox="1"/>
          <p:nvPr/>
        </p:nvSpPr>
        <p:spPr>
          <a:xfrm>
            <a:off x="4823850" y="1663650"/>
            <a:ext cx="35961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This is an example of the description you can include on the assignment.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You should let the students know: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ADAPT Access code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Instructions about the assignment settings such as unlimited attempts.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0" name="Google Shape;440;p50"/>
          <p:cNvSpPr txBox="1"/>
          <p:nvPr/>
        </p:nvSpPr>
        <p:spPr>
          <a:xfrm>
            <a:off x="4743925" y="4402475"/>
            <a:ext cx="3305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Students need to click on “Load ….” to open the ADAPT assignment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41" name="Google Shape;441;p50"/>
          <p:cNvCxnSpPr>
            <a:stCxn id="440" idx="1"/>
          </p:cNvCxnSpPr>
          <p:nvPr/>
        </p:nvCxnSpPr>
        <p:spPr>
          <a:xfrm rot="10800000">
            <a:off x="3051325" y="4605875"/>
            <a:ext cx="1692600" cy="1044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1"/>
          <p:cNvSpPr txBox="1">
            <a:spLocks noGrp="1"/>
          </p:cNvSpPr>
          <p:nvPr>
            <p:ph type="title"/>
          </p:nvPr>
        </p:nvSpPr>
        <p:spPr>
          <a:xfrm>
            <a:off x="414900" y="155250"/>
            <a:ext cx="7688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How to select the assignment in Canvas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47" name="Google Shape;447;p51"/>
          <p:cNvSpPr txBox="1"/>
          <p:nvPr/>
        </p:nvSpPr>
        <p:spPr>
          <a:xfrm>
            <a:off x="297450" y="1342100"/>
            <a:ext cx="3685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aleway"/>
                <a:ea typeface="Raleway"/>
                <a:cs typeface="Raleway"/>
                <a:sym typeface="Raleway"/>
              </a:rPr>
              <a:t>In Canvas: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Click on “Load”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You will be able to see “Course” and “Assignment” you want to link to Canvas.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Click “Link Assignment”.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Done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This assignment is created and a column will appear in “Grades”.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48" name="Google Shape;44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1625" y="1101700"/>
            <a:ext cx="3155700" cy="12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400" y="2102850"/>
            <a:ext cx="4156826" cy="2760517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1"/>
          <p:cNvSpPr/>
          <p:nvPr/>
        </p:nvSpPr>
        <p:spPr>
          <a:xfrm rot="-5400000">
            <a:off x="4269375" y="-2745750"/>
            <a:ext cx="47700" cy="74691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2"/>
          <p:cNvSpPr txBox="1">
            <a:spLocks noGrp="1"/>
          </p:cNvSpPr>
          <p:nvPr>
            <p:ph type="ctrTitle"/>
          </p:nvPr>
        </p:nvSpPr>
        <p:spPr>
          <a:xfrm>
            <a:off x="638300" y="992700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Looking for more ADAPT resources?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3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ADAPT resources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461" name="Google Shape;461;p53"/>
          <p:cNvSpPr txBox="1"/>
          <p:nvPr/>
        </p:nvSpPr>
        <p:spPr>
          <a:xfrm>
            <a:off x="703700" y="1197000"/>
            <a:ext cx="63549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Accessibility </a:t>
            </a:r>
            <a:r>
              <a:rPr lang="en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reports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ADAPT </a:t>
            </a:r>
            <a:r>
              <a:rPr lang="en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construction guide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Videos created by Prof. Robert Belford: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01F1E"/>
              </a:buClr>
              <a:buSzPts val="1400"/>
              <a:buFont typeface="Raleway"/>
              <a:buChar char="○"/>
            </a:pP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  <a:hlinkClick r:id="rId5"/>
              </a:rPr>
              <a:t>Bulk Uploading 5 questions from H5P to ADAPT</a:t>
            </a:r>
            <a:endParaRPr>
              <a:solidFill>
                <a:srgbClr val="201F1E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914400" marR="3810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F1E"/>
              </a:buClr>
              <a:buSzPts val="1400"/>
              <a:buFont typeface="Raleway"/>
              <a:buChar char="○"/>
            </a:pP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  <a:hlinkClick r:id="rId6"/>
              </a:rPr>
              <a:t>Adding 5 random questions from H5P to adapt assignment</a:t>
            </a:r>
            <a:endParaRPr>
              <a:solidFill>
                <a:srgbClr val="201F1E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914400" marR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1F1E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LibreTexts weekly office hours: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7"/>
              </a:rPr>
              <a:t>https://zoom.libretexts.org 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(Tuesdays at 9:00-10:00 Pacific time)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7"/>
              </a:rPr>
              <a:t>https://zoom.libretexts.org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(Thursdays at 9:00-10:00 Pacific time)</a:t>
            </a:r>
            <a:endParaRPr>
              <a:solidFill>
                <a:srgbClr val="3C4858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457200" marR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50">
              <a:solidFill>
                <a:srgbClr val="201F1E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2" name="Google Shape;462;p53"/>
          <p:cNvSpPr/>
          <p:nvPr/>
        </p:nvSpPr>
        <p:spPr>
          <a:xfrm rot="-5400000">
            <a:off x="4548150" y="-2614975"/>
            <a:ext cx="47700" cy="74691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4"/>
          <p:cNvSpPr txBox="1">
            <a:spLocks noGrp="1"/>
          </p:cNvSpPr>
          <p:nvPr>
            <p:ph type="ctrTitle"/>
          </p:nvPr>
        </p:nvSpPr>
        <p:spPr>
          <a:xfrm>
            <a:off x="637975" y="115947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4B4B"/>
                </a:solidFill>
              </a:rPr>
              <a:t>Questions?</a:t>
            </a:r>
            <a:endParaRPr>
              <a:solidFill>
                <a:srgbClr val="4B4B4B"/>
              </a:solidFill>
            </a:endParaRPr>
          </a:p>
        </p:txBody>
      </p:sp>
      <p:sp>
        <p:nvSpPr>
          <p:cNvPr id="468" name="Google Shape;468;p54"/>
          <p:cNvSpPr txBox="1"/>
          <p:nvPr/>
        </p:nvSpPr>
        <p:spPr>
          <a:xfrm>
            <a:off x="714475" y="2945150"/>
            <a:ext cx="6583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B4B4B"/>
                </a:solidFill>
                <a:latin typeface="Raleway"/>
                <a:ea typeface="Raleway"/>
                <a:cs typeface="Raleway"/>
                <a:sym typeface="Raleway"/>
              </a:rPr>
              <a:t>Cristina Moon</a:t>
            </a:r>
            <a:endParaRPr sz="1600">
              <a:solidFill>
                <a:srgbClr val="4B4B4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B4B4B"/>
                </a:solidFill>
                <a:latin typeface="Raleway"/>
                <a:ea typeface="Raleway"/>
                <a:cs typeface="Raleway"/>
                <a:sym typeface="Raleway"/>
              </a:rPr>
              <a:t>Spanish Faculty</a:t>
            </a:r>
            <a:endParaRPr sz="1600">
              <a:solidFill>
                <a:srgbClr val="4B4B4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B4B4B"/>
                </a:solidFill>
                <a:latin typeface="Raleway"/>
                <a:ea typeface="Raleway"/>
                <a:cs typeface="Raleway"/>
                <a:sym typeface="Raleway"/>
              </a:rPr>
              <a:t>OER/ZTC Coordinator at Chabot College</a:t>
            </a:r>
            <a:endParaRPr sz="1600">
              <a:solidFill>
                <a:srgbClr val="4B4B4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B4B4B"/>
                </a:solidFill>
                <a:latin typeface="Raleway"/>
                <a:ea typeface="Raleway"/>
                <a:cs typeface="Raleway"/>
                <a:sym typeface="Raleway"/>
              </a:rPr>
              <a:t>ASCCC OERI Spanish Lead, H5P/ADAPT Lead, and OERI Liaison</a:t>
            </a:r>
            <a:endParaRPr sz="1600">
              <a:solidFill>
                <a:srgbClr val="4B4B4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cmoon@chabotcollege.edu</a:t>
            </a:r>
            <a:r>
              <a:rPr lang="en" sz="1600">
                <a:solidFill>
                  <a:srgbClr val="0B5394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2328950" y="0"/>
            <a:ext cx="35949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What is ADAPT?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139225" y="1205625"/>
            <a:ext cx="26247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ADAPT is a comprehensive online assessment/homework infrastructure that provides faculty the ability to include auto-graded and non-auto-graded activities from different platforms such as </a:t>
            </a:r>
            <a:r>
              <a:rPr lang="en" sz="1300" b="1">
                <a:latin typeface="Raleway"/>
                <a:ea typeface="Raleway"/>
                <a:cs typeface="Raleway"/>
                <a:sym typeface="Raleway"/>
              </a:rPr>
              <a:t>H5P</a:t>
            </a: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" sz="1300" b="1">
                <a:latin typeface="Raleway"/>
                <a:ea typeface="Raleway"/>
                <a:cs typeface="Raleway"/>
                <a:sym typeface="Raleway"/>
              </a:rPr>
              <a:t>MyOpenMath</a:t>
            </a: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" sz="1300" b="1">
                <a:latin typeface="Raleway"/>
                <a:ea typeface="Raleway"/>
                <a:cs typeface="Raleway"/>
                <a:sym typeface="Raleway"/>
              </a:rPr>
              <a:t>WeBWork</a:t>
            </a: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, and it’s own </a:t>
            </a:r>
            <a:r>
              <a:rPr lang="en" sz="1300" b="1">
                <a:latin typeface="Raleway"/>
                <a:ea typeface="Raleway"/>
                <a:cs typeface="Raleway"/>
                <a:sym typeface="Raleway"/>
              </a:rPr>
              <a:t>native </a:t>
            </a: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ADAPT questions.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ADAPT can be integrated into an LMS such as Canvas with full grade integration or it could be run independently.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  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325" y="1147613"/>
            <a:ext cx="6075275" cy="363044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/>
          <p:nvPr/>
        </p:nvSpPr>
        <p:spPr>
          <a:xfrm rot="-5400000">
            <a:off x="4102550" y="-1941775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/>
          <p:nvPr/>
        </p:nvSpPr>
        <p:spPr>
          <a:xfrm>
            <a:off x="1133061" y="2365925"/>
            <a:ext cx="1500900" cy="790200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WebWork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2641322" y="2374622"/>
            <a:ext cx="1500900" cy="790200"/>
          </a:xfrm>
          <a:prstGeom prst="ellipse">
            <a:avLst/>
          </a:prstGeom>
          <a:solidFill>
            <a:srgbClr val="D8E2F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IMathAS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(MyOpenMath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Ohm)</a:t>
            </a:r>
            <a:endParaRPr sz="1100"/>
          </a:p>
        </p:txBody>
      </p:sp>
      <p:sp>
        <p:nvSpPr>
          <p:cNvPr id="173" name="Google Shape;173;p22"/>
          <p:cNvSpPr/>
          <p:nvPr/>
        </p:nvSpPr>
        <p:spPr>
          <a:xfrm>
            <a:off x="2641322" y="3174725"/>
            <a:ext cx="1500900" cy="790200"/>
          </a:xfrm>
          <a:prstGeom prst="ellipse">
            <a:avLst/>
          </a:prstGeom>
          <a:solidFill>
            <a:srgbClr val="E1EFD8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H5P</a:t>
            </a:r>
            <a:endParaRPr sz="1100"/>
          </a:p>
        </p:txBody>
      </p:sp>
      <p:sp>
        <p:nvSpPr>
          <p:cNvPr id="174" name="Google Shape;174;p22"/>
          <p:cNvSpPr/>
          <p:nvPr/>
        </p:nvSpPr>
        <p:spPr>
          <a:xfrm>
            <a:off x="1133061" y="3159817"/>
            <a:ext cx="1500900" cy="790200"/>
          </a:xfrm>
          <a:prstGeom prst="ellipse">
            <a:avLst/>
          </a:prstGeom>
          <a:solidFill>
            <a:srgbClr val="FBE4D4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Native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(LMS QTI)</a:t>
            </a:r>
            <a:endParaRPr sz="1100"/>
          </a:p>
        </p:txBody>
      </p:sp>
      <p:sp>
        <p:nvSpPr>
          <p:cNvPr id="175" name="Google Shape;175;p22"/>
          <p:cNvSpPr txBox="1"/>
          <p:nvPr/>
        </p:nvSpPr>
        <p:spPr>
          <a:xfrm>
            <a:off x="1215128" y="1733025"/>
            <a:ext cx="29271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AutoGraded Questioning</a:t>
            </a:r>
            <a:endParaRPr sz="1100" b="1">
              <a:solidFill>
                <a:srgbClr val="434343"/>
              </a:solidFill>
            </a:endParaRPr>
          </a:p>
        </p:txBody>
      </p:sp>
      <p:sp>
        <p:nvSpPr>
          <p:cNvPr id="176" name="Google Shape;176;p22"/>
          <p:cNvSpPr/>
          <p:nvPr/>
        </p:nvSpPr>
        <p:spPr>
          <a:xfrm>
            <a:off x="5071433" y="2365925"/>
            <a:ext cx="1500900" cy="790200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 Text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177" name="Google Shape;177;p22"/>
          <p:cNvSpPr/>
          <p:nvPr/>
        </p:nvSpPr>
        <p:spPr>
          <a:xfrm>
            <a:off x="6579694" y="2374622"/>
            <a:ext cx="1500900" cy="790200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Plain Text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178" name="Google Shape;178;p22"/>
          <p:cNvSpPr/>
          <p:nvPr/>
        </p:nvSpPr>
        <p:spPr>
          <a:xfrm>
            <a:off x="6579694" y="3174725"/>
            <a:ext cx="1500900" cy="790200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File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(PDF, Excel …)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5071433" y="3174725"/>
            <a:ext cx="1500900" cy="790200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5153475" y="1733025"/>
            <a:ext cx="2864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Open-Ended Questioning</a:t>
            </a:r>
            <a:endParaRPr sz="1100" b="1">
              <a:solidFill>
                <a:srgbClr val="434343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 idx="4294967295"/>
          </p:nvPr>
        </p:nvSpPr>
        <p:spPr>
          <a:xfrm>
            <a:off x="1007775" y="229800"/>
            <a:ext cx="7010100" cy="469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68575" tIns="34275" rIns="68575" bIns="342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ADAPT is Built for Multi-Modal Use - Technology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803909" y="829825"/>
            <a:ext cx="77190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No single technology can handle all use cases. Our solution is to build ADAPT with multiple technologies capable of handling numerous use cases.</a:t>
            </a:r>
            <a:endParaRPr sz="1100">
              <a:solidFill>
                <a:srgbClr val="434343"/>
              </a:solidFill>
            </a:endParaRPr>
          </a:p>
        </p:txBody>
      </p:sp>
      <p:sp>
        <p:nvSpPr>
          <p:cNvPr id="183" name="Google Shape;183;p22"/>
          <p:cNvSpPr/>
          <p:nvPr/>
        </p:nvSpPr>
        <p:spPr>
          <a:xfrm rot="-5400000">
            <a:off x="3920925" y="-2153712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title" idx="4294967295"/>
          </p:nvPr>
        </p:nvSpPr>
        <p:spPr>
          <a:xfrm>
            <a:off x="1291275" y="122475"/>
            <a:ext cx="6925200" cy="469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68575" tIns="34275" rIns="68575" bIns="342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ADAPT is Built for Multi-Modal Use – Application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712470" y="657387"/>
            <a:ext cx="7719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Different Instructors have different pedagogies in their use of Homework.</a:t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191" name="Google Shape;1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379" y="1500841"/>
            <a:ext cx="1070909" cy="10709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3"/>
          <p:cNvCxnSpPr/>
          <p:nvPr/>
        </p:nvCxnSpPr>
        <p:spPr>
          <a:xfrm>
            <a:off x="1507538" y="2050270"/>
            <a:ext cx="1929900" cy="4341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3" name="Google Shape;193;p23"/>
          <p:cNvSpPr txBox="1"/>
          <p:nvPr/>
        </p:nvSpPr>
        <p:spPr>
          <a:xfrm rot="765404">
            <a:off x="1564449" y="1873409"/>
            <a:ext cx="1586870" cy="28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ADAPT website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628" y="2836837"/>
            <a:ext cx="1070909" cy="107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9346" y="4086231"/>
            <a:ext cx="828260" cy="82826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/>
        </p:nvSpPr>
        <p:spPr>
          <a:xfrm rot="-3730734">
            <a:off x="2449030" y="3365193"/>
            <a:ext cx="1548491" cy="284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Embed in Text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" name="Google Shape;197;p23"/>
          <p:cNvCxnSpPr/>
          <p:nvPr/>
        </p:nvCxnSpPr>
        <p:spPr>
          <a:xfrm>
            <a:off x="1461289" y="3407737"/>
            <a:ext cx="1320900" cy="6102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8" name="Google Shape;198;p23"/>
          <p:cNvCxnSpPr/>
          <p:nvPr/>
        </p:nvCxnSpPr>
        <p:spPr>
          <a:xfrm rot="10800000" flipH="1">
            <a:off x="3229286" y="3190431"/>
            <a:ext cx="481200" cy="8958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199" name="Google Shape;199;p23"/>
          <p:cNvSpPr txBox="1"/>
          <p:nvPr/>
        </p:nvSpPr>
        <p:spPr>
          <a:xfrm rot="1489644">
            <a:off x="1147875" y="3365238"/>
            <a:ext cx="1791914" cy="28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Textbook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8031" y="1770886"/>
            <a:ext cx="1070909" cy="107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1258" y="1208024"/>
            <a:ext cx="878278" cy="87827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/>
          <p:nvPr/>
        </p:nvSpPr>
        <p:spPr>
          <a:xfrm rot="-1922252">
            <a:off x="4354567" y="1337878"/>
            <a:ext cx="1586881" cy="50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Class Personal Response System</a:t>
            </a:r>
            <a:endParaRPr sz="1100"/>
          </a:p>
        </p:txBody>
      </p:sp>
      <p:cxnSp>
        <p:nvCxnSpPr>
          <p:cNvPr id="203" name="Google Shape;203;p23"/>
          <p:cNvCxnSpPr/>
          <p:nvPr/>
        </p:nvCxnSpPr>
        <p:spPr>
          <a:xfrm rot="10800000" flipH="1">
            <a:off x="4837058" y="1623863"/>
            <a:ext cx="1054200" cy="6546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4" name="Google Shape;204;p23"/>
          <p:cNvCxnSpPr/>
          <p:nvPr/>
        </p:nvCxnSpPr>
        <p:spPr>
          <a:xfrm>
            <a:off x="6683535" y="1681322"/>
            <a:ext cx="1077600" cy="5397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205" name="Google Shape;205;p23"/>
          <p:cNvSpPr txBox="1"/>
          <p:nvPr/>
        </p:nvSpPr>
        <p:spPr>
          <a:xfrm rot="1611417">
            <a:off x="6934487" y="1826983"/>
            <a:ext cx="1764415" cy="28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phones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1380" y="3346823"/>
            <a:ext cx="1070909" cy="107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9257" y="3843581"/>
            <a:ext cx="1070909" cy="10709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p23"/>
          <p:cNvCxnSpPr/>
          <p:nvPr/>
        </p:nvCxnSpPr>
        <p:spPr>
          <a:xfrm>
            <a:off x="4545502" y="3193657"/>
            <a:ext cx="780000" cy="7143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9" name="Google Shape;209;p23"/>
          <p:cNvSpPr txBox="1"/>
          <p:nvPr/>
        </p:nvSpPr>
        <p:spPr>
          <a:xfrm rot="2556236">
            <a:off x="4721162" y="3365211"/>
            <a:ext cx="1050335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LMS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" name="Google Shape;210;p23"/>
          <p:cNvCxnSpPr/>
          <p:nvPr/>
        </p:nvCxnSpPr>
        <p:spPr>
          <a:xfrm rot="10800000" flipH="1">
            <a:off x="6526060" y="3885320"/>
            <a:ext cx="1238700" cy="2736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211" name="Google Shape;211;p23"/>
          <p:cNvSpPr txBox="1"/>
          <p:nvPr/>
        </p:nvSpPr>
        <p:spPr>
          <a:xfrm rot="-742887">
            <a:off x="6665664" y="3570484"/>
            <a:ext cx="1189260" cy="2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Campus LMS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23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54462" y="1696169"/>
            <a:ext cx="1682160" cy="168216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/>
          <p:nvPr/>
        </p:nvSpPr>
        <p:spPr>
          <a:xfrm rot="-5400000">
            <a:off x="4211500" y="-2235825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4"/>
          <p:cNvPicPr preferRelativeResize="0"/>
          <p:nvPr/>
        </p:nvPicPr>
        <p:blipFill rotWithShape="1">
          <a:blip r:embed="rId3">
            <a:alphaModFix/>
          </a:blip>
          <a:srcRect l="2786" r="7895"/>
          <a:stretch/>
        </p:blipFill>
        <p:spPr>
          <a:xfrm>
            <a:off x="4362746" y="1388768"/>
            <a:ext cx="4214724" cy="340048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 txBox="1">
            <a:spLocks noGrp="1"/>
          </p:cNvSpPr>
          <p:nvPr>
            <p:ph type="title" idx="4294967295"/>
          </p:nvPr>
        </p:nvSpPr>
        <p:spPr>
          <a:xfrm>
            <a:off x="806101" y="162700"/>
            <a:ext cx="6777000" cy="469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68575" tIns="34275" rIns="68575" bIns="342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ADAPT is Built for Multi-Modal Use – Delivery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443400" y="632200"/>
            <a:ext cx="82572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Students interact with problems via traditional Assignment/Question approach or via an adaptive Learning Tree approach that enables individualized assessment and learning.</a:t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221" name="Google Shape;221;p24"/>
          <p:cNvPicPr preferRelativeResize="0"/>
          <p:nvPr/>
        </p:nvPicPr>
        <p:blipFill rotWithShape="1">
          <a:blip r:embed="rId4">
            <a:alphaModFix/>
          </a:blip>
          <a:srcRect b="20038"/>
          <a:stretch/>
        </p:blipFill>
        <p:spPr>
          <a:xfrm>
            <a:off x="650052" y="1463659"/>
            <a:ext cx="3099485" cy="332559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4"/>
          <p:cNvSpPr/>
          <p:nvPr/>
        </p:nvSpPr>
        <p:spPr>
          <a:xfrm rot="-5400000">
            <a:off x="3659100" y="-2220800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Goals for this webinar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228" name="Google Shape;228;p25"/>
          <p:cNvSpPr/>
          <p:nvPr/>
        </p:nvSpPr>
        <p:spPr>
          <a:xfrm rot="-5400000">
            <a:off x="3630325" y="-1672950"/>
            <a:ext cx="47700" cy="5753700"/>
          </a:xfrm>
          <a:prstGeom prst="roundRect">
            <a:avLst>
              <a:gd name="adj" fmla="val 28670"/>
            </a:avLst>
          </a:prstGeom>
          <a:gradFill>
            <a:gsLst>
              <a:gs pos="0">
                <a:srgbClr val="FCD363"/>
              </a:gs>
              <a:gs pos="100000">
                <a:srgbClr val="F25F2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5"/>
          <p:cNvSpPr txBox="1"/>
          <p:nvPr/>
        </p:nvSpPr>
        <p:spPr>
          <a:xfrm>
            <a:off x="850000" y="1649125"/>
            <a:ext cx="75045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●"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Find ADAPT questions, collections, and public courses.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●"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Create an ADAPT course and set the Gradebook integration with Canvas.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●"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Create an assignment and add existing questions.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●"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Create new ADAPT native questions: multiple choice, select choice, etc.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aleway"/>
              <a:buChar char="●"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Create a Canvas assignment and link ADAPT assignment in Canvas.</a:t>
            </a:r>
            <a:endParaRPr sz="1600">
              <a:solidFill>
                <a:srgbClr val="202124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>
            <a:spLocks noGrp="1"/>
          </p:cNvSpPr>
          <p:nvPr>
            <p:ph type="ctrTitle"/>
          </p:nvPr>
        </p:nvSpPr>
        <p:spPr>
          <a:xfrm>
            <a:off x="667000" y="1108700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B4B4B"/>
                </a:solidFill>
              </a:rPr>
              <a:t>Let’s get to work</a:t>
            </a:r>
            <a:endParaRPr sz="4000">
              <a:solidFill>
                <a:srgbClr val="4B4B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4B4B4B"/>
              </a:solidFill>
            </a:endParaRPr>
          </a:p>
        </p:txBody>
      </p:sp>
      <p:sp>
        <p:nvSpPr>
          <p:cNvPr id="235" name="Google Shape;235;p26"/>
          <p:cNvSpPr txBox="1"/>
          <p:nvPr/>
        </p:nvSpPr>
        <p:spPr>
          <a:xfrm>
            <a:off x="521700" y="2787675"/>
            <a:ext cx="81525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Raleway"/>
              <a:buAutoNum type="arabicPeriod"/>
            </a:pPr>
            <a:r>
              <a:rPr lang="en" sz="2600" b="1">
                <a:latin typeface="Raleway"/>
                <a:ea typeface="Raleway"/>
                <a:cs typeface="Raleway"/>
                <a:sym typeface="Raleway"/>
              </a:rPr>
              <a:t>Find</a:t>
            </a:r>
            <a:r>
              <a:rPr lang="en" sz="2600">
                <a:latin typeface="Raleway"/>
                <a:ea typeface="Raleway"/>
                <a:cs typeface="Raleway"/>
                <a:sym typeface="Raleway"/>
              </a:rPr>
              <a:t> ADAPT 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Questions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Collections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Public courses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4B4B4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6" name="Google Shape;2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25"/>
            <a:ext cx="2019800" cy="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1604</Words>
  <Application>Microsoft Office PowerPoint</Application>
  <PresentationFormat>On-screen Show (16:9)</PresentationFormat>
  <Paragraphs>212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Montserrat</vt:lpstr>
      <vt:lpstr>Raleway</vt:lpstr>
      <vt:lpstr>Arial</vt:lpstr>
      <vt:lpstr>Calibri</vt:lpstr>
      <vt:lpstr>Roboto</vt:lpstr>
      <vt:lpstr>Lato</vt:lpstr>
      <vt:lpstr>Antonio template</vt:lpstr>
      <vt:lpstr>H5P Part II Introduction to ADAPT</vt:lpstr>
      <vt:lpstr>Last Week’s Training on H5P</vt:lpstr>
      <vt:lpstr>  Create an instructor ADAPT account</vt:lpstr>
      <vt:lpstr>What is ADAPT?</vt:lpstr>
      <vt:lpstr>ADAPT is Built for Multi-Modal Use - Technology</vt:lpstr>
      <vt:lpstr>ADAPT is Built for Multi-Modal Use – Application</vt:lpstr>
      <vt:lpstr>ADAPT is Built for Multi-Modal Use – Delivery</vt:lpstr>
      <vt:lpstr>Goals for this webinar</vt:lpstr>
      <vt:lpstr>Let’s get to work </vt:lpstr>
      <vt:lpstr>  Login to your ADAPT account</vt:lpstr>
      <vt:lpstr>Search for ADAPT questions, collections, and  public courses</vt:lpstr>
      <vt:lpstr>Search in Commons</vt:lpstr>
      <vt:lpstr>Search Public Courses</vt:lpstr>
      <vt:lpstr>Import an existing course</vt:lpstr>
      <vt:lpstr>Activity # 1: Now, You Do It …</vt:lpstr>
      <vt:lpstr>Let’s get to work </vt:lpstr>
      <vt:lpstr>Create an ADAPT course and set the Gradebook integration with Canvas</vt:lpstr>
      <vt:lpstr>Colleges with Canvas ADAPT LTI (as of 7/31/23)</vt:lpstr>
      <vt:lpstr>Let’s get to work </vt:lpstr>
      <vt:lpstr>Create a new assignment</vt:lpstr>
      <vt:lpstr>Activity # 2: Add Questions</vt:lpstr>
      <vt:lpstr>Step 4: Click on the + sign to add the activity to the assignment.</vt:lpstr>
      <vt:lpstr>Let’s get to work </vt:lpstr>
      <vt:lpstr>Activity # 3: Create a new auto-graded question in ADAPT</vt:lpstr>
      <vt:lpstr>Create a fill-in the blanks activity</vt:lpstr>
      <vt:lpstr>Create a select choice (drop-down) activity</vt:lpstr>
      <vt:lpstr>Create a matching activity</vt:lpstr>
      <vt:lpstr>Let’s get to work </vt:lpstr>
      <vt:lpstr>Accessing ADAPT directly</vt:lpstr>
      <vt:lpstr>Important: ADAPT Access Code for Students</vt:lpstr>
      <vt:lpstr>Activity # 4: How to link ADAPT in Canvas</vt:lpstr>
      <vt:lpstr>Select ADAPT in External Tool</vt:lpstr>
      <vt:lpstr>Example of an Assignment Description </vt:lpstr>
      <vt:lpstr>How to select the assignment in Canvas</vt:lpstr>
      <vt:lpstr>Looking for more ADAPT resources?</vt:lpstr>
      <vt:lpstr>ADAPT resources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H5P Part II Introduction to ADAPT</dc:title>
  <cp:lastModifiedBy>ASCCC1</cp:lastModifiedBy>
  <cp:revision>1</cp:revision>
  <dcterms:modified xsi:type="dcterms:W3CDTF">2023-08-21T15:21:17Z</dcterms:modified>
</cp:coreProperties>
</file>