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s://human.libretexts.org/Bookshelves/Philosophy/Introduction_to_Philosophy_(OpenStax)/12%3A_Contemporary_Philosophies_and_Social_Theories/12.04%3A_The_Frankfurt_School" TargetMode="External"/></Relationships>

</file>

<file path=ppt/notesSlides/_rels/notesSlide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include the varied experiences of students in a way that recognizes the value, legitimacy, and importance of those experiences</a:t>
            </a:r>
          </a:p>
          <a:p>
            <a:pPr/>
          </a:p>
          <a:p>
            <a:pPr/>
            <a:r>
              <a:t>includes, but is not limited to, race and ethnicity, gender, class, ability, sexual orientation, country of origin and cultural affiliations  </a:t>
            </a:r>
          </a:p>
          <a:p>
            <a:pPr/>
          </a:p>
          <a:p>
            <a:pPr/>
            <a:r>
              <a:t>focused effort on reducing racial and ethnic inequities and dismantling white supremacy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Student can see people like themselves (representation matters)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https://human.libretexts.org/Bookshelves/Philosophy/Introduction_to_Philosophy_(OpenStax)/10%3A_Applied_Ethics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https://phys.libretexts.org/Bookshelves/College_Physics/Book%3A_College_Physics_1e_(OpenStax)/04%3A_Dynamics-_Force_and_Newton's_Laws_of_Motion/4.00%3A_Prelude_to_Dynamics-_Newtons_Laws_of_Motion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rPr u="sng">
                <a:hlinkClick r:id="rId3" invalidUrl="" action="" tgtFrame="" tooltip="" history="1" highlightClick="0" endSnd="0"/>
              </a:rPr>
              <a:t>https://human.libretexts.org/Bookshelves/Philosophy/Introduction_to_Philosophy_(OpenStax)/12%3A_Contemporary_Philosophies_and_Social_Theories/12.04%3A_The_Frankfurt_School</a:t>
            </a:r>
          </a:p>
          <a:p>
            <a:pPr/>
          </a:p>
          <a:p>
            <a:pPr/>
            <a:r>
              <a:t>Could this also be improved?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https://socialsci.libretexts.org/Bookshelves/Economics/Principles_of_Macroeconomics_(LibreTexts)/02%3A_Confronting_Scarcity%3A_Choices_in_Production/2.2%3A_The_Production_Possibilities_Curve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asccc-oeri.org/wp-content/uploads/2023/09/IDEA-Framework-Sept-2023-revised.pdf"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iffany Lanoix, IDEA Faculty Lead, Academic Senate for California Community Colleges…"/>
          <p:cNvSpPr txBox="1"/>
          <p:nvPr>
            <p:ph type="body" idx="21"/>
          </p:nvPr>
        </p:nvSpPr>
        <p:spPr>
          <a:xfrm>
            <a:off x="1201340" y="11178121"/>
            <a:ext cx="21971003" cy="1318720"/>
          </a:xfrm>
          <a:prstGeom prst="rect">
            <a:avLst/>
          </a:prstGeom>
          <a:extLst>
            <a:ext uri="{C572A759-6A51-4108-AA02-DFA0A04FC94B}">
              <ma14:wrappingTextBoxFlag xmlns:ma14="http://schemas.microsoft.com/office/mac/drawingml/2011/main" val="1"/>
            </a:ext>
          </a:extLst>
        </p:spPr>
        <p:txBody>
          <a:bodyPr/>
          <a:lstStyle/>
          <a:p>
            <a:pPr/>
            <a:r>
              <a:t>Tiffany Lanoix, IDEA Faculty Lead, Academic Senate for California Community Colleges</a:t>
            </a:r>
          </a:p>
          <a:p>
            <a:pPr/>
            <a:r>
              <a:t>9/22/23</a:t>
            </a:r>
          </a:p>
        </p:txBody>
      </p:sp>
      <p:sp>
        <p:nvSpPr>
          <p:cNvPr id="152" name="Anti-Racism in Action"/>
          <p:cNvSpPr txBox="1"/>
          <p:nvPr>
            <p:ph type="ctrTitle"/>
          </p:nvPr>
        </p:nvSpPr>
        <p:spPr>
          <a:prstGeom prst="rect">
            <a:avLst/>
          </a:prstGeom>
        </p:spPr>
        <p:txBody>
          <a:bodyPr/>
          <a:lstStyle/>
          <a:p>
            <a:pPr/>
            <a:r>
              <a:t>Anti-Racism in Action</a:t>
            </a:r>
          </a:p>
        </p:txBody>
      </p:sp>
      <p:sp>
        <p:nvSpPr>
          <p:cNvPr id="153" name="Applying the IDEA Framework"/>
          <p:cNvSpPr txBox="1"/>
          <p:nvPr>
            <p:ph type="subTitle" sz="quarter" idx="1"/>
          </p:nvPr>
        </p:nvSpPr>
        <p:spPr>
          <a:prstGeom prst="rect">
            <a:avLst/>
          </a:prstGeom>
        </p:spPr>
        <p:txBody>
          <a:bodyPr/>
          <a:lstStyle>
            <a:lvl1pPr defTabSz="1365469">
              <a:lnSpc>
                <a:spcPct val="80000"/>
              </a:lnSpc>
              <a:defRPr spc="-129" sz="6496"/>
            </a:lvl1pPr>
          </a:lstStyle>
          <a:p>
            <a:pPr/>
            <a:r>
              <a:t>Applying the IDEA Framework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ph type="pic" idx="21"/>
          </p:nvPr>
        </p:nvPicPr>
        <p:blipFill>
          <a:blip r:embed="rId2">
            <a:extLst/>
          </a:blip>
          <a:srcRect l="0" t="0" r="0" b="0"/>
          <a:stretch>
            <a:fillRect/>
          </a:stretch>
        </p:blipFill>
        <p:spPr>
          <a:xfrm>
            <a:off x="1905000" y="0"/>
            <a:ext cx="20574001" cy="13716000"/>
          </a:xfrm>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Screen Shot 2023-08-16 at 12.24.29 PM.png" descr="Screen Shot 2023-08-16 at 12.24.29 PM.png"/>
          <p:cNvPicPr>
            <a:picLocks noChangeAspect="1"/>
          </p:cNvPicPr>
          <p:nvPr>
            <p:ph type="pic" idx="21"/>
          </p:nvPr>
        </p:nvPicPr>
        <p:blipFill>
          <a:blip r:embed="rId3">
            <a:extLst/>
          </a:blip>
          <a:srcRect l="0" t="2860" r="0" b="0"/>
          <a:stretch>
            <a:fillRect/>
          </a:stretch>
        </p:blipFill>
        <p:spPr>
          <a:xfrm>
            <a:off x="279844" y="-893838"/>
            <a:ext cx="23142731" cy="14050507"/>
          </a:xfrm>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IDEA Framework Assessment Categories"/>
          <p:cNvSpPr txBox="1"/>
          <p:nvPr>
            <p:ph type="title"/>
          </p:nvPr>
        </p:nvSpPr>
        <p:spPr>
          <a:prstGeom prst="rect">
            <a:avLst/>
          </a:prstGeom>
        </p:spPr>
        <p:txBody>
          <a:bodyPr/>
          <a:lstStyle/>
          <a:p>
            <a:pPr/>
            <a:r>
              <a:t>IDEA Framework Assessment Categories </a:t>
            </a:r>
          </a:p>
        </p:txBody>
      </p:sp>
      <p:sp>
        <p:nvSpPr>
          <p:cNvPr id="197" name="2. Example Nam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2. Example Names</a:t>
            </a:r>
          </a:p>
        </p:txBody>
      </p:sp>
      <p:sp>
        <p:nvSpPr>
          <p:cNvPr id="198" name="Names used for examples, exercises, and scenarios, and should represent various countries of origin, ethnicities, genders, and races and be properly portrayed"/>
          <p:cNvSpPr txBox="1"/>
          <p:nvPr>
            <p:ph type="body" idx="1"/>
          </p:nvPr>
        </p:nvSpPr>
        <p:spPr>
          <a:prstGeom prst="rect">
            <a:avLst/>
          </a:prstGeom>
        </p:spPr>
        <p:txBody>
          <a:bodyPr/>
          <a:lstStyle/>
          <a:p>
            <a:pPr/>
            <a:r>
              <a:t>Names used for examples, exercises, and scenarios, and should represent various countries of origin, ethnicities, genders, and races and be properly portrayed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IDEA Framework Assessment Categories"/>
          <p:cNvSpPr txBox="1"/>
          <p:nvPr>
            <p:ph type="title"/>
          </p:nvPr>
        </p:nvSpPr>
        <p:spPr>
          <a:prstGeom prst="rect">
            <a:avLst/>
          </a:prstGeom>
        </p:spPr>
        <p:txBody>
          <a:bodyPr/>
          <a:lstStyle/>
          <a:p>
            <a:pPr/>
            <a:r>
              <a:t>IDEA Framework Assessment Categories </a:t>
            </a:r>
          </a:p>
        </p:txBody>
      </p:sp>
      <p:sp>
        <p:nvSpPr>
          <p:cNvPr id="201" name="3. Gender-Inclusive Language and Use of Pronou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3. Gender-Inclusive Language and Use of Pronouns</a:t>
            </a:r>
            <a:r>
              <a:rPr sz="1200">
                <a:latin typeface="Times Roman"/>
                <a:ea typeface="Times Roman"/>
                <a:cs typeface="Times Roman"/>
                <a:sym typeface="Times Roman"/>
              </a:rPr>
              <a:t> </a:t>
            </a:r>
          </a:p>
        </p:txBody>
      </p:sp>
      <p:sp>
        <p:nvSpPr>
          <p:cNvPr id="202" name="Use gender-neutral pronouns or language that intentionally dispels gender stereotypes…"/>
          <p:cNvSpPr txBox="1"/>
          <p:nvPr>
            <p:ph type="body" idx="1"/>
          </p:nvPr>
        </p:nvSpPr>
        <p:spPr>
          <a:prstGeom prst="rect">
            <a:avLst/>
          </a:prstGeom>
        </p:spPr>
        <p:txBody>
          <a:bodyPr/>
          <a:lstStyle/>
          <a:p>
            <a:pPr/>
            <a:r>
              <a:t>Use gender-neutral pronouns or language that intentionally dispels gender stereotypes</a:t>
            </a:r>
          </a:p>
          <a:p>
            <a:pPr lvl="1"/>
            <a:r>
              <a:t>Reduce/eliminate the use of pronouns </a:t>
            </a:r>
          </a:p>
          <a:p>
            <a:pPr lvl="1"/>
            <a:r>
              <a:t>Avoid making gender assumptions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Gender Neutral Exercise"/>
          <p:cNvSpPr txBox="1"/>
          <p:nvPr>
            <p:ph type="title"/>
          </p:nvPr>
        </p:nvSpPr>
        <p:spPr>
          <a:prstGeom prst="rect">
            <a:avLst/>
          </a:prstGeom>
        </p:spPr>
        <p:txBody>
          <a:bodyPr/>
          <a:lstStyle/>
          <a:p>
            <a:pPr/>
            <a:r>
              <a:t>Gender Neutral Exercise </a:t>
            </a:r>
          </a:p>
        </p:txBody>
      </p:sp>
      <p:sp>
        <p:nvSpPr>
          <p:cNvPr id="205" name="Rewrite to reduce/eliminate the use of pronou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Rewrite to reduce/eliminate the use of pronouns</a:t>
            </a:r>
          </a:p>
        </p:txBody>
      </p:sp>
      <p:sp>
        <p:nvSpPr>
          <p:cNvPr id="206" name="Galileo’s use of the telescope was his most notable achievement in demonstrating the importance of observation. He discovered moons orbiting Jupiter and made other observations that were inconsistent with certain ancient ideas and religious dogma.…"/>
          <p:cNvSpPr txBox="1"/>
          <p:nvPr>
            <p:ph type="body" idx="1"/>
          </p:nvPr>
        </p:nvSpPr>
        <p:spPr>
          <a:prstGeom prst="rect">
            <a:avLst/>
          </a:prstGeom>
        </p:spPr>
        <p:txBody>
          <a:bodyPr/>
          <a:lstStyle/>
          <a:p>
            <a:pPr marL="554736" indent="-554736" defTabSz="2218888">
              <a:spcBef>
                <a:spcPts val="4000"/>
              </a:spcBef>
              <a:defRPr sz="4368"/>
            </a:pPr>
            <a:r>
              <a:t>Galileo’s use of the telescope was his most notable achievement in demonstrating the importance of observation. He discovered moons orbiting Jupiter and made other observations that were inconsistent with certain ancient ideas and religious dogma. </a:t>
            </a:r>
          </a:p>
          <a:p>
            <a:pPr marL="554736" indent="-554736" defTabSz="2218888">
              <a:spcBef>
                <a:spcPts val="4000"/>
              </a:spcBef>
              <a:defRPr sz="4368"/>
            </a:pPr>
            <a:r>
              <a:t>For this reason, and because of the manner in which he dealt with those in authority, Galileo was tried by the Inquisition and punished. He spent the final years of his life under a form of house arrest. </a:t>
            </a:r>
          </a:p>
          <a:p>
            <a:pPr marL="554736" indent="-554736" defTabSz="2218888">
              <a:spcBef>
                <a:spcPts val="4000"/>
              </a:spcBef>
              <a:defRPr sz="4368"/>
            </a:pPr>
            <a:r>
              <a:t>Because others before Galileo had also made discoveries by observing the nature of the universe, and because repeated observations verified those of Galileo, his work could not be suppressed or denied. After his death, his work was verified by others, and his ideas were eventually accepted by the church and scientific communities.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IDEA Framework Assessment Categories"/>
          <p:cNvSpPr txBox="1"/>
          <p:nvPr>
            <p:ph type="title"/>
          </p:nvPr>
        </p:nvSpPr>
        <p:spPr>
          <a:prstGeom prst="rect">
            <a:avLst/>
          </a:prstGeom>
        </p:spPr>
        <p:txBody>
          <a:bodyPr/>
          <a:lstStyle/>
          <a:p>
            <a:pPr/>
            <a:r>
              <a:t>IDEA Framework Assessment Categories</a:t>
            </a:r>
          </a:p>
        </p:txBody>
      </p:sp>
      <p:sp>
        <p:nvSpPr>
          <p:cNvPr id="211" name="4. Diverse Authors, Researchers, and Studi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defTabSz="1609303">
              <a:lnSpc>
                <a:spcPct val="80000"/>
              </a:lnSpc>
              <a:defRPr spc="-112" sz="5610"/>
            </a:pPr>
            <a:r>
              <a:t>4. Diverse Authors, Researchers, and Studies</a:t>
            </a:r>
            <a:r>
              <a:rPr spc="-15" sz="792">
                <a:latin typeface="Times Roman"/>
                <a:ea typeface="Times Roman"/>
                <a:cs typeface="Times Roman"/>
                <a:sym typeface="Times Roman"/>
              </a:rPr>
              <a:t> </a:t>
            </a:r>
          </a:p>
        </p:txBody>
      </p:sp>
      <p:sp>
        <p:nvSpPr>
          <p:cNvPr id="212" name="Reference discipline contributors—e.g., researchers, scholars, academics—with backgrounds like those of your students…"/>
          <p:cNvSpPr txBox="1"/>
          <p:nvPr>
            <p:ph type="body" idx="1"/>
          </p:nvPr>
        </p:nvSpPr>
        <p:spPr>
          <a:prstGeom prst="rect">
            <a:avLst/>
          </a:prstGeom>
        </p:spPr>
        <p:txBody>
          <a:bodyPr/>
          <a:lstStyle/>
          <a:p>
            <a:pPr/>
            <a:r>
              <a:t>Reference discipline contributors—e.g., researchers, scholars, academics—with backgrounds like those of your students</a:t>
            </a:r>
          </a:p>
          <a:p>
            <a:pPr lvl="1"/>
            <a:r>
              <a:t>Include photos/illustrations or description of BIPOC contributors </a:t>
            </a:r>
          </a:p>
          <a:p>
            <a:pPr lvl="1"/>
            <a:r>
              <a:t>If the contributions are dominated by cis-hetero white men, openly recognize and discuss in the text</a:t>
            </a:r>
          </a:p>
          <a:p>
            <a:pPr lvl="1"/>
            <a:r>
              <a:t>Avoid isolating diverse contributors to specific sections, e.g., “multicultural impacts on psychology.”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IDEA Framework Assessment Categories"/>
          <p:cNvSpPr txBox="1"/>
          <p:nvPr>
            <p:ph type="title"/>
          </p:nvPr>
        </p:nvSpPr>
        <p:spPr>
          <a:prstGeom prst="rect">
            <a:avLst/>
          </a:prstGeom>
        </p:spPr>
        <p:txBody>
          <a:bodyPr/>
          <a:lstStyle/>
          <a:p>
            <a:pPr/>
            <a:r>
              <a:t>IDEA Framework Assessment Categories</a:t>
            </a:r>
          </a:p>
        </p:txBody>
      </p:sp>
      <p:sp>
        <p:nvSpPr>
          <p:cNvPr id="215" name="5. Applications, Examples, and Problem Scenarios that Relate to Diverse Audienc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defTabSz="975335">
              <a:lnSpc>
                <a:spcPct val="80000"/>
              </a:lnSpc>
              <a:defRPr spc="-89" sz="4480"/>
            </a:pPr>
            <a:r>
              <a:t>5. Applications, Examples, and Problem Scenarios that Relate to Diverse Audiences</a:t>
            </a:r>
          </a:p>
          <a:p>
            <a:pPr defTabSz="975335">
              <a:lnSpc>
                <a:spcPct val="80000"/>
              </a:lnSpc>
              <a:defRPr spc="-68" sz="3400"/>
            </a:pPr>
            <a:r>
              <a:t> </a:t>
            </a:r>
          </a:p>
        </p:txBody>
      </p:sp>
      <p:sp>
        <p:nvSpPr>
          <p:cNvPr id="216" name="Include diverse and relatable examples for students and avoid stereotypes…"/>
          <p:cNvSpPr txBox="1"/>
          <p:nvPr>
            <p:ph type="body" idx="1"/>
          </p:nvPr>
        </p:nvSpPr>
        <p:spPr>
          <a:prstGeom prst="rect">
            <a:avLst/>
          </a:prstGeom>
        </p:spPr>
        <p:txBody>
          <a:bodyPr/>
          <a:lstStyle/>
          <a:p>
            <a:pPr/>
            <a:r>
              <a:t>Include diverse and relatable examples for students and avoid stereotypes</a:t>
            </a:r>
          </a:p>
          <a:p>
            <a:pPr lvl="1"/>
            <a:r>
              <a:t>Analyze terminology, contexts, and situations presented in problems and applications to ensure that they are comprehensible by all populations</a:t>
            </a:r>
          </a:p>
          <a:p>
            <a:pPr lvl="1"/>
            <a:r>
              <a:t>Be mindful of assumptions about prior knowledge and experiences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Screen Shot 2023-08-16 at 12.30.33 PM.png" descr="Screen Shot 2023-08-16 at 12.30.33 PM.png"/>
          <p:cNvPicPr>
            <a:picLocks noChangeAspect="1"/>
          </p:cNvPicPr>
          <p:nvPr>
            <p:ph type="pic" idx="21"/>
          </p:nvPr>
        </p:nvPicPr>
        <p:blipFill>
          <a:blip r:embed="rId3">
            <a:extLst/>
          </a:blip>
          <a:srcRect l="4743" t="15773" r="4743" b="2765"/>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IDEA Framework Assessment Categories"/>
          <p:cNvSpPr txBox="1"/>
          <p:nvPr>
            <p:ph type="title"/>
          </p:nvPr>
        </p:nvSpPr>
        <p:spPr>
          <a:prstGeom prst="rect">
            <a:avLst/>
          </a:prstGeom>
        </p:spPr>
        <p:txBody>
          <a:bodyPr/>
          <a:lstStyle/>
          <a:p>
            <a:pPr/>
            <a:r>
              <a:t>IDEA Framework Assessment Categories</a:t>
            </a:r>
          </a:p>
        </p:txBody>
      </p:sp>
      <p:sp>
        <p:nvSpPr>
          <p:cNvPr id="223" name="6. Appropriate Terminolog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6. Appropriate Terminology</a:t>
            </a:r>
            <a:r>
              <a:rPr sz="1200">
                <a:latin typeface="Times Roman"/>
                <a:ea typeface="Times Roman"/>
                <a:cs typeface="Times Roman"/>
                <a:sym typeface="Times Roman"/>
              </a:rPr>
              <a:t> </a:t>
            </a:r>
          </a:p>
        </p:txBody>
      </p:sp>
      <p:sp>
        <p:nvSpPr>
          <p:cNvPr id="224" name="Examine for derogatory, colloquial, inappropriate, or otherwise incorrect language…"/>
          <p:cNvSpPr txBox="1"/>
          <p:nvPr>
            <p:ph type="body" idx="1"/>
          </p:nvPr>
        </p:nvSpPr>
        <p:spPr>
          <a:prstGeom prst="rect">
            <a:avLst/>
          </a:prstGeom>
        </p:spPr>
        <p:txBody>
          <a:bodyPr/>
          <a:lstStyle/>
          <a:p>
            <a:pPr/>
            <a:r>
              <a:t>Examine for derogatory, colloquial, inappropriate, or otherwise incorrect language</a:t>
            </a:r>
          </a:p>
          <a:p>
            <a:pPr lvl="1"/>
            <a:r>
              <a:t>For historical uses, consider adding context, such as “a widely-used term at the time”</a:t>
            </a:r>
          </a:p>
          <a:p>
            <a:pPr lvl="1"/>
            <a:r>
              <a:t>Strive to not use terminology that reduces a person to something that was done to them or a medical condition they are living with</a:t>
            </a:r>
          </a:p>
          <a:p>
            <a:pPr lvl="2"/>
            <a:r>
              <a:t>Slave vs. enslaved; schizophrenic vs. person living with schizophrenia </a:t>
            </a:r>
            <a:r>
              <a:rPr sz="1200">
                <a:latin typeface="Times Roman"/>
                <a:ea typeface="Times Roman"/>
                <a:cs typeface="Times Roman"/>
                <a:sym typeface="Times Roman"/>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IDEA Framework Assessment Categories"/>
          <p:cNvSpPr txBox="1"/>
          <p:nvPr>
            <p:ph type="title"/>
          </p:nvPr>
        </p:nvSpPr>
        <p:spPr>
          <a:prstGeom prst="rect">
            <a:avLst/>
          </a:prstGeom>
        </p:spPr>
        <p:txBody>
          <a:bodyPr/>
          <a:lstStyle/>
          <a:p>
            <a:pPr/>
            <a:r>
              <a:t>IDEA Framework Assessment Categories</a:t>
            </a:r>
          </a:p>
        </p:txBody>
      </p:sp>
      <p:sp>
        <p:nvSpPr>
          <p:cNvPr id="227" name="7. Keyword, Glossary, and Metadata Represent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7. Keyword, Glossary, and Metadata Representation</a:t>
            </a:r>
          </a:p>
        </p:txBody>
      </p:sp>
      <p:sp>
        <p:nvSpPr>
          <p:cNvPr id="228" name="Ensure that diverse topics and terms are appropriately represented in these sections…"/>
          <p:cNvSpPr txBox="1"/>
          <p:nvPr>
            <p:ph type="body" idx="1"/>
          </p:nvPr>
        </p:nvSpPr>
        <p:spPr>
          <a:prstGeom prst="rect">
            <a:avLst/>
          </a:prstGeom>
        </p:spPr>
        <p:txBody>
          <a:bodyPr/>
          <a:lstStyle/>
          <a:p>
            <a:pPr/>
            <a:r>
              <a:t>Ensure that diverse topics and terms are appropriately represented in these sections</a:t>
            </a:r>
          </a:p>
          <a:p>
            <a:pPr lvl="1"/>
            <a:r>
              <a:t>Add keywords that specifically highlight issues important to underrepresented groups</a:t>
            </a:r>
            <a:r>
              <a:rPr sz="1200">
                <a:latin typeface="Times Roman"/>
                <a:ea typeface="Times Roman"/>
                <a:cs typeface="Times Roman"/>
                <a:sym typeface="Times Roman"/>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IDEA Framework Training"/>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IDEA Framework Training </a:t>
            </a:r>
          </a:p>
        </p:txBody>
      </p:sp>
      <p:sp>
        <p:nvSpPr>
          <p:cNvPr id="156" name="IDEA Framework Background &amp; Basics…"/>
          <p:cNvSpPr txBox="1"/>
          <p:nvPr>
            <p:ph type="body" sz="half" idx="1"/>
          </p:nvPr>
        </p:nvSpPr>
        <p:spPr>
          <a:prstGeom prst="rect">
            <a:avLst/>
          </a:prstGeom>
        </p:spPr>
        <p:txBody>
          <a:bodyPr/>
          <a:lstStyle/>
          <a:p>
            <a:pPr marL="548639" indent="-548639" defTabSz="2194505">
              <a:spcBef>
                <a:spcPts val="4000"/>
              </a:spcBef>
              <a:defRPr sz="4319"/>
            </a:pPr>
            <a:r>
              <a:t>IDEA Framework Background &amp; Basics</a:t>
            </a:r>
          </a:p>
          <a:p>
            <a:pPr marL="548639" indent="-548639" defTabSz="2194505">
              <a:spcBef>
                <a:spcPts val="4000"/>
              </a:spcBef>
              <a:defRPr sz="4319"/>
            </a:pPr>
            <a:r>
              <a:t>Assessment Categories </a:t>
            </a:r>
          </a:p>
          <a:p>
            <a:pPr marL="548639" indent="-548639" defTabSz="2194505">
              <a:spcBef>
                <a:spcPts val="4000"/>
              </a:spcBef>
              <a:defRPr sz="4319"/>
            </a:pPr>
            <a:r>
              <a:t>Rubrics</a:t>
            </a:r>
          </a:p>
          <a:p>
            <a:pPr marL="548639" indent="-548639" defTabSz="2194505">
              <a:spcBef>
                <a:spcPts val="4000"/>
              </a:spcBef>
              <a:defRPr sz="4319"/>
            </a:pPr>
            <a:r>
              <a:t>Debrief </a:t>
            </a:r>
          </a:p>
          <a:p>
            <a:pPr marL="548639" indent="-548639" defTabSz="2194505">
              <a:spcBef>
                <a:spcPts val="4000"/>
              </a:spcBef>
              <a:defRPr sz="4319"/>
            </a:pPr>
          </a:p>
          <a:p>
            <a:pPr marL="548639" indent="-548639" defTabSz="2194505">
              <a:spcBef>
                <a:spcPts val="4000"/>
              </a:spcBef>
              <a:defRPr sz="4319"/>
            </a:pPr>
            <a:r>
              <a:t>The goal is to provide an introduction to the IDEA Framework and how to use it as an assessment tool. </a:t>
            </a:r>
          </a:p>
        </p:txBody>
      </p:sp>
      <p:sp>
        <p:nvSpPr>
          <p:cNvPr id="157" name="Agenda"/>
          <p:cNvSpPr txBox="1"/>
          <p:nvPr>
            <p:ph type="title"/>
          </p:nvPr>
        </p:nvSpPr>
        <p:spPr>
          <a:prstGeom prst="rect">
            <a:avLst/>
          </a:prstGeom>
        </p:spPr>
        <p:txBody>
          <a:bodyPr/>
          <a:lstStyle/>
          <a:p>
            <a:pPr/>
            <a:r>
              <a:t>Agenda</a:t>
            </a:r>
          </a:p>
        </p:txBody>
      </p:sp>
      <p:pic>
        <p:nvPicPr>
          <p:cNvPr id="158" name="Image" descr="Image"/>
          <p:cNvPicPr>
            <a:picLocks noChangeAspect="1"/>
          </p:cNvPicPr>
          <p:nvPr/>
        </p:nvPicPr>
        <p:blipFill>
          <a:blip r:embed="rId2">
            <a:extLst/>
          </a:blip>
          <a:stretch>
            <a:fillRect/>
          </a:stretch>
        </p:blipFill>
        <p:spPr>
          <a:xfrm>
            <a:off x="11370960" y="5453185"/>
            <a:ext cx="12549678" cy="280963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IDEA Framework Assessment Categories"/>
          <p:cNvSpPr txBox="1"/>
          <p:nvPr>
            <p:ph type="title"/>
          </p:nvPr>
        </p:nvSpPr>
        <p:spPr>
          <a:prstGeom prst="rect">
            <a:avLst/>
          </a:prstGeom>
        </p:spPr>
        <p:txBody>
          <a:bodyPr/>
          <a:lstStyle/>
          <a:p>
            <a:pPr/>
            <a:r>
              <a:t>IDEA Framework Assessment Categories</a:t>
            </a:r>
          </a:p>
        </p:txBody>
      </p:sp>
      <p:sp>
        <p:nvSpPr>
          <p:cNvPr id="231" name="8. Incorporating Diverse Perspectives on Issues, Events, and Concepts That Are Relevant to Underrepresented Groups"/>
          <p:cNvSpPr txBox="1"/>
          <p:nvPr>
            <p:ph type="body" idx="21"/>
          </p:nvPr>
        </p:nvSpPr>
        <p:spPr>
          <a:xfrm>
            <a:off x="1206500" y="2372962"/>
            <a:ext cx="21971000" cy="1739365"/>
          </a:xfrm>
          <a:prstGeom prst="rect">
            <a:avLst/>
          </a:prstGeom>
          <a:extLst>
            <a:ext uri="{C572A759-6A51-4108-AA02-DFA0A04FC94B}">
              <ma14:wrappingTextBoxFlag xmlns:ma14="http://schemas.microsoft.com/office/mac/drawingml/2011/main" val="1"/>
            </a:ext>
          </a:extLst>
        </p:spPr>
        <p:txBody>
          <a:bodyPr/>
          <a:lstStyle>
            <a:lvl1pPr defTabSz="792479">
              <a:defRPr sz="5280"/>
            </a:lvl1pPr>
          </a:lstStyle>
          <a:p>
            <a:pPr/>
            <a:r>
              <a:t>8. Incorporating Diverse Perspectives on Issues, Events, and Concepts That Are Relevant to Underrepresented Groups</a:t>
            </a:r>
          </a:p>
        </p:txBody>
      </p:sp>
      <p:sp>
        <p:nvSpPr>
          <p:cNvPr id="232" name="Diverse populations experience issues such as social problems, health, politics, business practices, and economic conditions that may differ from the mainstream…"/>
          <p:cNvSpPr txBox="1"/>
          <p:nvPr>
            <p:ph type="body" idx="1"/>
          </p:nvPr>
        </p:nvSpPr>
        <p:spPr>
          <a:xfrm>
            <a:off x="1206500" y="4261204"/>
            <a:ext cx="21971000" cy="8256012"/>
          </a:xfrm>
          <a:prstGeom prst="rect">
            <a:avLst/>
          </a:prstGeom>
        </p:spPr>
        <p:txBody>
          <a:bodyPr/>
          <a:lstStyle/>
          <a:p>
            <a:pPr/>
            <a:r>
              <a:t>Diverse populations experience issues such as social problems, health, politics, business practices, and economic conditions that may differ from the mainstream</a:t>
            </a:r>
            <a:endParaRPr sz="1200">
              <a:latin typeface="Times Roman"/>
              <a:ea typeface="Times Roman"/>
              <a:cs typeface="Times Roman"/>
              <a:sym typeface="Times Roman"/>
            </a:endParaRPr>
          </a:p>
          <a:p>
            <a:pPr lvl="1"/>
            <a:r>
              <a:t>Include diverse perspectives when presenting controversies, arguments, and opinions for each topic or concept covered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Screen Shot 2023-08-16 at 12.50.24 PM.png" descr="Screen Shot 2023-08-16 at 12.50.24 PM.png"/>
          <p:cNvPicPr>
            <a:picLocks noChangeAspect="1"/>
          </p:cNvPicPr>
          <p:nvPr>
            <p:ph type="pic" idx="21"/>
          </p:nvPr>
        </p:nvPicPr>
        <p:blipFill>
          <a:blip r:embed="rId3">
            <a:extLst/>
          </a:blip>
          <a:srcRect l="0" t="9096" r="0" b="0"/>
          <a:stretch>
            <a:fillRect/>
          </a:stretch>
        </p:blipFill>
        <p:spPr>
          <a:xfrm>
            <a:off x="571120" y="72056"/>
            <a:ext cx="21830312" cy="12402843"/>
          </a:xfrm>
          <a:prstGeom prst="rect">
            <a:avLst/>
          </a:prstGeom>
        </p:spPr>
      </p:pic>
      <p:sp>
        <p:nvSpPr>
          <p:cNvPr id="235" name="How can we make this discussion more reflective of the experiences of diverse populations?"/>
          <p:cNvSpPr txBox="1"/>
          <p:nvPr/>
        </p:nvSpPr>
        <p:spPr>
          <a:xfrm>
            <a:off x="10173623" y="2681554"/>
            <a:ext cx="10803497" cy="19537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b="1" sz="4000">
                <a:solidFill>
                  <a:srgbClr val="FF2F92"/>
                </a:solidFill>
              </a:rPr>
              <a:t> How can we make this discussion more reflective of the experiences of diverse populations?</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ubrics"/>
          <p:cNvSpPr txBox="1"/>
          <p:nvPr>
            <p:ph type="body" idx="1"/>
          </p:nvPr>
        </p:nvSpPr>
        <p:spPr>
          <a:prstGeom prst="rect">
            <a:avLst/>
          </a:prstGeom>
        </p:spPr>
        <p:txBody>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Rubrics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eflec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Reflection </a:t>
            </a:r>
          </a:p>
        </p:txBody>
      </p:sp>
      <p:sp>
        <p:nvSpPr>
          <p:cNvPr id="242" name="Initial thoughts? What are the big takeaways for you?…"/>
          <p:cNvSpPr txBox="1"/>
          <p:nvPr>
            <p:ph type="body" sz="half" idx="1"/>
          </p:nvPr>
        </p:nvSpPr>
        <p:spPr>
          <a:prstGeom prst="rect">
            <a:avLst/>
          </a:prstGeom>
        </p:spPr>
        <p:txBody>
          <a:bodyPr/>
          <a:lstStyle/>
          <a:p>
            <a:pPr/>
            <a:r>
              <a:t>Initial thoughts? What are the big takeaways for you?</a:t>
            </a:r>
          </a:p>
          <a:p>
            <a:pPr/>
            <a:r>
              <a:t>What hesitations or concerns do you have about assessing OER materials using the IDEA Framework? </a:t>
            </a:r>
          </a:p>
          <a:p>
            <a:pPr/>
            <a:r>
              <a:t>How can ASCCC provide support for your efforts? How can your institution support your efforts? </a:t>
            </a:r>
          </a:p>
        </p:txBody>
      </p:sp>
      <p:pic>
        <p:nvPicPr>
          <p:cNvPr id="243" name="Image" descr="Image"/>
          <p:cNvPicPr>
            <a:picLocks noChangeAspect="1"/>
          </p:cNvPicPr>
          <p:nvPr>
            <p:ph type="pic" idx="22"/>
          </p:nvPr>
        </p:nvPicPr>
        <p:blipFill>
          <a:blip r:embed="rId2">
            <a:extLst/>
          </a:blip>
          <a:srcRect l="0" t="0" r="0" b="0"/>
          <a:stretch>
            <a:fillRect/>
          </a:stretch>
        </p:blipFill>
        <p:spPr>
          <a:xfrm>
            <a:off x="12192000" y="2991557"/>
            <a:ext cx="10916874" cy="7732787"/>
          </a:xfrm>
          <a:prstGeom prst="rect">
            <a:avLst/>
          </a:prstGeom>
        </p:spPr>
      </p:pic>
      <p:sp>
        <p:nvSpPr>
          <p:cNvPr id="244" name="Debrief"/>
          <p:cNvSpPr txBox="1"/>
          <p:nvPr>
            <p:ph type="title"/>
          </p:nvPr>
        </p:nvSpPr>
        <p:spPr>
          <a:prstGeom prst="rect">
            <a:avLst/>
          </a:prstGeom>
        </p:spPr>
        <p:txBody>
          <a:bodyPr/>
          <a:lstStyle/>
          <a:p>
            <a:pPr/>
            <a:r>
              <a:t>Debrief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extLst/>
          </a:blip>
          <a:stretch>
            <a:fillRect/>
          </a:stretch>
        </p:blipFill>
        <p:spPr>
          <a:xfrm>
            <a:off x="3111672" y="3727364"/>
            <a:ext cx="18160656" cy="626127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OER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OERI</a:t>
            </a:r>
          </a:p>
        </p:txBody>
      </p:sp>
      <p:sp>
        <p:nvSpPr>
          <p:cNvPr id="161" name="Expanding availability and adoption of high-quality OER materials…"/>
          <p:cNvSpPr txBox="1"/>
          <p:nvPr>
            <p:ph type="body" sz="half" idx="1"/>
          </p:nvPr>
        </p:nvSpPr>
        <p:spPr>
          <a:prstGeom prst="rect">
            <a:avLst/>
          </a:prstGeom>
        </p:spPr>
        <p:txBody>
          <a:bodyPr/>
          <a:lstStyle/>
          <a:p>
            <a:pPr/>
            <a:r>
              <a:t>Expanding availability and adoption of high-quality OER materials</a:t>
            </a:r>
          </a:p>
          <a:p>
            <a:pPr lvl="1"/>
            <a:r>
              <a:t>Freely available online </a:t>
            </a:r>
          </a:p>
          <a:p>
            <a:pPr/>
            <a:r>
              <a:t>Support implementation efforts</a:t>
            </a:r>
          </a:p>
          <a:p>
            <a:pPr lvl="1"/>
            <a:r>
              <a:t>Professional development, technical support, and technical resources</a:t>
            </a:r>
          </a:p>
        </p:txBody>
      </p:sp>
      <p:sp>
        <p:nvSpPr>
          <p:cNvPr id="162" name="IDEA Framework Background"/>
          <p:cNvSpPr txBox="1"/>
          <p:nvPr>
            <p:ph type="title"/>
          </p:nvPr>
        </p:nvSpPr>
        <p:spPr>
          <a:prstGeom prst="rect">
            <a:avLst/>
          </a:prstGeom>
        </p:spPr>
        <p:txBody>
          <a:bodyPr/>
          <a:lstStyle>
            <a:lvl1pPr defTabSz="1584920">
              <a:defRPr spc="-110" sz="5524"/>
            </a:lvl1pPr>
          </a:lstStyle>
          <a:p>
            <a:pPr/>
            <a:r>
              <a:t>IDEA Framework Background</a:t>
            </a:r>
          </a:p>
        </p:txBody>
      </p:sp>
      <p:pic>
        <p:nvPicPr>
          <p:cNvPr id="163" name="Image" descr="Image"/>
          <p:cNvPicPr>
            <a:picLocks noChangeAspect="1"/>
          </p:cNvPicPr>
          <p:nvPr/>
        </p:nvPicPr>
        <p:blipFill>
          <a:blip r:embed="rId2">
            <a:extLst/>
          </a:blip>
          <a:stretch>
            <a:fillRect/>
          </a:stretch>
        </p:blipFill>
        <p:spPr>
          <a:xfrm>
            <a:off x="10627860" y="4884868"/>
            <a:ext cx="12722752" cy="394626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IDEA Framework"/>
          <p:cNvSpPr txBox="1"/>
          <p:nvPr>
            <p:ph type="title"/>
          </p:nvPr>
        </p:nvSpPr>
        <p:spPr>
          <a:prstGeom prst="rect">
            <a:avLst/>
          </a:prstGeom>
        </p:spPr>
        <p:txBody>
          <a:bodyPr/>
          <a:lstStyle/>
          <a:p>
            <a:pPr/>
            <a:r>
              <a:t>IDEA Framework</a:t>
            </a:r>
          </a:p>
        </p:txBody>
      </p:sp>
      <p:sp>
        <p:nvSpPr>
          <p:cNvPr id="166" name="Purpos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Purpose</a:t>
            </a:r>
          </a:p>
        </p:txBody>
      </p:sp>
      <p:sp>
        <p:nvSpPr>
          <p:cNvPr id="167" name="Support faculty as they implement culturally responsive and anti-racist pedagogy…"/>
          <p:cNvSpPr txBox="1"/>
          <p:nvPr>
            <p:ph type="body" idx="1"/>
          </p:nvPr>
        </p:nvSpPr>
        <p:spPr>
          <a:prstGeom prst="rect">
            <a:avLst/>
          </a:prstGeom>
        </p:spPr>
        <p:txBody>
          <a:bodyPr/>
          <a:lstStyle/>
          <a:p>
            <a:pPr/>
            <a:r>
              <a:t>Support faculty as they implement culturally responsive and anti-racist pedagogy</a:t>
            </a:r>
          </a:p>
          <a:p>
            <a:pPr lvl="1"/>
            <a:r>
              <a:t>Provide a process and review framework to evaluate existing ASCCC OERI-supported materials </a:t>
            </a:r>
          </a:p>
          <a:p>
            <a:pPr lvl="2"/>
            <a:r>
              <a:t>Inclusive, diverse, equitable, and anti-racist (IDEA)</a:t>
            </a:r>
          </a:p>
          <a:p>
            <a:pPr lvl="1"/>
            <a:r>
              <a:t>Encourage consideration of how we know what we know and how education has been shaped by those in power</a:t>
            </a:r>
          </a:p>
          <a:p>
            <a:pPr lvl="1"/>
            <a:r>
              <a:t>Dynamic with an iterative process for review and improvement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What do we mean by IDEA?"/>
          <p:cNvSpPr txBox="1"/>
          <p:nvPr>
            <p:ph type="title"/>
          </p:nvPr>
        </p:nvSpPr>
        <p:spPr>
          <a:prstGeom prst="rect">
            <a:avLst/>
          </a:prstGeom>
        </p:spPr>
        <p:txBody>
          <a:bodyPr/>
          <a:lstStyle/>
          <a:p>
            <a:pPr/>
            <a:r>
              <a:t>What do we mean by IDEA?</a:t>
            </a:r>
          </a:p>
        </p:txBody>
      </p:sp>
      <p:sp>
        <p:nvSpPr>
          <p:cNvPr id="170" name="Inclusion, diversity, equity and anti-rac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Inclusion, diversity, equity and anti-racism</a:t>
            </a:r>
          </a:p>
        </p:txBody>
      </p:sp>
      <p:sp>
        <p:nvSpPr>
          <p:cNvPr id="171" name="Inclusion: Intentional efforts to ensure students feel welcome, included, respected, and valued…"/>
          <p:cNvSpPr txBox="1"/>
          <p:nvPr>
            <p:ph type="body" idx="1"/>
          </p:nvPr>
        </p:nvSpPr>
        <p:spPr>
          <a:prstGeom prst="rect">
            <a:avLst/>
          </a:prstGeom>
        </p:spPr>
        <p:txBody>
          <a:bodyPr/>
          <a:lstStyle/>
          <a:p>
            <a:pPr/>
            <a:r>
              <a:rPr b="1" i="1">
                <a:solidFill>
                  <a:srgbClr val="FF2F92"/>
                </a:solidFill>
              </a:rPr>
              <a:t>I</a:t>
            </a:r>
            <a:r>
              <a:rPr b="1" i="1"/>
              <a:t>nclusion:</a:t>
            </a:r>
            <a:r>
              <a:t> Intentional efforts to ensure students feel welcome, included, respected, and valued </a:t>
            </a:r>
          </a:p>
          <a:p>
            <a:pPr/>
            <a:r>
              <a:rPr b="1" i="1">
                <a:solidFill>
                  <a:srgbClr val="FF2F92"/>
                </a:solidFill>
              </a:rPr>
              <a:t>D</a:t>
            </a:r>
            <a:r>
              <a:rPr b="1" i="1"/>
              <a:t>iversity:</a:t>
            </a:r>
            <a:r>
              <a:t> Materials are representative of the varied experiences of our diverse student body  </a:t>
            </a:r>
          </a:p>
          <a:p>
            <a:pPr/>
            <a:r>
              <a:rPr b="1" i="1">
                <a:solidFill>
                  <a:srgbClr val="FF2F92"/>
                </a:solidFill>
              </a:rPr>
              <a:t>E</a:t>
            </a:r>
            <a:r>
              <a:rPr b="1" i="1"/>
              <a:t>quity:</a:t>
            </a:r>
            <a:r>
              <a:t> Address issues of access to and relevancy of course materials for historically marginalized groups  </a:t>
            </a:r>
          </a:p>
          <a:p>
            <a:pPr/>
            <a:r>
              <a:rPr b="1" i="1">
                <a:solidFill>
                  <a:srgbClr val="FF2F92"/>
                </a:solidFill>
              </a:rPr>
              <a:t>A</a:t>
            </a:r>
            <a:r>
              <a:rPr b="1" i="1"/>
              <a:t>nti-racism:</a:t>
            </a:r>
            <a:r>
              <a:t> Materials do not attempt to be color-blind or culturally neutral since doing so perpetuates racial and ethnic inequities and white supremacy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2">
            <a:extLst/>
          </a:blip>
          <a:stretch>
            <a:fillRect/>
          </a:stretch>
        </p:blipFill>
        <p:spPr>
          <a:xfrm>
            <a:off x="1323772" y="2515353"/>
            <a:ext cx="21736456" cy="868529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What should I keep in mind?"/>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What should I keep in mind?</a:t>
            </a:r>
          </a:p>
        </p:txBody>
      </p:sp>
      <p:sp>
        <p:nvSpPr>
          <p:cNvPr id="178" name="Aware of…"/>
          <p:cNvSpPr txBox="1"/>
          <p:nvPr>
            <p:ph type="body" sz="half" idx="1"/>
          </p:nvPr>
        </p:nvSpPr>
        <p:spPr>
          <a:prstGeom prst="rect">
            <a:avLst/>
          </a:prstGeom>
        </p:spPr>
        <p:txBody>
          <a:bodyPr/>
          <a:lstStyle/>
          <a:p>
            <a:pPr/>
            <a:r>
              <a:t>Aware of </a:t>
            </a:r>
          </a:p>
          <a:p>
            <a:pPr lvl="1"/>
            <a:r>
              <a:t>Cultural assumptions &amp; privileges </a:t>
            </a:r>
          </a:p>
          <a:p>
            <a:pPr lvl="2"/>
            <a:r>
              <a:t>How do these shaped my view of the world and how I think?</a:t>
            </a:r>
          </a:p>
          <a:p>
            <a:pPr lvl="2"/>
            <a:r>
              <a:t>Address with continuous training (implicit bias, CRP, etc.)</a:t>
            </a:r>
          </a:p>
        </p:txBody>
      </p:sp>
      <p:pic>
        <p:nvPicPr>
          <p:cNvPr id="179" name="Image" descr="Image"/>
          <p:cNvPicPr>
            <a:picLocks noChangeAspect="1"/>
          </p:cNvPicPr>
          <p:nvPr>
            <p:ph type="pic" idx="22"/>
          </p:nvPr>
        </p:nvPicPr>
        <p:blipFill>
          <a:blip r:embed="rId2">
            <a:extLst/>
          </a:blip>
          <a:srcRect l="0" t="0" r="0" b="0"/>
          <a:stretch>
            <a:fillRect/>
          </a:stretch>
        </p:blipFill>
        <p:spPr>
          <a:xfrm>
            <a:off x="12191999" y="3801225"/>
            <a:ext cx="10916875" cy="6113451"/>
          </a:xfrm>
          <a:prstGeom prst="rect">
            <a:avLst/>
          </a:prstGeom>
        </p:spPr>
      </p:pic>
      <p:sp>
        <p:nvSpPr>
          <p:cNvPr id="180" name="Personal Considerations"/>
          <p:cNvSpPr txBox="1"/>
          <p:nvPr>
            <p:ph type="title"/>
          </p:nvPr>
        </p:nvSpPr>
        <p:spPr>
          <a:prstGeom prst="rect">
            <a:avLst/>
          </a:prstGeom>
        </p:spPr>
        <p:txBody>
          <a:bodyPr/>
          <a:lstStyle>
            <a:lvl1pPr defTabSz="1926287">
              <a:defRPr spc="-134" sz="6715"/>
            </a:lvl1pPr>
          </a:lstStyle>
          <a:p>
            <a:pPr/>
            <a:r>
              <a:t>Personal Considerations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1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 grpId="1"/>
      <p:bldP build="whole" bldLvl="1" animBg="1" rev="0" advAuto="0" spid="179"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IDEA Framework Assessment Categories"/>
          <p:cNvSpPr txBox="1"/>
          <p:nvPr>
            <p:ph type="title"/>
          </p:nvPr>
        </p:nvSpPr>
        <p:spPr>
          <a:prstGeom prst="rect">
            <a:avLst/>
          </a:prstGeom>
        </p:spPr>
        <p:txBody>
          <a:bodyPr/>
          <a:lstStyle/>
          <a:p>
            <a:pPr/>
            <a:r>
              <a:t>IDEA Framework Assessment Categories </a:t>
            </a:r>
          </a:p>
        </p:txBody>
      </p:sp>
      <p:sp>
        <p:nvSpPr>
          <p:cNvPr id="183" name="1. Illustrations and Photo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1. Illustrations and Photos</a:t>
            </a:r>
            <a:r>
              <a:rPr sz="1200">
                <a:latin typeface="Times Roman"/>
                <a:ea typeface="Times Roman"/>
                <a:cs typeface="Times Roman"/>
                <a:sym typeface="Times Roman"/>
              </a:rPr>
              <a:t> </a:t>
            </a:r>
          </a:p>
        </p:txBody>
      </p:sp>
      <p:sp>
        <p:nvSpPr>
          <p:cNvPr id="184" name="Reflective of diverse populations and should not perpetuate stereotypes…"/>
          <p:cNvSpPr txBox="1"/>
          <p:nvPr>
            <p:ph type="body" idx="1"/>
          </p:nvPr>
        </p:nvSpPr>
        <p:spPr>
          <a:prstGeom prst="rect">
            <a:avLst/>
          </a:prstGeom>
        </p:spPr>
        <p:txBody>
          <a:bodyPr/>
          <a:lstStyle/>
          <a:p>
            <a:pPr/>
            <a:r>
              <a:t>Reflective of diverse populations and should not perpetuate stereotypes </a:t>
            </a:r>
          </a:p>
          <a:p>
            <a:pPr lvl="1"/>
            <a:r>
              <a:t>Examine the number of images and illustrations and the individuals and populations represented </a:t>
            </a:r>
          </a:p>
          <a:p>
            <a:pPr lvl="1"/>
            <a:r>
              <a:t>Analyze role, depiction, connotation, expressions of authority, and purpose of the people</a:t>
            </a:r>
          </a:p>
          <a:p>
            <a:pPr lvl="1"/>
            <a:r>
              <a:t>Include images of people where the context does not relate to their identity</a:t>
            </a:r>
            <a:r>
              <a:rPr sz="1200">
                <a:latin typeface="Times Roman"/>
                <a:ea typeface="Times Roman"/>
                <a:cs typeface="Times Roman"/>
                <a:sym typeface="Times Roman"/>
              </a:rPr>
              <a:t>  </a:t>
            </a:r>
            <a:endParaRPr sz="1200">
              <a:latin typeface="Times Roman"/>
              <a:ea typeface="Times Roman"/>
              <a:cs typeface="Times Roman"/>
              <a:sym typeface="Times Roman"/>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Screen Shot 2023-08-16 at 12.11.01 PM.png" descr="Screen Shot 2023-08-16 at 12.11.01 PM.png"/>
          <p:cNvPicPr>
            <a:picLocks noChangeAspect="1"/>
          </p:cNvPicPr>
          <p:nvPr/>
        </p:nvPicPr>
        <p:blipFill>
          <a:blip r:embed="rId2">
            <a:extLst/>
          </a:blip>
          <a:stretch>
            <a:fillRect/>
          </a:stretch>
        </p:blipFill>
        <p:spPr>
          <a:xfrm>
            <a:off x="503056" y="-1373382"/>
            <a:ext cx="23377888" cy="1461118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