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aleway"/>
      <p:regular r:id="rId41"/>
      <p:bold r:id="rId42"/>
      <p:italic r:id="rId43"/>
      <p:boldItalic r:id="rId44"/>
    </p:embeddedFont>
    <p:embeddedFont>
      <p:font typeface="Roboto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aleway-bold.fntdata"/><Relationship Id="rId41" Type="http://schemas.openxmlformats.org/officeDocument/2006/relationships/font" Target="fonts/Raleway-regular.fntdata"/><Relationship Id="rId44" Type="http://schemas.openxmlformats.org/officeDocument/2006/relationships/font" Target="fonts/Raleway-boldItalic.fntdata"/><Relationship Id="rId43" Type="http://schemas.openxmlformats.org/officeDocument/2006/relationships/font" Target="fonts/Raleway-italic.fntdata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8dkMl8VCJBvAMKikA_D1XEdLbBz5klRWuVFX9lAWlKw/edit?usp=shari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f6af9d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f6af9d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e8a1d61a6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e8a1d61a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c36780ae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c36780ae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e76c2699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e76c2699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12:45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e76c26997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2e76c26997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c7c639fc7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3c7c639fc7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7c2a3aaa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7c2a3aaa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https://docs.google.com/spreadsheets/d/18dkMl8VCJBvAMKikA_D1XEdLbBz5klRWuVFX9lAWlKw/edit?usp=sharing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2e76c26997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2e76c26997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c7c639fc7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3c7c639fc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c7c639fc7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3c7c639fc7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12:55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e76c26997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2e76c26997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e8a1d61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3e8a1d61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2e76c26997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2e76c26997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e76c2699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2e76c2699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1:05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2e76c26997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2e76c26997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e76c26997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2e76c26997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e76c26997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2e76c26997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e76c26997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2e76c26997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3e8a1d61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3e8a1d61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c36780ae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3c36780ae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2e76c26997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2e76c2699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3c36780ae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3c36780ae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28bfca81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28bfca81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2e76c26997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2e76c2699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3c36780ae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3c36780ae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428bfca81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428bfca81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3c36780ae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3c36780ae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3c367805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3c367805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363385584b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363385584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e76c2699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e76c2699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e76c2699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e76c2699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63385584b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63385584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12:40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1f3af41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1f3af41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e76c2699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2e76c2699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e8a1d61a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e8a1d61a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" name="Google Shape;88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2">
  <p:cSld name="SECTION_TITLE_AND_DESCRIPTION_1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 b="0" l="31883" r="25713" t="8096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6" name="Google Shape;96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" name="Google Shape;98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9" name="Google Shape;109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 view of hands writing in a notebook at a cafe" id="118" name="Google Shape;118;p16"/>
          <p:cNvPicPr preferRelativeResize="0"/>
          <p:nvPr/>
        </p:nvPicPr>
        <p:blipFill rotWithShape="1">
          <a:blip r:embed="rId2">
            <a:alphaModFix/>
          </a:blip>
          <a:srcRect b="26446" l="9050" r="54351" t="12064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1" name="Google Shape;12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632614" y="55180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0" type="dt"/>
          </p:nvPr>
        </p:nvSpPr>
        <p:spPr>
          <a:xfrm>
            <a:off x="-4985" y="4871304"/>
            <a:ext cx="108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2950747" y="476004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7093971" y="48529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6"/>
                </a:solidFill>
              </a:rPr>
              <a:t>“</a:t>
            </a:r>
            <a:endParaRPr b="1" sz="9600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" name="Google Shape;56;p7"/>
          <p:cNvSpPr txBox="1"/>
          <p:nvPr>
            <p:ph idx="3" type="body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hyperlink" Target="https://docs.google.com/spreadsheets/d/18dkMl8VCJBvAMKikA_D1XEdLbBz5klRWuVFX9lAWlKw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dapt.libretexts.org/login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adapt.libretexts.org/" TargetMode="External"/><Relationship Id="rId4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5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Relationship Id="rId4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asccc-oeri.org/2023/08/18/h5p-librestudio-and-adapt-office-hours/" TargetMode="External"/><Relationship Id="rId4" Type="http://schemas.openxmlformats.org/officeDocument/2006/relationships/hyperlink" Target="https://cccconfer.zoom.us/meeting/register/tZUsc-GurzwqHNXLPZzyMUzo8aA1n2njnMA4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chem.libretexts.org/Courses/Remixer_University/LibreVerse_Accessibility_Conformance_Reports" TargetMode="External"/><Relationship Id="rId4" Type="http://schemas.openxmlformats.org/officeDocument/2006/relationships/hyperlink" Target="https://chem.libretexts.org/Courses/Remixer_University/LibreTexts_Construction_Guide/09%3A_ADAPT_Homework_System" TargetMode="External"/><Relationship Id="rId5" Type="http://schemas.openxmlformats.org/officeDocument/2006/relationships/hyperlink" Target="https://www.youtube.com/watch?v=7ynCdxkXmYI" TargetMode="External"/><Relationship Id="rId6" Type="http://schemas.openxmlformats.org/officeDocument/2006/relationships/hyperlink" Target="https://www.youtube.com/watch?v=KYNw-3TzDto" TargetMode="External"/><Relationship Id="rId7" Type="http://schemas.openxmlformats.org/officeDocument/2006/relationships/hyperlink" Target="https://zoom.libretexts.org/" TargetMode="External"/><Relationship Id="rId8" Type="http://schemas.openxmlformats.org/officeDocument/2006/relationships/hyperlink" Target="https://zoom.libretexts.org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mailto:cmoon@chabotcollege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dapt.libretexts.org/login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3344" t="0"/>
          <a:stretch/>
        </p:blipFill>
        <p:spPr>
          <a:xfrm>
            <a:off x="4031350" y="1628651"/>
            <a:ext cx="4977902" cy="309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>
            <p:ph type="ctrTitle"/>
          </p:nvPr>
        </p:nvSpPr>
        <p:spPr>
          <a:xfrm>
            <a:off x="269450" y="1699050"/>
            <a:ext cx="4075500" cy="202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4B4B4B"/>
                </a:solidFill>
              </a:rPr>
              <a:t>Integrating ADAPT to Canvas</a:t>
            </a:r>
            <a:endParaRPr sz="4500">
              <a:solidFill>
                <a:srgbClr val="4B4B4B"/>
              </a:solidFill>
            </a:endParaRPr>
          </a:p>
        </p:txBody>
      </p:sp>
      <p:sp>
        <p:nvSpPr>
          <p:cNvPr id="139" name="Google Shape;139;p18"/>
          <p:cNvSpPr txBox="1"/>
          <p:nvPr>
            <p:ph idx="1" type="subTitle"/>
          </p:nvPr>
        </p:nvSpPr>
        <p:spPr>
          <a:xfrm>
            <a:off x="399575" y="4319400"/>
            <a:ext cx="29874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Friday, September 8, 2023</a:t>
            </a:r>
            <a:endParaRPr>
              <a:solidFill>
                <a:srgbClr val="4B4B4B"/>
              </a:solidFill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300" y="1916700"/>
            <a:ext cx="3782100" cy="217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770375" y="-31887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Search Public Courses</a:t>
            </a:r>
            <a:endParaRPr>
              <a:solidFill>
                <a:srgbClr val="333333"/>
              </a:solidFill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375" y="1043624"/>
            <a:ext cx="6585927" cy="388217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/>
          <p:nvPr/>
        </p:nvSpPr>
        <p:spPr>
          <a:xfrm rot="-5400000">
            <a:off x="3543075" y="-2027475"/>
            <a:ext cx="47700" cy="57537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378625" y="82713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Import an </a:t>
            </a:r>
            <a:r>
              <a:rPr lang="en">
                <a:solidFill>
                  <a:srgbClr val="434343"/>
                </a:solidFill>
              </a:rPr>
              <a:t>existing c</a:t>
            </a:r>
            <a:r>
              <a:rPr lang="en">
                <a:solidFill>
                  <a:srgbClr val="434343"/>
                </a:solidFill>
              </a:rPr>
              <a:t>ourse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900" y="1320800"/>
            <a:ext cx="2938275" cy="14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378625" y="1269925"/>
            <a:ext cx="44544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You can look for public courses that other instructors have shared by going to “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Public Courses”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If you like what you see, you can import the course to your account: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Click on “Import course”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Search for course name or instructor name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Then, import.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8"/>
          <p:cNvSpPr/>
          <p:nvPr/>
        </p:nvSpPr>
        <p:spPr>
          <a:xfrm rot="-5400000">
            <a:off x="3361225" y="-1912875"/>
            <a:ext cx="47700" cy="57537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811175" y="-48437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529"/>
                </a:solidFill>
              </a:rPr>
              <a:t>Activity # 1: </a:t>
            </a:r>
            <a:r>
              <a:rPr lang="en">
                <a:solidFill>
                  <a:srgbClr val="212529"/>
                </a:solidFill>
              </a:rPr>
              <a:t>Now, You Do It …</a:t>
            </a:r>
            <a:endParaRPr>
              <a:solidFill>
                <a:srgbClr val="212529"/>
              </a:solidFill>
            </a:endParaRPr>
          </a:p>
        </p:txBody>
      </p:sp>
      <p:sp>
        <p:nvSpPr>
          <p:cNvPr id="228" name="Google Shape;228;p29"/>
          <p:cNvSpPr/>
          <p:nvPr/>
        </p:nvSpPr>
        <p:spPr>
          <a:xfrm rot="-5400000">
            <a:off x="3757525" y="-2018525"/>
            <a:ext cx="47700" cy="5702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 txBox="1"/>
          <p:nvPr/>
        </p:nvSpPr>
        <p:spPr>
          <a:xfrm>
            <a:off x="0" y="930550"/>
            <a:ext cx="421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Search and import a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Public Course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or a collection from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Commons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9825"/>
            <a:ext cx="4651950" cy="15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5070850" y="930550"/>
            <a:ext cx="398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2.  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Search for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questions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and save to favorites.</a:t>
            </a: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275" y="1583075"/>
            <a:ext cx="3617644" cy="30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175" y="2979800"/>
            <a:ext cx="3029601" cy="20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Let’s get to work</a:t>
            </a:r>
            <a:endParaRPr sz="40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B4B4B"/>
              </a:solidFill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521700" y="2787675"/>
            <a:ext cx="81525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Create an ADAPT course</a:t>
            </a: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 and set the Gradebook integration in Canvas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262550" y="111750"/>
            <a:ext cx="4539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Create an ADAPT course and set the Gradebook integration with Canvas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435275" y="1160725"/>
            <a:ext cx="47385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Enter: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School: find your college if LTI was done</a:t>
            </a:r>
            <a:endParaRPr b="1"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Course Name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Section/CRN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Term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Start/end date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Public: Yes &gt;if you want to share your course with other instructors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LMS: select “</a:t>
            </a:r>
            <a:r>
              <a:rPr b="1" lang="en" sz="1700">
                <a:latin typeface="Raleway"/>
                <a:ea typeface="Raleway"/>
                <a:cs typeface="Raleway"/>
                <a:sym typeface="Raleway"/>
              </a:rPr>
              <a:t>Yes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” for Canvas integration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7" name="Google Shape;247;p31"/>
          <p:cNvSpPr/>
          <p:nvPr/>
        </p:nvSpPr>
        <p:spPr>
          <a:xfrm rot="-5400000">
            <a:off x="2452950" y="-1448175"/>
            <a:ext cx="47700" cy="4953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125" y="111750"/>
            <a:ext cx="2714903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1"/>
          <p:cNvCxnSpPr/>
          <p:nvPr/>
        </p:nvCxnSpPr>
        <p:spPr>
          <a:xfrm>
            <a:off x="3886675" y="3610625"/>
            <a:ext cx="1998000" cy="7920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>
            <p:ph type="title"/>
          </p:nvPr>
        </p:nvSpPr>
        <p:spPr>
          <a:xfrm>
            <a:off x="1081075" y="106063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Colleges with Canvas ADAPT LTI </a:t>
            </a:r>
            <a:r>
              <a:rPr lang="en" sz="1800">
                <a:solidFill>
                  <a:srgbClr val="333333"/>
                </a:solidFill>
              </a:rPr>
              <a:t>(as of 7/31/23)</a:t>
            </a:r>
            <a:endParaRPr sz="1800">
              <a:solidFill>
                <a:srgbClr val="333333"/>
              </a:solidFill>
            </a:endParaRPr>
          </a:p>
        </p:txBody>
      </p:sp>
      <p:sp>
        <p:nvSpPr>
          <p:cNvPr id="255" name="Google Shape;255;p32"/>
          <p:cNvSpPr/>
          <p:nvPr/>
        </p:nvSpPr>
        <p:spPr>
          <a:xfrm rot="-5400000">
            <a:off x="3639350" y="-1574225"/>
            <a:ext cx="47700" cy="4953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575" y="926425"/>
            <a:ext cx="7720875" cy="3738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 txBox="1"/>
          <p:nvPr/>
        </p:nvSpPr>
        <p:spPr>
          <a:xfrm>
            <a:off x="896775" y="4617300"/>
            <a:ext cx="4899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Updated list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as of 9/7/23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Let’s get to work</a:t>
            </a:r>
            <a:endParaRPr sz="40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B4B4B"/>
              </a:solidFill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495750" y="2947500"/>
            <a:ext cx="81525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3. </a:t>
            </a: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Create an assignment</a:t>
            </a: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 and add existing questions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4" name="Google Shape;2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type="title"/>
          </p:nvPr>
        </p:nvSpPr>
        <p:spPr>
          <a:xfrm>
            <a:off x="139225" y="206050"/>
            <a:ext cx="5026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Create a new assignment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70" name="Google Shape;2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025" y="123375"/>
            <a:ext cx="183464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/>
          <p:nvPr/>
        </p:nvSpPr>
        <p:spPr>
          <a:xfrm>
            <a:off x="399000" y="1487200"/>
            <a:ext cx="44181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Enter: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Name of the assignment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Assignment group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Points (default is 10)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Assessment type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# of allowed 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attempts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Late policy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Assign to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Available on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Due date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p34"/>
          <p:cNvSpPr/>
          <p:nvPr/>
        </p:nvSpPr>
        <p:spPr>
          <a:xfrm rot="-5400000">
            <a:off x="2714475" y="-1437200"/>
            <a:ext cx="47700" cy="4953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type="title"/>
          </p:nvPr>
        </p:nvSpPr>
        <p:spPr>
          <a:xfrm>
            <a:off x="197225" y="162600"/>
            <a:ext cx="4982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Activity # 2: Add Questions</a:t>
            </a:r>
            <a:endParaRPr sz="3000">
              <a:solidFill>
                <a:srgbClr val="434343"/>
              </a:solidFill>
            </a:endParaRPr>
          </a:p>
        </p:txBody>
      </p:sp>
      <p:sp>
        <p:nvSpPr>
          <p:cNvPr id="278" name="Google Shape;278;p35"/>
          <p:cNvSpPr/>
          <p:nvPr/>
        </p:nvSpPr>
        <p:spPr>
          <a:xfrm rot="-5400000">
            <a:off x="2595725" y="-1378500"/>
            <a:ext cx="47700" cy="4844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375" y="1389151"/>
            <a:ext cx="3297425" cy="34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775" y="1570801"/>
            <a:ext cx="4709027" cy="18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/>
        </p:nvSpPr>
        <p:spPr>
          <a:xfrm>
            <a:off x="239750" y="1111525"/>
            <a:ext cx="30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Step 1: Add Questions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4104475" y="1111525"/>
            <a:ext cx="476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Step 2: Click on “Please choose a question source”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3" name="Google Shape;2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3450" y="3759300"/>
            <a:ext cx="2344608" cy="12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5"/>
          <p:cNvSpPr txBox="1"/>
          <p:nvPr/>
        </p:nvSpPr>
        <p:spPr>
          <a:xfrm>
            <a:off x="4104475" y="3310225"/>
            <a:ext cx="438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Step 3: Go to “My Favorites” and find the question you saved on activity # 1. 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75" y="1302813"/>
            <a:ext cx="4046800" cy="36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6"/>
          <p:cNvSpPr txBox="1"/>
          <p:nvPr/>
        </p:nvSpPr>
        <p:spPr>
          <a:xfrm>
            <a:off x="494025" y="544850"/>
            <a:ext cx="496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Step 4: Click on the + sign to add the activity to the assignment.</a:t>
            </a:r>
            <a:endParaRPr b="1"/>
          </a:p>
        </p:txBody>
      </p:sp>
      <p:pic>
        <p:nvPicPr>
          <p:cNvPr id="291" name="Google Shape;29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900" y="1383925"/>
            <a:ext cx="4124225" cy="346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592150" y="141525"/>
            <a:ext cx="3300900" cy="10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B4B4B"/>
                </a:solidFill>
              </a:rPr>
              <a:t>Create an instructor ADAPT account</a:t>
            </a:r>
            <a:endParaRPr sz="2500">
              <a:solidFill>
                <a:srgbClr val="4B4B4B"/>
              </a:solidFill>
            </a:endParaRPr>
          </a:p>
        </p:txBody>
      </p:sp>
      <p:sp>
        <p:nvSpPr>
          <p:cNvPr id="146" name="Google Shape;146;p19"/>
          <p:cNvSpPr txBox="1"/>
          <p:nvPr>
            <p:ph idx="2" type="body"/>
          </p:nvPr>
        </p:nvSpPr>
        <p:spPr>
          <a:xfrm>
            <a:off x="4838800" y="141525"/>
            <a:ext cx="3741600" cy="14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▷"/>
            </a:pPr>
            <a:r>
              <a:rPr lang="en" sz="1500">
                <a:solidFill>
                  <a:srgbClr val="4B4B4B"/>
                </a:solidFill>
              </a:rPr>
              <a:t>Go to: </a:t>
            </a:r>
            <a:endParaRPr sz="15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Login · ADAPT (libretexts.org)</a:t>
            </a:r>
            <a:endParaRPr sz="20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Create an instructor account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Access code:</a:t>
            </a:r>
            <a:endParaRPr sz="1400">
              <a:solidFill>
                <a:srgbClr val="434343"/>
              </a:solidFill>
            </a:endParaRPr>
          </a:p>
          <a:p>
            <a:pPr indent="0" lvl="0" marL="3429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152" y="1831775"/>
            <a:ext cx="1844522" cy="16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5513475" y="3503975"/>
            <a:ext cx="31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8218" y="1831775"/>
            <a:ext cx="2484757" cy="30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7138525" y="1519525"/>
            <a:ext cx="1712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Click on “contact us” and complete the form.  Once confirmed, you will receive an email with the access code which you will use to create the ADAPT account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6217150" y="2437525"/>
            <a:ext cx="594900" cy="72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Let’s get to work</a:t>
            </a:r>
            <a:endParaRPr sz="40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B4B4B"/>
              </a:solidFill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495750" y="2947500"/>
            <a:ext cx="8152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4. </a:t>
            </a: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Create auto-graded ADAPT native questions</a:t>
            </a: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Fill-in the blanks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Select choice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Matching</a:t>
            </a:r>
            <a:endParaRPr sz="15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title"/>
          </p:nvPr>
        </p:nvSpPr>
        <p:spPr>
          <a:xfrm>
            <a:off x="399575" y="111400"/>
            <a:ext cx="8013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3333"/>
                </a:solidFill>
              </a:rPr>
              <a:t>Activity # 3: Create a new auto-graded question in ADAP</a:t>
            </a:r>
            <a:r>
              <a:rPr lang="en" sz="2500">
                <a:solidFill>
                  <a:srgbClr val="333333"/>
                </a:solidFill>
              </a:rPr>
              <a:t>T</a:t>
            </a:r>
            <a:endParaRPr sz="2500">
              <a:solidFill>
                <a:srgbClr val="333333"/>
              </a:solidFill>
            </a:endParaRPr>
          </a:p>
        </p:txBody>
      </p:sp>
      <p:sp>
        <p:nvSpPr>
          <p:cNvPr id="304" name="Google Shape;304;p38"/>
          <p:cNvSpPr/>
          <p:nvPr/>
        </p:nvSpPr>
        <p:spPr>
          <a:xfrm rot="-5400000">
            <a:off x="4382225" y="-2695050"/>
            <a:ext cx="47700" cy="75270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75" y="2164925"/>
            <a:ext cx="2982475" cy="25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8"/>
          <p:cNvSpPr txBox="1"/>
          <p:nvPr/>
        </p:nvSpPr>
        <p:spPr>
          <a:xfrm>
            <a:off x="283325" y="1351313"/>
            <a:ext cx="338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Step # 1: Click on New Question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294" y="2080749"/>
            <a:ext cx="5173381" cy="2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8"/>
          <p:cNvSpPr txBox="1"/>
          <p:nvPr/>
        </p:nvSpPr>
        <p:spPr>
          <a:xfrm>
            <a:off x="3912675" y="1370975"/>
            <a:ext cx="473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Step # 2: Select “New” &gt; “Native” question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159950" y="641150"/>
            <a:ext cx="47802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Create a fill-in the blanks activity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314" name="Google Shape;314;p39"/>
          <p:cNvSpPr/>
          <p:nvPr/>
        </p:nvSpPr>
        <p:spPr>
          <a:xfrm rot="-5400000">
            <a:off x="2013975" y="-493200"/>
            <a:ext cx="47700" cy="39882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 txBox="1"/>
          <p:nvPr/>
        </p:nvSpPr>
        <p:spPr>
          <a:xfrm>
            <a:off x="225350" y="1524750"/>
            <a:ext cx="3312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Create a question with </a:t>
            </a:r>
            <a:r>
              <a:rPr b="1" lang="en" sz="1700">
                <a:latin typeface="Raleway"/>
                <a:ea typeface="Raleway"/>
                <a:cs typeface="Raleway"/>
                <a:sym typeface="Raleway"/>
              </a:rPr>
              <a:t>fill-in-the blanks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by underlining the correct responses. 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6" name="Google Shape;3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825" y="193775"/>
            <a:ext cx="4912776" cy="46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38" y="2724325"/>
            <a:ext cx="3538574" cy="20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198375" y="330400"/>
            <a:ext cx="47802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Create a select choice (drop-down) activity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323" name="Google Shape;323;p40"/>
          <p:cNvSpPr/>
          <p:nvPr/>
        </p:nvSpPr>
        <p:spPr>
          <a:xfrm rot="-5400000">
            <a:off x="2086650" y="-1024250"/>
            <a:ext cx="47700" cy="39882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0"/>
          <p:cNvSpPr txBox="1"/>
          <p:nvPr/>
        </p:nvSpPr>
        <p:spPr>
          <a:xfrm>
            <a:off x="168225" y="1038700"/>
            <a:ext cx="4332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Use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brackets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for answers. Example. The [planet] is the closest planet to the sun; there are [number-of-planets] planets. Then, add the choices below with your first choice being the correct response. Add distractors. Each student will receive a randomized ordering of the choices.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5" name="Google Shape;3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800" y="101525"/>
            <a:ext cx="4284851" cy="47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900" y="2740621"/>
            <a:ext cx="4120649" cy="223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/>
          <p:nvPr>
            <p:ph type="title"/>
          </p:nvPr>
        </p:nvSpPr>
        <p:spPr>
          <a:xfrm>
            <a:off x="196275" y="330400"/>
            <a:ext cx="47802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Create a matching</a:t>
            </a:r>
            <a:endParaRPr sz="2500"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activity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332" name="Google Shape;332;p41"/>
          <p:cNvSpPr/>
          <p:nvPr/>
        </p:nvSpPr>
        <p:spPr>
          <a:xfrm rot="-5400000">
            <a:off x="2130200" y="-1024250"/>
            <a:ext cx="47700" cy="39882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1"/>
          <p:cNvSpPr txBox="1"/>
          <p:nvPr/>
        </p:nvSpPr>
        <p:spPr>
          <a:xfrm>
            <a:off x="159950" y="1067800"/>
            <a:ext cx="4053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Create a list of terms to match along with their matching terms. Matching terms can include media such as images. Optionally, add distractors which do not satisfy any of the matches.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4" name="Google Shape;3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50" y="2404000"/>
            <a:ext cx="3607874" cy="25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875" y="152400"/>
            <a:ext cx="3862724" cy="457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/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Let’s get to work</a:t>
            </a:r>
            <a:endParaRPr sz="40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B4B4B"/>
              </a:solidFill>
            </a:endParaRPr>
          </a:p>
        </p:txBody>
      </p:sp>
      <p:sp>
        <p:nvSpPr>
          <p:cNvPr id="341" name="Google Shape;341;p42"/>
          <p:cNvSpPr txBox="1"/>
          <p:nvPr/>
        </p:nvSpPr>
        <p:spPr>
          <a:xfrm>
            <a:off x="495750" y="2947500"/>
            <a:ext cx="8152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5. </a:t>
            </a: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Create a Canvas assignment</a:t>
            </a: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 and add ADAPT assignment in Canvas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2" name="Google Shape;3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/>
          <p:nvPr>
            <p:ph type="title"/>
          </p:nvPr>
        </p:nvSpPr>
        <p:spPr>
          <a:xfrm>
            <a:off x="386150" y="108413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Accessing ADAPT directly</a:t>
            </a:r>
            <a:endParaRPr>
              <a:solidFill>
                <a:srgbClr val="4B4B4B"/>
              </a:solidFill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251225" y="1247325"/>
            <a:ext cx="621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 LTI is not an option for your institution, you and your students can access </a:t>
            </a:r>
            <a:r>
              <a:rPr lang="en" sz="1600">
                <a:solidFill>
                  <a:srgbClr val="0372A6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ADAPT</a:t>
            </a: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directly by creating an ADAPT account.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SzPts val="1600"/>
              <a:buFont typeface="Raleway"/>
              <a:buAutoNum type="arabicPeriod"/>
            </a:pP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Students will need to create a student account.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AutoNum type="arabicPeriod"/>
            </a:pP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The instructor will need to provide the </a:t>
            </a:r>
            <a:r>
              <a:rPr b="1"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Course Access Code</a:t>
            </a: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To find the code: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12827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Go to the ADAPT course.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12827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Click on Course Properties (the gear symbol).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12827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Then, click on Sections.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12827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You will find the Course Access Code here.</a:t>
            </a:r>
            <a:endParaRPr sz="16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9" name="Google Shape;349;p43"/>
          <p:cNvSpPr/>
          <p:nvPr/>
        </p:nvSpPr>
        <p:spPr>
          <a:xfrm rot="-5400000">
            <a:off x="3593600" y="-2251075"/>
            <a:ext cx="47700" cy="6386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975" y="918125"/>
            <a:ext cx="1990450" cy="402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/>
          <p:nvPr>
            <p:ph type="title"/>
          </p:nvPr>
        </p:nvSpPr>
        <p:spPr>
          <a:xfrm>
            <a:off x="261175" y="358400"/>
            <a:ext cx="8623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Important: </a:t>
            </a:r>
            <a:r>
              <a:rPr lang="en">
                <a:solidFill>
                  <a:srgbClr val="434343"/>
                </a:solidFill>
              </a:rPr>
              <a:t>ADAPT Access Code for Students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56" name="Google Shape;356;p44"/>
          <p:cNvSpPr txBox="1"/>
          <p:nvPr/>
        </p:nvSpPr>
        <p:spPr>
          <a:xfrm>
            <a:off x="261175" y="1537975"/>
            <a:ext cx="3866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Go to your ADAPT course &gt; course properties &gt; sections &gt; and get the “Access code”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Share this access code with your students. They will need to enter this code once when accessing ADAPT in Canvas.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Done. 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7" name="Google Shape;3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350" y="1623675"/>
            <a:ext cx="4207600" cy="16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/>
          <p:nvPr/>
        </p:nvSpPr>
        <p:spPr>
          <a:xfrm rot="-5400000">
            <a:off x="4178725" y="-1953400"/>
            <a:ext cx="47700" cy="6386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"/>
          <p:cNvSpPr txBox="1"/>
          <p:nvPr>
            <p:ph type="title"/>
          </p:nvPr>
        </p:nvSpPr>
        <p:spPr>
          <a:xfrm>
            <a:off x="429400" y="278600"/>
            <a:ext cx="815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Activity # 4: </a:t>
            </a:r>
            <a:r>
              <a:rPr lang="en" sz="3000">
                <a:solidFill>
                  <a:srgbClr val="434343"/>
                </a:solidFill>
              </a:rPr>
              <a:t>How to link ADAPT in Canvas</a:t>
            </a:r>
            <a:endParaRPr sz="3000">
              <a:solidFill>
                <a:srgbClr val="434343"/>
              </a:solidFill>
            </a:endParaRPr>
          </a:p>
        </p:txBody>
      </p:sp>
      <p:sp>
        <p:nvSpPr>
          <p:cNvPr id="364" name="Google Shape;364;p45"/>
          <p:cNvSpPr txBox="1"/>
          <p:nvPr/>
        </p:nvSpPr>
        <p:spPr>
          <a:xfrm>
            <a:off x="507825" y="1298575"/>
            <a:ext cx="5638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Step # 1: Create an assignment in Canvas. Then edit.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5" name="Google Shape;3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63" y="1859850"/>
            <a:ext cx="3936086" cy="28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5"/>
          <p:cNvSpPr/>
          <p:nvPr/>
        </p:nvSpPr>
        <p:spPr>
          <a:xfrm rot="-5400000">
            <a:off x="3677025" y="-2033200"/>
            <a:ext cx="47700" cy="6386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6"/>
          <p:cNvSpPr txBox="1"/>
          <p:nvPr>
            <p:ph type="title"/>
          </p:nvPr>
        </p:nvSpPr>
        <p:spPr>
          <a:xfrm>
            <a:off x="297450" y="151675"/>
            <a:ext cx="832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Select </a:t>
            </a:r>
            <a:r>
              <a:rPr lang="en" sz="2200">
                <a:solidFill>
                  <a:srgbClr val="434343"/>
                </a:solidFill>
              </a:rPr>
              <a:t>ADAPT in External Tool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372" name="Google Shape;372;p46"/>
          <p:cNvSpPr txBox="1"/>
          <p:nvPr/>
        </p:nvSpPr>
        <p:spPr>
          <a:xfrm>
            <a:off x="391800" y="1009075"/>
            <a:ext cx="8752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Step # 2: Edit the assignment and choose “external tool” under submission type.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Step # 3: Click on “find” and look for ADAPT and “select”.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Step # 4: Click on “Load This Tool in A New Tab”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3" name="Google Shape;3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413" y="1781325"/>
            <a:ext cx="2524550" cy="14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2524" y="1781325"/>
            <a:ext cx="1800250" cy="17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7827" y="3696625"/>
            <a:ext cx="2457526" cy="12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6"/>
          <p:cNvSpPr/>
          <p:nvPr/>
        </p:nvSpPr>
        <p:spPr>
          <a:xfrm rot="-5400000">
            <a:off x="3561000" y="-2160125"/>
            <a:ext cx="47700" cy="6386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2426425" y="-37050"/>
            <a:ext cx="4187400" cy="8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ADAPT in Action</a:t>
            </a: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913" y="926804"/>
            <a:ext cx="4953025" cy="415084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/>
          <p:nvPr/>
        </p:nvSpPr>
        <p:spPr>
          <a:xfrm rot="-5400000">
            <a:off x="4253050" y="-1267050"/>
            <a:ext cx="47700" cy="41325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/>
          <p:nvPr>
            <p:ph type="title"/>
          </p:nvPr>
        </p:nvSpPr>
        <p:spPr>
          <a:xfrm>
            <a:off x="429400" y="278600"/>
            <a:ext cx="815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Example of an Assignment Description </a:t>
            </a:r>
            <a:endParaRPr sz="3000">
              <a:solidFill>
                <a:srgbClr val="434343"/>
              </a:solidFill>
            </a:endParaRPr>
          </a:p>
        </p:txBody>
      </p:sp>
      <p:sp>
        <p:nvSpPr>
          <p:cNvPr id="382" name="Google Shape;382;p47"/>
          <p:cNvSpPr/>
          <p:nvPr/>
        </p:nvSpPr>
        <p:spPr>
          <a:xfrm rot="-5400000">
            <a:off x="3677025" y="-2033200"/>
            <a:ext cx="47700" cy="6386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75" y="1292500"/>
            <a:ext cx="3876679" cy="36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7"/>
          <p:cNvSpPr txBox="1"/>
          <p:nvPr/>
        </p:nvSpPr>
        <p:spPr>
          <a:xfrm>
            <a:off x="4823850" y="1663650"/>
            <a:ext cx="3596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This is an example of the description you can include on the assignment.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You should let the students know: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ADAPT Access code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Instructions about the assignment settings such as unlimited attempts.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5" name="Google Shape;385;p47"/>
          <p:cNvSpPr txBox="1"/>
          <p:nvPr/>
        </p:nvSpPr>
        <p:spPr>
          <a:xfrm>
            <a:off x="4743925" y="4402475"/>
            <a:ext cx="330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Students need to click on “Load ….” to open the ADAPT assignment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6" name="Google Shape;386;p47"/>
          <p:cNvCxnSpPr>
            <a:stCxn id="385" idx="1"/>
          </p:cNvCxnSpPr>
          <p:nvPr/>
        </p:nvCxnSpPr>
        <p:spPr>
          <a:xfrm rot="10800000">
            <a:off x="3051325" y="4605875"/>
            <a:ext cx="1692600" cy="1044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/>
          <p:nvPr>
            <p:ph type="title"/>
          </p:nvPr>
        </p:nvSpPr>
        <p:spPr>
          <a:xfrm>
            <a:off x="414900" y="155250"/>
            <a:ext cx="7688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How to select the assignment in Canvas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2" name="Google Shape;392;p48"/>
          <p:cNvSpPr txBox="1"/>
          <p:nvPr/>
        </p:nvSpPr>
        <p:spPr>
          <a:xfrm>
            <a:off x="297450" y="1342100"/>
            <a:ext cx="3685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In Canvas: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Click on “Load”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You will be able to see “Course” and “Assignment” you want to link to Canvas.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Click “Link Assignment”.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Done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This assignment is created and a column will appear in “Grades”.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93" name="Google Shape;3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625" y="1101700"/>
            <a:ext cx="3155700" cy="12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400" y="2102850"/>
            <a:ext cx="4156826" cy="276051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8"/>
          <p:cNvSpPr/>
          <p:nvPr/>
        </p:nvSpPr>
        <p:spPr>
          <a:xfrm rot="-5400000">
            <a:off x="4269375" y="-2745750"/>
            <a:ext cx="47700" cy="7469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/>
          <p:nvPr>
            <p:ph type="title"/>
          </p:nvPr>
        </p:nvSpPr>
        <p:spPr>
          <a:xfrm>
            <a:off x="100485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34343"/>
                </a:solidFill>
              </a:rPr>
              <a:t>Have Questions?</a:t>
            </a:r>
            <a:endParaRPr/>
          </a:p>
        </p:txBody>
      </p:sp>
      <p:sp>
        <p:nvSpPr>
          <p:cNvPr id="401" name="Google Shape;401;p49"/>
          <p:cNvSpPr/>
          <p:nvPr/>
        </p:nvSpPr>
        <p:spPr>
          <a:xfrm rot="-5400000">
            <a:off x="3361650" y="-1262800"/>
            <a:ext cx="47700" cy="49095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9"/>
          <p:cNvSpPr txBox="1"/>
          <p:nvPr/>
        </p:nvSpPr>
        <p:spPr>
          <a:xfrm>
            <a:off x="930750" y="1630475"/>
            <a:ext cx="684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H5P/LibreStudio and ADAPT Office Hours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Friday, September 15, 2023 from 1:00 pm – 2:00 pm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Register for H5P/LibreStudio and ADAPT Office Hours</a:t>
            </a:r>
            <a:endParaRPr sz="2000">
              <a:solidFill>
                <a:srgbClr val="53031B"/>
              </a:solidFill>
              <a:highlight>
                <a:srgbClr val="F0F0F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/>
          <p:nvPr>
            <p:ph type="ctrTitle"/>
          </p:nvPr>
        </p:nvSpPr>
        <p:spPr>
          <a:xfrm>
            <a:off x="638300" y="992700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Looking for more ADAPT resources?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ADAPT resources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13" name="Google Shape;413;p51"/>
          <p:cNvSpPr txBox="1"/>
          <p:nvPr/>
        </p:nvSpPr>
        <p:spPr>
          <a:xfrm>
            <a:off x="703700" y="1197000"/>
            <a:ext cx="63549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Accessibility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reports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ADAPT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construction guide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Videos created by Prof. Robert Belford: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5"/>
              </a:rPr>
              <a:t>Bulk Uploading 5 questions from H5P to ADAPT</a:t>
            </a:r>
            <a:endParaRPr>
              <a:solidFill>
                <a:srgbClr val="201F1E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400"/>
              <a:buFont typeface="Raleway"/>
              <a:buChar char="○"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6"/>
              </a:rPr>
              <a:t>Adding 5 random questions from H5P to adapt assignment</a:t>
            </a:r>
            <a:endParaRPr>
              <a:solidFill>
                <a:srgbClr val="201F1E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LibreTexts weekly office hours: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https://zoom.libretexts.org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(Tuesdays at 9:00-10:00 Pacific time)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8"/>
              </a:rPr>
              <a:t>https://zoom.libretexts.org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(Thursdays at 9:00-10:00 Pacific time)</a:t>
            </a:r>
            <a:endParaRPr>
              <a:solidFill>
                <a:srgbClr val="3C4858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201F1E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51"/>
          <p:cNvSpPr/>
          <p:nvPr/>
        </p:nvSpPr>
        <p:spPr>
          <a:xfrm rot="-5400000">
            <a:off x="4548150" y="-2614975"/>
            <a:ext cx="47700" cy="7469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2"/>
          <p:cNvSpPr txBox="1"/>
          <p:nvPr>
            <p:ph type="ctrTitle"/>
          </p:nvPr>
        </p:nvSpPr>
        <p:spPr>
          <a:xfrm>
            <a:off x="637975" y="1159475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More </a:t>
            </a:r>
            <a:r>
              <a:rPr lang="en">
                <a:solidFill>
                  <a:srgbClr val="4B4B4B"/>
                </a:solidFill>
              </a:rPr>
              <a:t>Questions?</a:t>
            </a:r>
            <a:endParaRPr>
              <a:solidFill>
                <a:srgbClr val="4B4B4B"/>
              </a:solidFill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714475" y="2945150"/>
            <a:ext cx="6583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Cristina Moon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Spanish Faculty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OER/ZTC Coordinator at Chabot College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B4B4B"/>
                </a:solidFill>
                <a:latin typeface="Raleway"/>
                <a:ea typeface="Raleway"/>
                <a:cs typeface="Raleway"/>
                <a:sym typeface="Raleway"/>
              </a:rPr>
              <a:t>ASCCC OERI Spanish Lead, H5P/ADAPT Lead, and OERI Liaison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cmoon@chabotcollege.edu</a:t>
            </a:r>
            <a:r>
              <a:rPr lang="en" sz="16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Goals for this webinar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164" name="Google Shape;164;p21"/>
          <p:cNvSpPr/>
          <p:nvPr/>
        </p:nvSpPr>
        <p:spPr>
          <a:xfrm rot="-5400000">
            <a:off x="3630325" y="-1672950"/>
            <a:ext cx="47700" cy="57537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850000" y="1649125"/>
            <a:ext cx="75045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"/>
              <a:buChar char="●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Find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 ADAPT questions, collections, and public courses.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"/>
              <a:buChar char="●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Create an ADAPT course and set the Gradebook integration with Canvas.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"/>
              <a:buChar char="●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Create an assignment and add existing questions.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"/>
              <a:buChar char="●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Create new ADAPT native questions: multiple choice, select choice, etc.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"/>
              <a:buChar char="●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Create a Canvas assignment and link ADAPT assignment in Canvas.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2328950" y="0"/>
            <a:ext cx="3594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What is ADAPT?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139225" y="1205625"/>
            <a:ext cx="26247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ADAPT is a comprehensive online assessment/homework infrastructure that provides faculty the ability to include auto-graded and non-auto-graded activities from different platforms such as </a:t>
            </a:r>
            <a:r>
              <a:rPr b="1" lang="en" sz="1300">
                <a:latin typeface="Raleway"/>
                <a:ea typeface="Raleway"/>
                <a:cs typeface="Raleway"/>
                <a:sym typeface="Raleway"/>
              </a:rPr>
              <a:t>H5P</a:t>
            </a: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en" sz="1300">
                <a:latin typeface="Raleway"/>
                <a:ea typeface="Raleway"/>
                <a:cs typeface="Raleway"/>
                <a:sym typeface="Raleway"/>
              </a:rPr>
              <a:t>MyOpenMath</a:t>
            </a: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en" sz="1300">
                <a:latin typeface="Raleway"/>
                <a:ea typeface="Raleway"/>
                <a:cs typeface="Raleway"/>
                <a:sym typeface="Raleway"/>
              </a:rPr>
              <a:t>WeBWork</a:t>
            </a: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, and it’s own </a:t>
            </a:r>
            <a:r>
              <a:rPr b="1" lang="en" sz="1300">
                <a:latin typeface="Raleway"/>
                <a:ea typeface="Raleway"/>
                <a:cs typeface="Raleway"/>
                <a:sym typeface="Raleway"/>
              </a:rPr>
              <a:t>native </a:t>
            </a: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ADAPT questions.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ADAPT can be integrated into an LMS such as Canvas with full grade integration or it could be run independently.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325" y="1147613"/>
            <a:ext cx="6075275" cy="363044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 rot="-5400000">
            <a:off x="4102550" y="-1941775"/>
            <a:ext cx="47700" cy="57537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Let’s get to work</a:t>
            </a:r>
            <a:endParaRPr sz="40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B4B4B"/>
              </a:solidFill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521700" y="2787675"/>
            <a:ext cx="81525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aleway"/>
              <a:buAutoNum type="arabicPeriod"/>
            </a:pP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Find</a:t>
            </a: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 ADAPT 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Questions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Collections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Public courses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483175" y="1365775"/>
            <a:ext cx="3300900" cy="10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B4B4B"/>
                </a:solidFill>
              </a:rPr>
              <a:t>Login to your</a:t>
            </a:r>
            <a:r>
              <a:rPr lang="en" sz="2500">
                <a:solidFill>
                  <a:srgbClr val="4B4B4B"/>
                </a:solidFill>
              </a:rPr>
              <a:t> ADAPT account</a:t>
            </a:r>
            <a:endParaRPr sz="2500">
              <a:solidFill>
                <a:srgbClr val="4B4B4B"/>
              </a:solidFill>
            </a:endParaRPr>
          </a:p>
        </p:txBody>
      </p:sp>
      <p:sp>
        <p:nvSpPr>
          <p:cNvPr id="186" name="Google Shape;186;p24"/>
          <p:cNvSpPr txBox="1"/>
          <p:nvPr>
            <p:ph idx="2" type="body"/>
          </p:nvPr>
        </p:nvSpPr>
        <p:spPr>
          <a:xfrm>
            <a:off x="4700775" y="497475"/>
            <a:ext cx="42858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B4B4B"/>
                </a:solidFill>
              </a:rPr>
              <a:t>Go to: </a:t>
            </a:r>
            <a:endParaRPr sz="22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https://adapt.libretexts.org/login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 </a:t>
            </a:r>
            <a:endParaRPr sz="2700"/>
          </a:p>
          <a:p>
            <a:pPr indent="0" lvl="0" marL="3429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3429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375" y="1903375"/>
            <a:ext cx="4402477" cy="25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 rot="-5400000">
            <a:off x="2344350" y="573750"/>
            <a:ext cx="47700" cy="39960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848850" y="67825"/>
            <a:ext cx="7446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Search for ADAPT questions, collections, and 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public courses</a:t>
            </a:r>
            <a:endParaRPr sz="3800"/>
          </a:p>
        </p:txBody>
      </p:sp>
      <p:sp>
        <p:nvSpPr>
          <p:cNvPr id="195" name="Google Shape;195;p25"/>
          <p:cNvSpPr/>
          <p:nvPr/>
        </p:nvSpPr>
        <p:spPr>
          <a:xfrm rot="-5400000">
            <a:off x="4247550" y="-1927775"/>
            <a:ext cx="47700" cy="57537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00" y="1176200"/>
            <a:ext cx="2364575" cy="36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3152925" y="3094825"/>
            <a:ext cx="5681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Questions: Search among </a:t>
            </a:r>
            <a:r>
              <a:rPr b="1" lang="en" sz="1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157,445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ADAPT questions.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Public Courses: Search among shared public courses.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Commons: Search from collections.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8" name="Google Shape;198;p25"/>
          <p:cNvCxnSpPr/>
          <p:nvPr/>
        </p:nvCxnSpPr>
        <p:spPr>
          <a:xfrm rot="10800000">
            <a:off x="2150450" y="3232900"/>
            <a:ext cx="1184100" cy="72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25"/>
          <p:cNvCxnSpPr/>
          <p:nvPr/>
        </p:nvCxnSpPr>
        <p:spPr>
          <a:xfrm flipH="1">
            <a:off x="1859875" y="3748650"/>
            <a:ext cx="1452900" cy="1089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25"/>
          <p:cNvCxnSpPr/>
          <p:nvPr/>
        </p:nvCxnSpPr>
        <p:spPr>
          <a:xfrm rot="10800000">
            <a:off x="1841725" y="4170025"/>
            <a:ext cx="14892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1394550" y="-12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Search in Commons</a:t>
            </a:r>
            <a:endParaRPr>
              <a:solidFill>
                <a:srgbClr val="4B4B4B"/>
              </a:solidFill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300" y="1085263"/>
            <a:ext cx="6160910" cy="3622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/>
          <p:nvPr/>
        </p:nvSpPr>
        <p:spPr>
          <a:xfrm rot="-5400000">
            <a:off x="3800625" y="-2043300"/>
            <a:ext cx="47700" cy="57537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