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32" r:id="rId2"/>
    <p:sldId id="264" r:id="rId3"/>
    <p:sldId id="268" r:id="rId4"/>
    <p:sldId id="495" r:id="rId5"/>
    <p:sldId id="496" r:id="rId6"/>
    <p:sldId id="345" r:id="rId7"/>
    <p:sldId id="290" r:id="rId8"/>
    <p:sldId id="497" r:id="rId9"/>
    <p:sldId id="438" r:id="rId10"/>
    <p:sldId id="437" r:id="rId11"/>
    <p:sldId id="502" r:id="rId12"/>
    <p:sldId id="434" r:id="rId13"/>
    <p:sldId id="493" r:id="rId14"/>
    <p:sldId id="501" r:id="rId15"/>
    <p:sldId id="498" r:id="rId16"/>
    <p:sldId id="500" r:id="rId17"/>
    <p:sldId id="494" r:id="rId18"/>
    <p:sldId id="435" r:id="rId19"/>
    <p:sldId id="503" r:id="rId20"/>
    <p:sldId id="440" r:id="rId21"/>
    <p:sldId id="467" r:id="rId22"/>
    <p:sldId id="469" r:id="rId23"/>
    <p:sldId id="470" r:id="rId24"/>
    <p:sldId id="471" r:id="rId25"/>
    <p:sldId id="472" r:id="rId26"/>
    <p:sldId id="49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568B8-E601-46ED-B665-54C19B6E6A8B}" v="1" dt="2023-09-15T15:08:43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0"/>
    <p:restoredTop sz="89048"/>
  </p:normalViewPr>
  <p:slideViewPr>
    <p:cSldViewPr snapToGrid="0" snapToObjects="1">
      <p:cViewPr varScale="1">
        <p:scale>
          <a:sx n="100" d="100"/>
          <a:sy n="100" d="100"/>
        </p:scale>
        <p:origin x="2652" y="96"/>
      </p:cViewPr>
      <p:guideLst/>
    </p:cSldViewPr>
  </p:slideViewPr>
  <p:outlineViewPr>
    <p:cViewPr>
      <p:scale>
        <a:sx n="33" d="100"/>
        <a:sy n="33" d="100"/>
      </p:scale>
      <p:origin x="0" y="-62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1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kim, Suzanne" userId="0dd64dc4-6a17-4c2f-8a21-ceaa46cd19c6" providerId="ADAL" clId="{23D568B8-E601-46ED-B665-54C19B6E6A8B}"/>
    <pc:docChg chg="undo custSel modSld">
      <pc:chgData name="Wakim, Suzanne" userId="0dd64dc4-6a17-4c2f-8a21-ceaa46cd19c6" providerId="ADAL" clId="{23D568B8-E601-46ED-B665-54C19B6E6A8B}" dt="2023-09-21T23:45:40.578" v="258" actId="962"/>
      <pc:docMkLst>
        <pc:docMk/>
      </pc:docMkLst>
      <pc:sldChg chg="modSp mod">
        <pc:chgData name="Wakim, Suzanne" userId="0dd64dc4-6a17-4c2f-8a21-ceaa46cd19c6" providerId="ADAL" clId="{23D568B8-E601-46ED-B665-54C19B6E6A8B}" dt="2023-09-21T23:45:40.578" v="258" actId="962"/>
        <pc:sldMkLst>
          <pc:docMk/>
          <pc:sldMk cId="14410822" sldId="440"/>
        </pc:sldMkLst>
        <pc:picChg chg="mod">
          <ac:chgData name="Wakim, Suzanne" userId="0dd64dc4-6a17-4c2f-8a21-ceaa46cd19c6" providerId="ADAL" clId="{23D568B8-E601-46ED-B665-54C19B6E6A8B}" dt="2023-09-21T23:45:40.578" v="258" actId="962"/>
          <ac:picMkLst>
            <pc:docMk/>
            <pc:sldMk cId="14410822" sldId="440"/>
            <ac:picMk id="7" creationId="{9009CA40-3AFE-D3B8-EB66-1E0FB8DE2215}"/>
          </ac:picMkLst>
        </pc:picChg>
      </pc:sldChg>
      <pc:sldChg chg="modSp mod">
        <pc:chgData name="Wakim, Suzanne" userId="0dd64dc4-6a17-4c2f-8a21-ceaa46cd19c6" providerId="ADAL" clId="{23D568B8-E601-46ED-B665-54C19B6E6A8B}" dt="2023-09-15T16:07:38.280" v="218" actId="14100"/>
        <pc:sldMkLst>
          <pc:docMk/>
          <pc:sldMk cId="1988188479" sldId="501"/>
        </pc:sldMkLst>
        <pc:spChg chg="mod">
          <ac:chgData name="Wakim, Suzanne" userId="0dd64dc4-6a17-4c2f-8a21-ceaa46cd19c6" providerId="ADAL" clId="{23D568B8-E601-46ED-B665-54C19B6E6A8B}" dt="2023-09-15T16:07:38.280" v="218" actId="14100"/>
          <ac:spMkLst>
            <pc:docMk/>
            <pc:sldMk cId="1988188479" sldId="501"/>
            <ac:spMk id="3" creationId="{44A32B59-C805-7102-8FFF-AACA690E9BA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F88045-DF38-5C40-9840-54F9F59EF7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D1A2D2-AE0C-2C43-8F7E-1707FAEA00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A44FF-5174-984A-B980-605E3699B1E8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2FBF5-14D7-1942-AB13-AC999D20F4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D2E68-831F-0544-95FA-5935B261D9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68A65-B6D0-8549-BC23-DAC94F2FB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09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A0444-605D-8843-B7F7-5AE8F72B6B9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E3782-747D-0849-8027-4C495AD1B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7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FF0000"/>
              </a:solidFill>
            </a:endParaRPr>
          </a:p>
        </p:txBody>
      </p:sp>
      <p:sp>
        <p:nvSpPr>
          <p:cNvPr id="275" name="Google Shape;2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0657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6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0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97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5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audience… What does it mean?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5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do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94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focuses on approaches that don’t require money.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38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72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above is a quote from the legislation.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32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too late to right this sinking ship…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E3782-747D-0849-8027-4C495AD1BB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09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394ABC-48E7-5042-8AFF-4FF04C6326D3}"/>
              </a:ext>
            </a:extLst>
          </p:cNvPr>
          <p:cNvSpPr/>
          <p:nvPr userDrawn="1"/>
        </p:nvSpPr>
        <p:spPr>
          <a:xfrm>
            <a:off x="0" y="1527142"/>
            <a:ext cx="9144000" cy="36578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13336" y="3233396"/>
            <a:ext cx="6477803" cy="1769453"/>
          </a:xfrm>
        </p:spPr>
        <p:txBody>
          <a:bodyPr bIns="0" anchor="b">
            <a:normAutofit/>
          </a:bodyPr>
          <a:lstStyle>
            <a:lvl1pPr algn="l"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5190324"/>
            <a:ext cx="6477804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none" baseline="0">
                <a:solidFill>
                  <a:schemeClr val="bg2">
                    <a:lumMod val="10000"/>
                  </a:schemeClr>
                </a:solidFill>
              </a:defRPr>
            </a:lvl1pPr>
            <a:lvl2pPr marL="342892" indent="0" algn="ctr">
              <a:buNone/>
              <a:defRPr sz="135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0" y="5187659"/>
            <a:ext cx="91440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0496935-AB97-4E40-A1BF-0FEE0DAE5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5177" y="585230"/>
            <a:ext cx="4360183" cy="13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46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81347-9BB0-ED42-88FA-2B09D1D2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6" y="6211950"/>
            <a:ext cx="511109" cy="309201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C91FA263-36F2-9444-8811-3649E5EA4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462" y="6213011"/>
            <a:ext cx="800680" cy="308138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8686" y="804520"/>
            <a:ext cx="7202456" cy="898614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86" y="2015732"/>
            <a:ext cx="7202456" cy="4039916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C6C75E-926B-8E46-AF8C-190C7F4277FD}"/>
              </a:ext>
            </a:extLst>
          </p:cNvPr>
          <p:cNvCxnSpPr>
            <a:cxnSpLocks/>
          </p:cNvCxnSpPr>
          <p:nvPr userDrawn="1"/>
        </p:nvCxnSpPr>
        <p:spPr>
          <a:xfrm>
            <a:off x="1088686" y="1859432"/>
            <a:ext cx="720245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054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D002F-7377-2945-B0CB-F6B274812940}"/>
              </a:ext>
            </a:extLst>
          </p:cNvPr>
          <p:cNvCxnSpPr>
            <a:cxnSpLocks/>
          </p:cNvCxnSpPr>
          <p:nvPr userDrawn="1"/>
        </p:nvCxnSpPr>
        <p:spPr>
          <a:xfrm>
            <a:off x="1085500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2010878"/>
            <a:ext cx="3260991" cy="40571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2017342"/>
            <a:ext cx="3483864" cy="40506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DBDCCA-F5FA-C448-9BA9-90FA2CB2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6" y="804520"/>
            <a:ext cx="7202456" cy="898614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6093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515D59-0C27-2940-AC8E-EC0EB551A6C0}"/>
              </a:ext>
            </a:extLst>
          </p:cNvPr>
          <p:cNvCxnSpPr>
            <a:cxnSpLocks/>
          </p:cNvCxnSpPr>
          <p:nvPr userDrawn="1"/>
        </p:nvCxnSpPr>
        <p:spPr>
          <a:xfrm>
            <a:off x="1085395" y="1847088"/>
            <a:ext cx="720574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2019552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0" cap="none" baseline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824272"/>
            <a:ext cx="3483864" cy="321818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2023006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0" cap="none" baseline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821494"/>
            <a:ext cx="3483864" cy="3220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7ECA4B5-0A44-4942-886B-6242EB8F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6" y="804520"/>
            <a:ext cx="7202456" cy="898614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37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B8DF55-F427-B94E-99B5-C2DA01127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32004"/>
            <a:ext cx="91440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6" y="3464560"/>
            <a:ext cx="6477803" cy="1538289"/>
          </a:xfrm>
        </p:spPr>
        <p:txBody>
          <a:bodyPr bIns="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5189604"/>
            <a:ext cx="6477804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none" baseline="0">
                <a:solidFill>
                  <a:schemeClr val="bg2">
                    <a:lumMod val="10000"/>
                  </a:schemeClr>
                </a:solidFill>
              </a:defRPr>
            </a:lvl1pPr>
            <a:lvl2pPr marL="342892" indent="0" algn="ctr">
              <a:buNone/>
              <a:defRPr sz="135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0" y="5187659"/>
            <a:ext cx="91440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0BD600D-3FD4-D74F-AB01-A60D3490D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5177" y="585230"/>
            <a:ext cx="4360183" cy="13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1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9BE868-7051-8547-993F-F20FC2AE32B8}"/>
              </a:ext>
            </a:extLst>
          </p:cNvPr>
          <p:cNvSpPr/>
          <p:nvPr userDrawn="1"/>
        </p:nvSpPr>
        <p:spPr>
          <a:xfrm>
            <a:off x="897905" y="0"/>
            <a:ext cx="6839998" cy="38037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2F93B-7E9C-554F-B111-48059F8B1B07}"/>
              </a:ext>
            </a:extLst>
          </p:cNvPr>
          <p:cNvCxnSpPr>
            <a:cxnSpLocks/>
          </p:cNvCxnSpPr>
          <p:nvPr userDrawn="1"/>
        </p:nvCxnSpPr>
        <p:spPr>
          <a:xfrm>
            <a:off x="892142" y="3816299"/>
            <a:ext cx="684576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80" y="2168168"/>
            <a:ext cx="6482366" cy="147591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80" y="3806198"/>
            <a:ext cx="6472835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600" baseline="0">
                <a:solidFill>
                  <a:schemeClr val="tx2">
                    <a:lumMod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CC55B9-9636-534F-9AA9-5197025E32CF}"/>
              </a:ext>
            </a:extLst>
          </p:cNvPr>
          <p:cNvSpPr/>
          <p:nvPr userDrawn="1"/>
        </p:nvSpPr>
        <p:spPr>
          <a:xfrm>
            <a:off x="892142" y="-21176"/>
            <a:ext cx="7606015" cy="18787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41B004-922A-8A4C-9463-1486EAEEA099}"/>
              </a:ext>
            </a:extLst>
          </p:cNvPr>
          <p:cNvCxnSpPr>
            <a:cxnSpLocks/>
          </p:cNvCxnSpPr>
          <p:nvPr userDrawn="1"/>
        </p:nvCxnSpPr>
        <p:spPr>
          <a:xfrm>
            <a:off x="892142" y="1859611"/>
            <a:ext cx="76060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86" y="808303"/>
            <a:ext cx="7202456" cy="893111"/>
          </a:xfrm>
        </p:spPr>
        <p:txBody>
          <a:bodyPr anchor="b" anchorCtr="0">
            <a:no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86" y="2015735"/>
            <a:ext cx="7202456" cy="4039079"/>
          </a:xfrm>
        </p:spPr>
        <p:txBody>
          <a:bodyPr anchor="t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ection Header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9F0E39-350B-A34F-971E-4E807D6CB024}"/>
              </a:ext>
            </a:extLst>
          </p:cNvPr>
          <p:cNvSpPr/>
          <p:nvPr userDrawn="1"/>
        </p:nvSpPr>
        <p:spPr>
          <a:xfrm>
            <a:off x="897905" y="0"/>
            <a:ext cx="7557940" cy="18470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D002F-7377-2945-B0CB-F6B274812940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142" y="1847089"/>
            <a:ext cx="7563703" cy="12523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804890"/>
            <a:ext cx="7204226" cy="903456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2010878"/>
            <a:ext cx="3483864" cy="4049804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2017345"/>
            <a:ext cx="3483864" cy="4043339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ection Header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7B1E48-A542-0541-B1CE-EC7714473797}"/>
              </a:ext>
            </a:extLst>
          </p:cNvPr>
          <p:cNvSpPr/>
          <p:nvPr userDrawn="1"/>
        </p:nvSpPr>
        <p:spPr>
          <a:xfrm>
            <a:off x="897905" y="0"/>
            <a:ext cx="7557940" cy="184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515D59-0C27-2940-AC8E-EC0EB551A6C0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142" y="1847089"/>
            <a:ext cx="7563703" cy="12523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804167"/>
            <a:ext cx="7205746" cy="879528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2019552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0" cap="none" baseline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824270"/>
            <a:ext cx="3483864" cy="3230542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2023006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0" cap="none" baseline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821494"/>
            <a:ext cx="3483864" cy="3233321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142587-CE47-9F44-B539-4DC80DC8F57D}"/>
              </a:ext>
            </a:extLst>
          </p:cNvPr>
          <p:cNvSpPr/>
          <p:nvPr userDrawn="1"/>
        </p:nvSpPr>
        <p:spPr>
          <a:xfrm>
            <a:off x="897905" y="0"/>
            <a:ext cx="7557940" cy="18470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32942F-EEBC-D246-BABD-BCA74D32D089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142" y="1847089"/>
            <a:ext cx="7563703" cy="12523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86" y="810377"/>
            <a:ext cx="7202456" cy="947303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ection Side Header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9B07FB-08E7-C349-A226-E8AE45DA2301}"/>
              </a:ext>
            </a:extLst>
          </p:cNvPr>
          <p:cNvSpPr/>
          <p:nvPr userDrawn="1"/>
        </p:nvSpPr>
        <p:spPr>
          <a:xfrm>
            <a:off x="0" y="798973"/>
            <a:ext cx="3648174" cy="2326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541057-E6B8-C541-8492-A9A0F9A07794}"/>
              </a:ext>
            </a:extLst>
          </p:cNvPr>
          <p:cNvCxnSpPr>
            <a:cxnSpLocks/>
          </p:cNvCxnSpPr>
          <p:nvPr userDrawn="1"/>
        </p:nvCxnSpPr>
        <p:spPr>
          <a:xfrm flipV="1">
            <a:off x="2" y="3119532"/>
            <a:ext cx="3644507" cy="626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798973"/>
            <a:ext cx="2456260" cy="2247117"/>
          </a:xfrm>
        </p:spPr>
        <p:txBody>
          <a:bodyPr anchor="b">
            <a:normAutofit/>
          </a:bodyPr>
          <a:lstStyle>
            <a:lvl1pPr algn="l"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6" y="798976"/>
            <a:ext cx="4509353" cy="5255837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3205494"/>
            <a:ext cx="2456260" cy="284931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Side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40FBD-9497-0043-A28E-3A828F2414E3}"/>
              </a:ext>
            </a:extLst>
          </p:cNvPr>
          <p:cNvSpPr/>
          <p:nvPr userDrawn="1"/>
        </p:nvSpPr>
        <p:spPr>
          <a:xfrm>
            <a:off x="-1" y="798973"/>
            <a:ext cx="5231050" cy="2326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EF6D8A-CF1B-0A44-BC0E-882FF5D571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" y="3116401"/>
            <a:ext cx="5225792" cy="9393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1129513"/>
            <a:ext cx="4149246" cy="1830584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9305" y="797578"/>
            <a:ext cx="2841836" cy="524867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8" y="3145994"/>
            <a:ext cx="4143303" cy="2900261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A5AD284B-E3B8-B145-B366-0FD66CCB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462" y="6213011"/>
            <a:ext cx="800680" cy="308138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9/21/2023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6" y="804522"/>
            <a:ext cx="720245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6" y="2015734"/>
            <a:ext cx="7202456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49" r:id="rId10"/>
    <p:sldLayoutId id="2147483662" r:id="rId11"/>
    <p:sldLayoutId id="2147483663" r:id="rId12"/>
    <p:sldLayoutId id="2147483664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effectLst/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bg2">
              <a:lumMod val="10000"/>
            </a:schemeClr>
          </a:solidFill>
          <a:effectLst/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effectLst/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bg2">
              <a:lumMod val="10000"/>
            </a:schemeClr>
          </a:solidFill>
          <a:effectLst/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bg2">
              <a:lumMod val="10000"/>
            </a:schemeClr>
          </a:solidFill>
          <a:effectLst/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2023/08/19/the-zero-textbook-cost-ztc-program-sustainability-updating-content-and-duplicatio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icheile?utm_source=unsplash&amp;utm_medium=referral&amp;utm_content=creditCopyTex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nsplash.com/photos/lZ_4nPFKcV8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ccd.edu/Departments/Research/Documents/RSCCD_StrategicPlan_V5.pdf" TargetMode="External"/><Relationship Id="rId2" Type="http://schemas.openxmlformats.org/officeDocument/2006/relationships/hyperlink" Target="https://www.sdccd.edu/docs/District/cpr/FINALStrategicPlan_092822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deanza.edu/ir/planning/DAC_Student_Equity_Plan_2019-2022-Final2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nsplash.com/photos/deqYi0_DonQ?utm_source=unsplash&amp;utm_medium=referral&amp;utm_content=creditCopyText" TargetMode="External"/><Relationship Id="rId4" Type="http://schemas.openxmlformats.org/officeDocument/2006/relationships/hyperlink" Target="https://unsplash.com/@ucaslexander?utm_source=unsplash&amp;utm_medium=referral&amp;utm_content=creditCopyText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alifornia.public.law/codes/ca_educ_code_section_66406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nsplash.com/photos/G7eGlBfJDtc?utm_source=unsplash&amp;utm_medium=referral&amp;utm_content=creditCopyText" TargetMode="External"/><Relationship Id="rId4" Type="http://schemas.openxmlformats.org/officeDocument/2006/relationships/hyperlink" Target="https://unsplash.com/@dodyalaydrus?utm_source=unsplash&amp;utm_medium=referral&amp;utm_content=creditCopyText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haronmccutcheon?utm_source=unsplash&amp;utm_medium=referral&amp;utm_content=creditCopyText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unsplash.com/photos/gYxVSeZazXU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wp-content/uploads/2022/12/EDC_78052.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thatsherbusiness?utm_source=unsplash&amp;utm_medium=referral&amp;utm_content=creditCopyTex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nsplash.com/photos/KzeOMdcEswk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nsplash.com/photos/zPVjna7YZ6Q?utm_source=unsplash&amp;utm_medium=referral&amp;utm_content=creditCopyText" TargetMode="External"/><Relationship Id="rId4" Type="http://schemas.openxmlformats.org/officeDocument/2006/relationships/hyperlink" Target="https://unsplash.com/@edwardhowellphotography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56" cy="89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Welcome!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"/>
          <p:cNvSpPr txBox="1">
            <a:spLocks noGrp="1"/>
          </p:cNvSpPr>
          <p:nvPr>
            <p:ph type="body" idx="1"/>
          </p:nvPr>
        </p:nvSpPr>
        <p:spPr>
          <a:xfrm>
            <a:off x="1088686" y="2015735"/>
            <a:ext cx="7202456" cy="372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  <a:buSzPts val="2400"/>
            </a:pPr>
            <a:r>
              <a:rPr lang="en-US" sz="2000" dirty="0"/>
              <a:t>On behalf of the ASCCC OERI, we are pleased to have you here with us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400" dirty="0">
                <a:hlinkClick r:id="rId3"/>
              </a:rPr>
              <a:t>The Zero Textbook Cost (ZTC) Program – Sustainability, Updating Content, and Duplication</a:t>
            </a:r>
            <a:r>
              <a:rPr lang="en-US" sz="2000" dirty="0">
                <a:solidFill>
                  <a:schemeClr val="tx1"/>
                </a:solidFill>
              </a:rPr>
              <a:t>”</a:t>
            </a:r>
            <a:endParaRPr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46" lvl="0" indent="-171446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/>
              <a:t>If you are not already muted, please mute yourself upon arrival. </a:t>
            </a:r>
          </a:p>
          <a:p>
            <a:pPr marL="171446" lvl="0" indent="-171446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/>
              <a:t>Please use the “chat” feature to share your questions. </a:t>
            </a:r>
            <a:endParaRPr dirty="0"/>
          </a:p>
          <a:p>
            <a:pPr marL="171446" lvl="0" indent="-171446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279" name="Google Shape;279;p1" descr="Screen Shot 2019-09-05 at 12.50.19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7501" y="5924625"/>
            <a:ext cx="26162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" descr="Screen Shot 2019-09-05 at 12.49.55 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8686" y="6045285"/>
            <a:ext cx="2755900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348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“[d]</a:t>
            </a:r>
            <a:r>
              <a:rPr lang="en-US" sz="2800" dirty="0" err="1"/>
              <a:t>evelop</a:t>
            </a:r>
            <a:r>
              <a:rPr lang="en-US" sz="2800" dirty="0"/>
              <a:t> </a:t>
            </a:r>
            <a:r>
              <a:rPr lang="en-US" sz="2800" strike="sngStrike" dirty="0"/>
              <a:t>degrees</a:t>
            </a:r>
            <a:r>
              <a:rPr lang="en-US" sz="2800" dirty="0"/>
              <a:t> </a:t>
            </a:r>
            <a:r>
              <a:rPr lang="en-US" sz="2800" b="1" i="1" u="sng" dirty="0"/>
              <a:t>courses</a:t>
            </a:r>
            <a:r>
              <a:rPr lang="en-US" sz="2800" dirty="0"/>
              <a:t> with consideration for sustainability after grant funding is exhausted, </a:t>
            </a:r>
            <a:r>
              <a:rPr lang="en-US" sz="2800" b="1" i="1" dirty="0"/>
              <a:t>including how content is updated and presented</a:t>
            </a:r>
            <a:r>
              <a:rPr lang="en-US" sz="2800" dirty="0"/>
              <a:t>”</a:t>
            </a:r>
          </a:p>
          <a:p>
            <a:r>
              <a:rPr lang="en-US" sz="2800" dirty="0"/>
              <a:t>What does this statement presume?</a:t>
            </a:r>
          </a:p>
          <a:p>
            <a:r>
              <a:rPr lang="en-US" sz="2800" dirty="0"/>
              <a:t>Only openly-licensed resources allow faculty to update resources as needed.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9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586" y="620459"/>
            <a:ext cx="7202456" cy="893111"/>
          </a:xfrm>
        </p:spPr>
        <p:txBody>
          <a:bodyPr/>
          <a:lstStyle/>
          <a:p>
            <a:r>
              <a:rPr lang="en-US" sz="3600" dirty="0"/>
              <a:t>Is there an on-going cost to maintaining OER?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5" name="Picture 4" descr="A plant growing out of coins&#10;&#10;Description automatically generated">
            <a:extLst>
              <a:ext uri="{FF2B5EF4-FFF2-40B4-BE49-F238E27FC236}">
                <a16:creationId xmlns:a16="http://schemas.microsoft.com/office/drawing/2014/main" id="{9DE5CC28-E017-AAD0-6D08-C6CC13B8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2402444"/>
            <a:ext cx="4529271" cy="3019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029E23-A512-16A5-1257-C54B0FC1D667}"/>
              </a:ext>
            </a:extLst>
          </p:cNvPr>
          <p:cNvSpPr txBox="1"/>
          <p:nvPr/>
        </p:nvSpPr>
        <p:spPr>
          <a:xfrm>
            <a:off x="2285999" y="60020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micheile henderson</a:t>
            </a:r>
            <a:r>
              <a:rPr lang="en-US" dirty="0"/>
              <a:t> on </a:t>
            </a:r>
            <a:r>
              <a:rPr lang="en-US" dirty="0">
                <a:hlinkClick r:id="rId4"/>
              </a:rPr>
              <a:t>Unsplash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3852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DE1F37"/>
              </a:buClr>
            </a:pPr>
            <a:r>
              <a:rPr lang="en-US" dirty="0"/>
              <a:t>How can updating be supported?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Centralized tracking of needed updates</a:t>
            </a:r>
          </a:p>
          <a:p>
            <a:pPr lvl="1"/>
            <a:r>
              <a:rPr lang="en-US" sz="2400" dirty="0"/>
              <a:t>Google doc/sheet</a:t>
            </a:r>
          </a:p>
          <a:p>
            <a:pPr lvl="1"/>
            <a:r>
              <a:rPr lang="en-US" sz="2400" dirty="0" err="1"/>
              <a:t>LibreTexts</a:t>
            </a:r>
            <a:endParaRPr lang="en-US" sz="2400" dirty="0"/>
          </a:p>
          <a:p>
            <a:pPr lvl="1"/>
            <a:r>
              <a:rPr lang="en-US" sz="2400" dirty="0"/>
              <a:t>COOL4Ed</a:t>
            </a:r>
          </a:p>
          <a:p>
            <a:r>
              <a:rPr lang="en-US" sz="2400" dirty="0"/>
              <a:t>Flex credit, sabbatical, units </a:t>
            </a:r>
          </a:p>
          <a:p>
            <a:r>
              <a:rPr lang="en-US" sz="2400" dirty="0"/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153984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Sources and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OER/ZTC should be an identified priority.</a:t>
            </a:r>
          </a:p>
          <a:p>
            <a:r>
              <a:rPr lang="en-US" sz="2000" dirty="0"/>
              <a:t>Ask you administration about potential funding sources.</a:t>
            </a:r>
          </a:p>
          <a:p>
            <a:r>
              <a:rPr lang="en-US" sz="2000" dirty="0"/>
              <a:t>OER/ZTC should be integrated into all your plans – master, equity, guided pathways, program plans, etc.</a:t>
            </a:r>
          </a:p>
          <a:p>
            <a:r>
              <a:rPr lang="en-US" sz="2000" dirty="0"/>
              <a:t>While you are unlikely to find a dedicated funding stream, ensuring access to various sources of funding is a step toward sustainability.</a:t>
            </a:r>
          </a:p>
          <a:p>
            <a:r>
              <a:rPr lang="en-US" sz="2000" dirty="0"/>
              <a:t>Ensure your allies are everywhere. Don’t be forgotten. </a:t>
            </a:r>
          </a:p>
        </p:txBody>
      </p:sp>
    </p:spTree>
    <p:extLst>
      <p:ext uri="{BB962C8B-B14F-4D97-AF65-F5344CB8AC3E}">
        <p14:creationId xmlns:p14="http://schemas.microsoft.com/office/powerpoint/2010/main" val="2064747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8AB5-EE14-8010-DD13-70254176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OER and/or ZTC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32B59-C805-7102-8FFF-AACA690E9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6" y="2015735"/>
            <a:ext cx="7202456" cy="4318390"/>
          </a:xfrm>
        </p:spPr>
        <p:txBody>
          <a:bodyPr>
            <a:noAutofit/>
          </a:bodyPr>
          <a:lstStyle/>
          <a:p>
            <a:r>
              <a:rPr lang="en-US" sz="1400" dirty="0">
                <a:hlinkClick r:id="rId2"/>
              </a:rPr>
              <a:t>SDCCD Strategic Plan</a:t>
            </a:r>
            <a:r>
              <a:rPr lang="en-US" sz="1400" dirty="0"/>
              <a:t> – “Increase the use of “OER and zero textbook” classes to facilitate program access.”</a:t>
            </a:r>
          </a:p>
          <a:p>
            <a:r>
              <a:rPr lang="en-US" sz="1400" dirty="0">
                <a:hlinkClick r:id="rId3"/>
              </a:rPr>
              <a:t>RSCCD Strategic Plan</a:t>
            </a:r>
            <a:r>
              <a:rPr lang="en-US" sz="1400" dirty="0"/>
              <a:t> - Objective 3D:</a:t>
            </a:r>
          </a:p>
          <a:p>
            <a:pPr lvl="1"/>
            <a:r>
              <a:rPr lang="en-US" dirty="0"/>
              <a:t>Increase support for Distance Education and Open Educational Resources (OER).</a:t>
            </a:r>
          </a:p>
          <a:p>
            <a:pPr lvl="2"/>
            <a:r>
              <a:rPr lang="en-US" sz="1400" dirty="0"/>
              <a:t>Number of faculty trained annually to teach online courses</a:t>
            </a:r>
          </a:p>
          <a:p>
            <a:pPr lvl="2"/>
            <a:r>
              <a:rPr lang="en-US" sz="1400" dirty="0"/>
              <a:t>Number of OER classes/degree pathways offered</a:t>
            </a:r>
          </a:p>
          <a:p>
            <a:r>
              <a:rPr lang="en-US" sz="1400" dirty="0">
                <a:hlinkClick r:id="rId4"/>
              </a:rPr>
              <a:t>De Anza Student Equity Plan</a:t>
            </a:r>
            <a:r>
              <a:rPr lang="en-US" sz="1400" dirty="0"/>
              <a:t> – </a:t>
            </a:r>
          </a:p>
          <a:p>
            <a:pPr lvl="1"/>
            <a:r>
              <a:rPr lang="en-US" dirty="0"/>
              <a:t>OER coordinator</a:t>
            </a:r>
          </a:p>
          <a:p>
            <a:pPr lvl="1"/>
            <a:r>
              <a:rPr lang="en-US" dirty="0"/>
              <a:t>The Affordable Texts and Materials initiative, in partnership with the Bookstore and Library, …</a:t>
            </a:r>
          </a:p>
          <a:p>
            <a:pPr lvl="1"/>
            <a:r>
              <a:rPr lang="en-US" dirty="0"/>
              <a:t>The OER coordinator and OER team, with support from the college administration…</a:t>
            </a:r>
          </a:p>
          <a:p>
            <a:pPr lvl="1"/>
            <a:r>
              <a:rPr lang="en-US" dirty="0"/>
              <a:t>The initiative will also leverage state and regional resources to increase the number of courses using these materials</a:t>
            </a:r>
          </a:p>
        </p:txBody>
      </p:sp>
    </p:spTree>
    <p:extLst>
      <p:ext uri="{BB962C8B-B14F-4D97-AF65-F5344CB8AC3E}">
        <p14:creationId xmlns:p14="http://schemas.microsoft.com/office/powerpoint/2010/main" val="1988188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AF6C-F190-D1E9-7674-6DF4420FC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when you can’t get to zero with OER…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74FD0-BD21-17FB-E303-F7F2F10B6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…modern literature…</a:t>
            </a:r>
          </a:p>
          <a:p>
            <a:r>
              <a:rPr lang="en-US" sz="2000" dirty="0"/>
              <a:t>…or printing is a must? (e.g., sheet music, lab manuals)</a:t>
            </a:r>
          </a:p>
          <a:p>
            <a:r>
              <a:rPr lang="en-US" sz="2000" dirty="0"/>
              <a:t>OER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and ZTC </a:t>
            </a:r>
            <a:r>
              <a:rPr lang="en-US" sz="2000" dirty="0"/>
              <a:t>should be integrated into all your plans.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computer and sheet music&#10;&#10;Description automatically generated">
            <a:extLst>
              <a:ext uri="{FF2B5EF4-FFF2-40B4-BE49-F238E27FC236}">
                <a16:creationId xmlns:a16="http://schemas.microsoft.com/office/drawing/2014/main" id="{7A371F90-362F-21AE-CBC7-541E8FCDA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20" y="3568323"/>
            <a:ext cx="3457572" cy="2305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70AA0-172C-E28B-18B2-A38A28BEB669}"/>
              </a:ext>
            </a:extLst>
          </p:cNvPr>
          <p:cNvSpPr txBox="1"/>
          <p:nvPr/>
        </p:nvSpPr>
        <p:spPr>
          <a:xfrm>
            <a:off x="2466263" y="6030531"/>
            <a:ext cx="421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4"/>
              </a:rPr>
              <a:t>Lucas Alexander</a:t>
            </a:r>
            <a:r>
              <a:rPr lang="en-US" dirty="0"/>
              <a:t> on </a:t>
            </a:r>
            <a:r>
              <a:rPr lang="en-US" dirty="0">
                <a:hlinkClick r:id="rId5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05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D8267-DA7F-DC37-751F-080B4EAF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06E6B-51A6-FD8B-B510-AB0155642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XB12 – when modified to allow for more effective tracking of how resources got to zero – will enable colleges to track how both OER and college purchases (e.g., library resources, print cost) were used to achieve zero.</a:t>
            </a:r>
          </a:p>
          <a:p>
            <a:r>
              <a:rPr lang="en-US" sz="2000" dirty="0"/>
              <a:t>Such tracking can inform future investments.</a:t>
            </a:r>
          </a:p>
          <a:p>
            <a:r>
              <a:rPr lang="en-US" sz="2000" dirty="0">
                <a:hlinkClick r:id="rId2"/>
              </a:rPr>
              <a:t>Ed Code </a:t>
            </a:r>
            <a:r>
              <a:rPr lang="en-US" sz="2000" dirty="0"/>
              <a:t>says that faculty should consider practices in selecting textbooks that will result in lower costs to students: “It is the intent of the Legislature to … encourage faculty to consider practices in selecting textbooks that will result in the lowest costs to students.”</a:t>
            </a:r>
          </a:p>
        </p:txBody>
      </p:sp>
    </p:spTree>
    <p:extLst>
      <p:ext uri="{BB962C8B-B14F-4D97-AF65-F5344CB8AC3E}">
        <p14:creationId xmlns:p14="http://schemas.microsoft.com/office/powerpoint/2010/main" val="389750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Legislated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“[t]he chancellor’s office shall ensure that a grant does not result in:</a:t>
            </a:r>
          </a:p>
          <a:p>
            <a:pPr lvl="1"/>
            <a:r>
              <a:rPr lang="en-US" sz="2400" dirty="0"/>
              <a:t>the development or implementation of duplicate degrees for a subject matter to avoid duplication of effort and </a:t>
            </a:r>
          </a:p>
          <a:p>
            <a:pPr lvl="1"/>
            <a:r>
              <a:rPr lang="en-US" sz="2400" dirty="0"/>
              <a:t>ensure the development and implementation of the greatest number of degrees for the benefit of the greatest number of students.”</a:t>
            </a:r>
          </a:p>
        </p:txBody>
      </p:sp>
    </p:spTree>
    <p:extLst>
      <p:ext uri="{BB962C8B-B14F-4D97-AF65-F5344CB8AC3E}">
        <p14:creationId xmlns:p14="http://schemas.microsoft.com/office/powerpoint/2010/main" val="1101017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duplication mentioned?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825" y="2015735"/>
            <a:ext cx="7572375" cy="4039079"/>
          </a:xfrm>
        </p:spPr>
        <p:txBody>
          <a:bodyPr>
            <a:normAutofit/>
          </a:bodyPr>
          <a:lstStyle/>
          <a:p>
            <a:r>
              <a:rPr lang="en-US" sz="2400" dirty="0"/>
              <a:t>During the prior ZTC program, nothing was done to encourage or ensure sharing.</a:t>
            </a:r>
          </a:p>
          <a:p>
            <a:r>
              <a:rPr lang="en-US" sz="2400" dirty="0"/>
              <a:t>How do you encourage sharing?</a:t>
            </a:r>
          </a:p>
          <a:p>
            <a:r>
              <a:rPr lang="en-US" sz="2400" dirty="0"/>
              <a:t>Professional development is critical.</a:t>
            </a:r>
          </a:p>
          <a:p>
            <a:r>
              <a:rPr lang="en-US" sz="2400" dirty="0"/>
              <a:t>Sharing needs to happen in a transparent, accessible, and clearly defined place.</a:t>
            </a:r>
          </a:p>
        </p:txBody>
      </p:sp>
    </p:spTree>
    <p:extLst>
      <p:ext uri="{BB962C8B-B14F-4D97-AF65-F5344CB8AC3E}">
        <p14:creationId xmlns:p14="http://schemas.microsoft.com/office/powerpoint/2010/main" val="1169350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CAB20-4B91-C3E2-511F-1554F42C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before?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3AAFC-04B0-4BF4-2789-DBEC8EC92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Despite working with a relatively small amount of money and employing a competitive process, no efforts appear to have been made to ensure colleges were not duplicating effort. </a:t>
            </a:r>
          </a:p>
          <a:p>
            <a:r>
              <a:rPr lang="en-US" sz="2000" dirty="0"/>
              <a:t>For example – at least 5 colleges were focusing on early childhood education (ECE) – but we don’t  now have a wealth of ECE options.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6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811" y="2127656"/>
            <a:ext cx="8029574" cy="2187169"/>
          </a:xfrm>
        </p:spPr>
        <p:txBody>
          <a:bodyPr>
            <a:noAutofit/>
          </a:bodyPr>
          <a:lstStyle/>
          <a:p>
            <a:r>
              <a:rPr lang="en-US" sz="4000" dirty="0"/>
              <a:t>The Zero Textbook Cost (ZTC) Program – Sustainability, Updating Content, and Duplication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0811" y="5320233"/>
            <a:ext cx="7979412" cy="977621"/>
          </a:xfrm>
        </p:spPr>
        <p:txBody>
          <a:bodyPr>
            <a:normAutofit fontScale="77500" lnSpcReduction="20000"/>
          </a:bodyPr>
          <a:lstStyle/>
          <a:p>
            <a:r>
              <a:rPr lang="en-US" sz="2100" dirty="0"/>
              <a:t>ASCCC OERI Friday Forum; Friday, September 15, 2023; 10:30 am  – 11:30 am</a:t>
            </a:r>
          </a:p>
          <a:p>
            <a:r>
              <a:rPr lang="en-US" sz="2000" dirty="0"/>
              <a:t>This work is licensed under a </a:t>
            </a:r>
            <a:r>
              <a:rPr lang="en-US" sz="2000" dirty="0">
                <a:hlinkClick r:id="rId3"/>
              </a:rPr>
              <a:t>Creative Commons Attribution 4.0 International License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82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should we define “duplication”?</a:t>
            </a:r>
          </a:p>
          <a:p>
            <a:r>
              <a:rPr lang="en-US" sz="2800" dirty="0"/>
              <a:t>And how could/should duplication be prevented?</a:t>
            </a:r>
          </a:p>
        </p:txBody>
      </p:sp>
      <p:pic>
        <p:nvPicPr>
          <p:cNvPr id="5" name="Picture 4" descr="Spiderman pointing meme with text built OER for Algebra">
            <a:extLst>
              <a:ext uri="{FF2B5EF4-FFF2-40B4-BE49-F238E27FC236}">
                <a16:creationId xmlns:a16="http://schemas.microsoft.com/office/drawing/2014/main" id="{375E8EBF-89D5-9AB5-2BE4-7E7D2773F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7" r="3815"/>
          <a:stretch/>
        </p:blipFill>
        <p:spPr>
          <a:xfrm>
            <a:off x="852859" y="4097172"/>
            <a:ext cx="3728786" cy="2271963"/>
          </a:xfrm>
          <a:prstGeom prst="rect">
            <a:avLst/>
          </a:prstGeom>
        </p:spPr>
      </p:pic>
      <p:pic>
        <p:nvPicPr>
          <p:cNvPr id="7" name="Picture 6" descr="Spider-verse Cartoon still, many spider-people">
            <a:extLst>
              <a:ext uri="{FF2B5EF4-FFF2-40B4-BE49-F238E27FC236}">
                <a16:creationId xmlns:a16="http://schemas.microsoft.com/office/drawing/2014/main" id="{9009CA40-3AFE-D3B8-EB66-1E0FB8DE2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9" t="4036"/>
          <a:stretch/>
        </p:blipFill>
        <p:spPr>
          <a:xfrm>
            <a:off x="4911652" y="4097171"/>
            <a:ext cx="3728786" cy="2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Coordination and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Everyone should be sharing </a:t>
            </a:r>
            <a:r>
              <a:rPr lang="en-US" sz="2800" b="1" i="1" dirty="0"/>
              <a:t>how</a:t>
            </a:r>
            <a:r>
              <a:rPr lang="en-US" sz="2800" dirty="0"/>
              <a:t> they are getting courses to zero – to avoid duplication of effort and “to ensure the development and implementation of the greatest number of degrees for the benefit of the greatest number of students.”</a:t>
            </a:r>
          </a:p>
          <a:p>
            <a:r>
              <a:rPr lang="en-US" sz="2800" dirty="0"/>
              <a:t>How do we make that happen?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3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could we work together…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817" y="1985963"/>
            <a:ext cx="3599022" cy="4511992"/>
          </a:xfrm>
        </p:spPr>
        <p:txBody>
          <a:bodyPr>
            <a:normAutofit/>
          </a:bodyPr>
          <a:lstStyle/>
          <a:p>
            <a:r>
              <a:rPr lang="en-US" sz="2400" dirty="0"/>
              <a:t>to address the elements of the legislation that have not been adequately addressed?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5" name="Picture 4" descr="A boat on the sand&#10;&#10;Description automatically generated">
            <a:extLst>
              <a:ext uri="{FF2B5EF4-FFF2-40B4-BE49-F238E27FC236}">
                <a16:creationId xmlns:a16="http://schemas.microsoft.com/office/drawing/2014/main" id="{A81ABCC4-9F2E-04E8-8E61-66B9FE6C8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163" y="2214562"/>
            <a:ext cx="3429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640DE-AB50-9736-4B53-4D39F54799F9}"/>
              </a:ext>
            </a:extLst>
          </p:cNvPr>
          <p:cNvSpPr txBox="1"/>
          <p:nvPr/>
        </p:nvSpPr>
        <p:spPr>
          <a:xfrm>
            <a:off x="4572000" y="58650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4"/>
              </a:rPr>
              <a:t>Alwi Alaydrus</a:t>
            </a:r>
            <a:r>
              <a:rPr lang="en-US" dirty="0"/>
              <a:t> on </a:t>
            </a:r>
            <a:r>
              <a:rPr lang="en-US" dirty="0">
                <a:hlinkClick r:id="rId5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19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OERI – your partner in sustainability.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Connection</a:t>
            </a:r>
          </a:p>
          <a:p>
            <a:r>
              <a:rPr lang="en-US" sz="2800" dirty="0"/>
              <a:t>Curation</a:t>
            </a:r>
          </a:p>
          <a:p>
            <a:r>
              <a:rPr lang="en-US" sz="2800" dirty="0"/>
              <a:t>Training – licensing, accessibility, platform </a:t>
            </a:r>
          </a:p>
          <a:p>
            <a:r>
              <a:rPr lang="en-US" sz="2800" dirty="0"/>
              <a:t>Project management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4327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duplication mean….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… we shouldn’t be working on the same degrees or CTE certificates?</a:t>
            </a:r>
          </a:p>
          <a:p>
            <a:r>
              <a:rPr lang="en-US" sz="2400" dirty="0"/>
              <a:t>… we should prioritize pathways that are unique to our colleges?</a:t>
            </a:r>
          </a:p>
          <a:p>
            <a:r>
              <a:rPr lang="en-US" sz="2400" dirty="0"/>
              <a:t>… we need to cyber-stalk one another as we identify the ZTC pathways we want to develop?</a:t>
            </a:r>
          </a:p>
        </p:txBody>
      </p:sp>
    </p:spTree>
    <p:extLst>
      <p:ext uri="{BB962C8B-B14F-4D97-AF65-F5344CB8AC3E}">
        <p14:creationId xmlns:p14="http://schemas.microsoft.com/office/powerpoint/2010/main" val="694158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forget…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… the goal is to achieve the maximum benefit – for the greatest number of students.</a:t>
            </a:r>
          </a:p>
          <a:p>
            <a:r>
              <a:rPr lang="en-US" sz="2800" dirty="0"/>
              <a:t>What does that mean for you – and your college?</a:t>
            </a:r>
          </a:p>
          <a:p>
            <a:r>
              <a:rPr lang="en-US" sz="2800" dirty="0"/>
              <a:t>Maximizing benefit only happens when we leverage our existing statewide OER infrastructure, the OERI.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00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dog looking up at the camera&#10;&#10;Description automatically generated">
            <a:extLst>
              <a:ext uri="{FF2B5EF4-FFF2-40B4-BE49-F238E27FC236}">
                <a16:creationId xmlns:a16="http://schemas.microsoft.com/office/drawing/2014/main" id="{C2728D97-720F-C603-5A1A-5EA2E91C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666751"/>
            <a:ext cx="7772400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F4E84-7B15-2E6F-B473-E9FF2AF8593C}"/>
              </a:ext>
            </a:extLst>
          </p:cNvPr>
          <p:cNvSpPr txBox="1"/>
          <p:nvPr/>
        </p:nvSpPr>
        <p:spPr>
          <a:xfrm>
            <a:off x="2643188" y="59790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Alexander Grey</a:t>
            </a:r>
            <a:r>
              <a:rPr lang="en-US" dirty="0"/>
              <a:t> on </a:t>
            </a:r>
            <a:r>
              <a:rPr lang="en-US" dirty="0">
                <a:hlinkClick r:id="rId4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46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Description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69471" y="2015735"/>
            <a:ext cx="7935686" cy="4039079"/>
          </a:xfrm>
        </p:spPr>
        <p:txBody>
          <a:bodyPr>
            <a:noAutofit/>
          </a:bodyPr>
          <a:lstStyle/>
          <a:p>
            <a:r>
              <a:rPr lang="en-US" sz="3200" dirty="0">
                <a:hlinkClick r:id="rId3"/>
              </a:rPr>
              <a:t>California Education Code 78052</a:t>
            </a:r>
            <a:r>
              <a:rPr lang="en-US" sz="3200" dirty="0"/>
              <a:t> allocated to the California Community Colleges $115 million to “develop and implement zero-textbook-cost degrees and develop open educational resources.” It also introduced the further requirements including that districts…</a:t>
            </a:r>
          </a:p>
        </p:txBody>
      </p:sp>
    </p:spTree>
    <p:extLst>
      <p:ext uri="{BB962C8B-B14F-4D97-AF65-F5344CB8AC3E}">
        <p14:creationId xmlns:p14="http://schemas.microsoft.com/office/powerpoint/2010/main" val="160241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2DEC-C918-47BF-9D3C-9C6BF583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districts….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12999-B82D-41D3-C159-4C85900ED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2015735"/>
            <a:ext cx="8172450" cy="4039079"/>
          </a:xfrm>
        </p:spPr>
        <p:txBody>
          <a:bodyPr>
            <a:noAutofit/>
          </a:bodyPr>
          <a:lstStyle/>
          <a:p>
            <a:r>
              <a:rPr lang="en-US" sz="2400" dirty="0"/>
              <a:t>“[d]</a:t>
            </a:r>
            <a:r>
              <a:rPr lang="en-US" sz="2400" dirty="0" err="1"/>
              <a:t>evelop</a:t>
            </a:r>
            <a:r>
              <a:rPr lang="en-US" sz="2400" dirty="0"/>
              <a:t> degrees with consideration for sustainability after grant funding is exhausted, including how content is updated and presented,” and that “[t]he chancellor’s office shall ensure that a grant does not result in the development or implementation of duplicate degrees for a subject matter to avoid duplication of effort and ensure the development and implementation of the greatest number of degrees for the benefit of the greatest number of students.”</a:t>
            </a:r>
          </a:p>
        </p:txBody>
      </p:sp>
    </p:spTree>
    <p:extLst>
      <p:ext uri="{BB962C8B-B14F-4D97-AF65-F5344CB8AC3E}">
        <p14:creationId xmlns:p14="http://schemas.microsoft.com/office/powerpoint/2010/main" val="2730348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1E5-2D19-B3CE-C866-46BF924E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6ED7-D48C-9314-0BFA-BE5012DBA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6" y="2015735"/>
            <a:ext cx="3611902" cy="403907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 practical terms, what does this mean for your local ZTC efforts? Join us for a lively conversation about avoiding duplication and ensuring currency and sustainability in our ZTC Program efforts.</a:t>
            </a:r>
          </a:p>
          <a:p>
            <a:endParaRPr lang="en-US" sz="2400" dirty="0"/>
          </a:p>
        </p:txBody>
      </p:sp>
      <p:pic>
        <p:nvPicPr>
          <p:cNvPr id="5" name="Picture 4" descr="A cup of coffee and two small pumpkins on a white knitted blanket&#10;&#10;Description automatically generated">
            <a:extLst>
              <a:ext uri="{FF2B5EF4-FFF2-40B4-BE49-F238E27FC236}">
                <a16:creationId xmlns:a16="http://schemas.microsoft.com/office/drawing/2014/main" id="{0F1D72D2-3EEF-839E-BC38-394BA48FE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512" y="2471738"/>
            <a:ext cx="3331825" cy="2671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08D9D-0BCE-FA53-83DA-26F64BD75343}"/>
              </a:ext>
            </a:extLst>
          </p:cNvPr>
          <p:cNvSpPr txBox="1"/>
          <p:nvPr/>
        </p:nvSpPr>
        <p:spPr>
          <a:xfrm>
            <a:off x="5057774" y="5316018"/>
            <a:ext cx="3611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That's Her Business</a:t>
            </a:r>
            <a:r>
              <a:rPr lang="en-US" dirty="0"/>
              <a:t> on </a:t>
            </a:r>
            <a:r>
              <a:rPr lang="en-US" dirty="0">
                <a:hlinkClick r:id="rId4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3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86" y="2015734"/>
            <a:ext cx="7202456" cy="4039079"/>
          </a:xfrm>
        </p:spPr>
        <p:txBody>
          <a:bodyPr>
            <a:normAutofit/>
          </a:bodyPr>
          <a:lstStyle/>
          <a:p>
            <a:r>
              <a:rPr lang="en-US" sz="2000" dirty="0" err="1"/>
              <a:t>Shagun</a:t>
            </a:r>
            <a:r>
              <a:rPr lang="en-US" sz="2000" dirty="0"/>
              <a:t> Kaur</a:t>
            </a:r>
          </a:p>
          <a:p>
            <a:pPr lvl="1"/>
            <a:r>
              <a:rPr lang="en-US" sz="2000" dirty="0"/>
              <a:t>Project Facilitator, ASCCC Open Educational Resources Initiative </a:t>
            </a:r>
          </a:p>
          <a:p>
            <a:pPr lvl="1"/>
            <a:r>
              <a:rPr lang="en-US" sz="2000" dirty="0"/>
              <a:t>Communication Studies, </a:t>
            </a:r>
            <a:r>
              <a:rPr lang="en-US" sz="2000" dirty="0" err="1"/>
              <a:t>DeAnza</a:t>
            </a:r>
            <a:r>
              <a:rPr lang="en-US" sz="2000" dirty="0"/>
              <a:t> College</a:t>
            </a:r>
          </a:p>
          <a:p>
            <a:r>
              <a:rPr lang="en-US" sz="2000" dirty="0"/>
              <a:t>Suzanne </a:t>
            </a:r>
            <a:r>
              <a:rPr lang="en-US" sz="2000" dirty="0" err="1"/>
              <a:t>Wakim</a:t>
            </a:r>
            <a:endParaRPr lang="en-US" sz="2000" dirty="0"/>
          </a:p>
          <a:p>
            <a:pPr lvl="1"/>
            <a:r>
              <a:rPr lang="en-US" sz="2000" dirty="0"/>
              <a:t>Project Facilitator, ASCCC Open Educational Resources Initiative </a:t>
            </a:r>
          </a:p>
          <a:p>
            <a:pPr lvl="1"/>
            <a:r>
              <a:rPr lang="en-US" sz="2000" dirty="0"/>
              <a:t>Biology, Butte College</a:t>
            </a:r>
          </a:p>
        </p:txBody>
      </p:sp>
    </p:spTree>
    <p:extLst>
      <p:ext uri="{BB962C8B-B14F-4D97-AF65-F5344CB8AC3E}">
        <p14:creationId xmlns:p14="http://schemas.microsoft.com/office/powerpoint/2010/main" val="117639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85" y="2015735"/>
            <a:ext cx="6297953" cy="4106095"/>
          </a:xfrm>
        </p:spPr>
        <p:txBody>
          <a:bodyPr>
            <a:normAutofit/>
          </a:bodyPr>
          <a:lstStyle/>
          <a:p>
            <a:pPr lvl="0">
              <a:buClr>
                <a:srgbClr val="DE1F37"/>
              </a:buClr>
            </a:pPr>
            <a:r>
              <a:rPr lang="en-US" sz="2400" dirty="0"/>
              <a:t>Language – Legislation Vs Reality</a:t>
            </a:r>
          </a:p>
          <a:p>
            <a:pPr lvl="0">
              <a:buClr>
                <a:srgbClr val="DE1F37"/>
              </a:buClr>
            </a:pPr>
            <a:r>
              <a:rPr lang="en-US" sz="2400" dirty="0"/>
              <a:t>Sustainability </a:t>
            </a:r>
          </a:p>
          <a:p>
            <a:pPr lvl="0">
              <a:buClr>
                <a:srgbClr val="DE1F37"/>
              </a:buClr>
            </a:pPr>
            <a:r>
              <a:rPr lang="en-US" sz="2400" dirty="0"/>
              <a:t>Duplication</a:t>
            </a:r>
          </a:p>
          <a:p>
            <a:pPr lvl="0">
              <a:buClr>
                <a:srgbClr val="DE1F37"/>
              </a:buClr>
            </a:pPr>
            <a:r>
              <a:rPr lang="en-US" sz="2400" dirty="0"/>
              <a:t>Maximizing Benefits</a:t>
            </a:r>
          </a:p>
          <a:p>
            <a:pPr lvl="0">
              <a:buClr>
                <a:srgbClr val="DE1F37"/>
              </a:buClr>
            </a:pPr>
            <a:r>
              <a:rPr lang="en-US" sz="2400" dirty="0">
                <a:solidFill>
                  <a:srgbClr val="DFDBD5">
                    <a:lumMod val="10000"/>
                  </a:srgbClr>
                </a:solidFill>
              </a:rPr>
              <a:t>Q and A</a:t>
            </a:r>
          </a:p>
          <a:p>
            <a:pPr marL="0" lvl="0" indent="0">
              <a:buClr>
                <a:srgbClr val="DE1F37"/>
              </a:buClr>
              <a:buNone/>
            </a:pPr>
            <a:endParaRPr lang="en-US" sz="1800" dirty="0">
              <a:solidFill>
                <a:srgbClr val="DFDBD5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2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336D6-D2DF-1083-D79C-38E2FB36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Language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985AD-19B1-3D39-A001-7E9AD143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We’re not “developing degrees” – most of our degrees were developed a long time ago. “Developing” is a component of the curriculum process.</a:t>
            </a:r>
          </a:p>
          <a:p>
            <a:r>
              <a:rPr lang="en-US" sz="2400" dirty="0"/>
              <a:t>“Implementing” a ZTC pathway means faculty have chosen course resources for individual course sections such that they are not passing costs for textbooks and supplemental resources on to students.</a:t>
            </a:r>
          </a:p>
        </p:txBody>
      </p:sp>
    </p:spTree>
    <p:extLst>
      <p:ext uri="{BB962C8B-B14F-4D97-AF65-F5344CB8AC3E}">
        <p14:creationId xmlns:p14="http://schemas.microsoft.com/office/powerpoint/2010/main" val="313653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86" y="2015735"/>
            <a:ext cx="3183277" cy="4039079"/>
          </a:xfrm>
        </p:spPr>
        <p:txBody>
          <a:bodyPr>
            <a:normAutofit/>
          </a:bodyPr>
          <a:lstStyle/>
          <a:p>
            <a:r>
              <a:rPr lang="en-US" sz="2800" dirty="0"/>
              <a:t>What does it mean for a ZTC course to be “sustainable”?</a:t>
            </a:r>
          </a:p>
        </p:txBody>
      </p:sp>
      <p:pic>
        <p:nvPicPr>
          <p:cNvPr id="5" name="Picture 4" descr="A close-up of a green background&#10;&#10;Description automatically generated">
            <a:extLst>
              <a:ext uri="{FF2B5EF4-FFF2-40B4-BE49-F238E27FC236}">
                <a16:creationId xmlns:a16="http://schemas.microsoft.com/office/drawing/2014/main" id="{33192186-C733-0841-2926-60FA7E3F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865" y="2189304"/>
            <a:ext cx="2676154" cy="3379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BA1037-BB64-ECB0-6D65-F703A2E79631}"/>
              </a:ext>
            </a:extLst>
          </p:cNvPr>
          <p:cNvSpPr txBox="1"/>
          <p:nvPr/>
        </p:nvSpPr>
        <p:spPr>
          <a:xfrm>
            <a:off x="4493502" y="56876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4"/>
              </a:rPr>
              <a:t>Edward Howell</a:t>
            </a:r>
            <a:r>
              <a:rPr lang="en-US" dirty="0"/>
              <a:t> on </a:t>
            </a:r>
            <a:r>
              <a:rPr lang="en-US" dirty="0">
                <a:hlinkClick r:id="rId5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4115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Custom 1">
      <a:dk1>
        <a:srgbClr val="00417E"/>
      </a:dk1>
      <a:lt1>
        <a:srgbClr val="FFFFFF"/>
      </a:lt1>
      <a:dk2>
        <a:srgbClr val="454545"/>
      </a:dk2>
      <a:lt2>
        <a:srgbClr val="DFDBD5"/>
      </a:lt2>
      <a:accent1>
        <a:srgbClr val="DE1F37"/>
      </a:accent1>
      <a:accent2>
        <a:srgbClr val="9FADCD"/>
      </a:accent2>
      <a:accent3>
        <a:srgbClr val="007B8D"/>
      </a:accent3>
      <a:accent4>
        <a:srgbClr val="AB1F3F"/>
      </a:accent4>
      <a:accent5>
        <a:srgbClr val="70AC46"/>
      </a:accent5>
      <a:accent6>
        <a:srgbClr val="FF8232"/>
      </a:accent6>
      <a:hlink>
        <a:srgbClr val="DE1F37"/>
      </a:hlink>
      <a:folHlink>
        <a:srgbClr val="1822A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R ppt Template 190911.potx" id="{E9E14167-E2F4-FC48-9876-43F2620AC0AE}" vid="{6A4D80F4-E524-A742-A7F2-E2AC27EB88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36669</TotalTime>
  <Words>1259</Words>
  <Application>Microsoft Office PowerPoint</Application>
  <PresentationFormat>On-screen Show (4:3)</PresentationFormat>
  <Paragraphs>125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arial</vt:lpstr>
      <vt:lpstr>Calibri</vt:lpstr>
      <vt:lpstr>Gallery</vt:lpstr>
      <vt:lpstr>Welcome!</vt:lpstr>
      <vt:lpstr>The Zero Textbook Cost (ZTC) Program – Sustainability, Updating Content, and Duplication</vt:lpstr>
      <vt:lpstr>Description</vt:lpstr>
      <vt:lpstr>That districts….</vt:lpstr>
      <vt:lpstr>So…</vt:lpstr>
      <vt:lpstr>Your Presenters</vt:lpstr>
      <vt:lpstr>Overview</vt:lpstr>
      <vt:lpstr>Language</vt:lpstr>
      <vt:lpstr>Sustainability</vt:lpstr>
      <vt:lpstr>How do you…</vt:lpstr>
      <vt:lpstr>Is there an on-going cost to maintaining OER? </vt:lpstr>
      <vt:lpstr>How can updating be supported?</vt:lpstr>
      <vt:lpstr>Funding Sources and Plans</vt:lpstr>
      <vt:lpstr>Integrating OER and/or ZTC</vt:lpstr>
      <vt:lpstr>What about when you can’t get to zero with OER…</vt:lpstr>
      <vt:lpstr>Related Considerations</vt:lpstr>
      <vt:lpstr>Legislated Expectations</vt:lpstr>
      <vt:lpstr>Why is duplication mentioned?</vt:lpstr>
      <vt:lpstr>What happened before?</vt:lpstr>
      <vt:lpstr>Ideally…</vt:lpstr>
      <vt:lpstr>Coordination and Collaboration</vt:lpstr>
      <vt:lpstr>How could we work together…</vt:lpstr>
      <vt:lpstr>OERI – your partner in sustainability.</vt:lpstr>
      <vt:lpstr>Does duplication mean….</vt:lpstr>
      <vt:lpstr>Don’t forget…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title can go here</dc:title>
  <dc:creator>Katie Nash</dc:creator>
  <cp:lastModifiedBy>Wakim, Suzanne</cp:lastModifiedBy>
  <cp:revision>136</cp:revision>
  <cp:lastPrinted>2023-03-10T20:19:53Z</cp:lastPrinted>
  <dcterms:created xsi:type="dcterms:W3CDTF">2019-09-18T18:31:08Z</dcterms:created>
  <dcterms:modified xsi:type="dcterms:W3CDTF">2023-09-21T23:45:45Z</dcterms:modified>
</cp:coreProperties>
</file>