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13"/>
  </p:notesMasterIdLst>
  <p:handoutMasterIdLst>
    <p:handoutMasterId r:id="rId14"/>
  </p:handoutMasterIdLst>
  <p:sldIdLst>
    <p:sldId id="259" r:id="rId5"/>
    <p:sldId id="266" r:id="rId6"/>
    <p:sldId id="260" r:id="rId7"/>
    <p:sldId id="261" r:id="rId8"/>
    <p:sldId id="262" r:id="rId9"/>
    <p:sldId id="264" r:id="rId10"/>
    <p:sldId id="265" r:id="rId11"/>
    <p:sldId id="263" r:id="rId1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9CFAB2-92B0-4404-9154-E69F6E2E4D71}" v="1" dt="2022-02-02T19:01:24.262"/>
    <p1510:client id="{83E84666-985B-19ED-7F3D-48CF2BE5E201}" v="278" dt="2022-02-02T00:46:28.091"/>
    <p1510:client id="{FF30A48D-BB47-A54F-2BDD-F6A1C0F98793}" v="19" dt="2023-09-27T15:42:27.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0110" autoAdjust="0"/>
  </p:normalViewPr>
  <p:slideViewPr>
    <p:cSldViewPr showGuides="1">
      <p:cViewPr varScale="1">
        <p:scale>
          <a:sx n="36" d="100"/>
          <a:sy n="36" d="100"/>
        </p:scale>
        <p:origin x="874" y="14"/>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10/4/2023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10/4/2023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Resolved, that The Foothill College Academic Senate collaborate with the College Curriculum Committee and Office of Instruction to update the Course Outline of Record software so faculty can easily indicate which representative texts are OER, and Resolved, that the Foothill College Academic Senate collaborate with the College Curriculum Committee and the Office of Instruction to explore options for supporting faculty to consider OER as a built-in part of the curriculum creation and curriculum review processes; Resolved, that the Foothill College Academic Senate collaborate with the Office of Professional Development to develop a web page and/or Canvas site resource for information and guidance to faculty considering adding OERs to their CORs.</a:t>
            </a:r>
          </a:p>
        </p:txBody>
      </p:sp>
      <p:sp>
        <p:nvSpPr>
          <p:cNvPr id="4" name="Slide Number Placeholder 3"/>
          <p:cNvSpPr>
            <a:spLocks noGrp="1"/>
          </p:cNvSpPr>
          <p:nvPr>
            <p:ph type="sldNum" sz="quarter" idx="5"/>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86544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332725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Currently working to restructure the stipend program</a:t>
            </a:r>
          </a:p>
          <a:p>
            <a:r>
              <a:rPr lang="en-US"/>
              <a:t>HERRF?</a:t>
            </a:r>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729685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913923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67849" y="762000"/>
            <a:ext cx="2924556"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569" y="1298448"/>
            <a:ext cx="7313295" cy="3255264"/>
          </a:xfrm>
        </p:spPr>
        <p:txBody>
          <a:bodyPr anchor="b">
            <a:normAutofit/>
          </a:bodyPr>
          <a:lstStyle>
            <a:lvl1pPr algn="l">
              <a:defRPr sz="10486" spc="-178"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099729" y="4670246"/>
            <a:ext cx="7313295" cy="914400"/>
          </a:xfrm>
        </p:spPr>
        <p:txBody>
          <a:bodyPr anchor="t">
            <a:normAutofit/>
          </a:bodyPr>
          <a:lstStyle>
            <a:lvl1pPr marL="0" indent="0" algn="l">
              <a:buNone/>
              <a:defRPr sz="3910" cap="none" spc="0" baseline="0">
                <a:solidFill>
                  <a:schemeClr val="accent1">
                    <a:lumMod val="20000"/>
                    <a:lumOff val="80000"/>
                  </a:schemeClr>
                </a:solidFill>
              </a:defRPr>
            </a:lvl1pPr>
            <a:lvl2pPr marL="812582" indent="0" algn="ctr">
              <a:buNone/>
              <a:defRPr sz="3910"/>
            </a:lvl2pPr>
            <a:lvl3pPr marL="1625163" indent="0" algn="ctr">
              <a:buNone/>
              <a:defRPr sz="3910"/>
            </a:lvl3pPr>
            <a:lvl4pPr marL="2437745" indent="0" algn="ctr">
              <a:buNone/>
              <a:defRPr sz="3555"/>
            </a:lvl4pPr>
            <a:lvl5pPr marL="3250326" indent="0" algn="ctr">
              <a:buNone/>
              <a:defRPr sz="3555"/>
            </a:lvl5pPr>
            <a:lvl6pPr marL="4062908" indent="0" algn="ctr">
              <a:buNone/>
              <a:defRPr sz="3555"/>
            </a:lvl6pPr>
            <a:lvl7pPr marL="4875489" indent="0" algn="ctr">
              <a:buNone/>
              <a:defRPr sz="3555"/>
            </a:lvl7pPr>
            <a:lvl8pPr marL="5688071" indent="0" algn="ctr">
              <a:buNone/>
              <a:defRPr sz="3555"/>
            </a:lvl8pPr>
            <a:lvl9pPr marL="6500652" indent="0" algn="ctr">
              <a:buNone/>
              <a:defRPr sz="3555"/>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4206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3160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0901" y="990600"/>
            <a:ext cx="2818666"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6905" y="868680"/>
            <a:ext cx="7313295"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4294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0192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6905" y="1298448"/>
            <a:ext cx="7313295" cy="3255264"/>
          </a:xfrm>
        </p:spPr>
        <p:txBody>
          <a:bodyPr anchor="b">
            <a:normAutofit/>
          </a:bodyPr>
          <a:lstStyle>
            <a:lvl1pPr>
              <a:defRPr sz="10486" b="0" spc="-178"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5188" y="4672584"/>
            <a:ext cx="7313295" cy="914400"/>
          </a:xfrm>
        </p:spPr>
        <p:txBody>
          <a:bodyPr anchor="t">
            <a:normAutofit/>
          </a:bodyPr>
          <a:lstStyle>
            <a:lvl1pPr marL="0" indent="0">
              <a:buNone/>
              <a:defRPr sz="3910" cap="none" spc="0" baseline="0">
                <a:solidFill>
                  <a:schemeClr val="tx1">
                    <a:lumMod val="65000"/>
                    <a:lumOff val="35000"/>
                  </a:schemeClr>
                </a:solidFill>
              </a:defRPr>
            </a:lvl1pPr>
            <a:lvl2pPr marL="812582" indent="0">
              <a:buNone/>
              <a:defRPr sz="3199">
                <a:solidFill>
                  <a:schemeClr val="tx1">
                    <a:tint val="75000"/>
                  </a:schemeClr>
                </a:solidFill>
              </a:defRPr>
            </a:lvl2pPr>
            <a:lvl3pPr marL="1625163" indent="0">
              <a:buNone/>
              <a:defRPr sz="2844">
                <a:solidFill>
                  <a:schemeClr val="tx1">
                    <a:tint val="75000"/>
                  </a:schemeClr>
                </a:solidFill>
              </a:defRPr>
            </a:lvl3pPr>
            <a:lvl4pPr marL="2437745" indent="0">
              <a:buNone/>
              <a:defRPr sz="2488">
                <a:solidFill>
                  <a:schemeClr val="tx1">
                    <a:tint val="75000"/>
                  </a:schemeClr>
                </a:solidFill>
              </a:defRPr>
            </a:lvl4pPr>
            <a:lvl5pPr marL="3250326" indent="0">
              <a:buNone/>
              <a:defRPr sz="2488">
                <a:solidFill>
                  <a:schemeClr val="tx1">
                    <a:tint val="75000"/>
                  </a:schemeClr>
                </a:solidFill>
              </a:defRPr>
            </a:lvl5pPr>
            <a:lvl6pPr marL="4062908" indent="0">
              <a:buNone/>
              <a:defRPr sz="2488">
                <a:solidFill>
                  <a:schemeClr val="tx1">
                    <a:tint val="75000"/>
                  </a:schemeClr>
                </a:solidFill>
              </a:defRPr>
            </a:lvl6pPr>
            <a:lvl7pPr marL="4875489" indent="0">
              <a:buNone/>
              <a:defRPr sz="2488">
                <a:solidFill>
                  <a:schemeClr val="tx1">
                    <a:tint val="75000"/>
                  </a:schemeClr>
                </a:solidFill>
              </a:defRPr>
            </a:lvl7pPr>
            <a:lvl8pPr marL="5688071" indent="0">
              <a:buNone/>
              <a:defRPr sz="2488">
                <a:solidFill>
                  <a:schemeClr val="tx1">
                    <a:tint val="75000"/>
                  </a:schemeClr>
                </a:solidFill>
              </a:defRPr>
            </a:lvl8pPr>
            <a:lvl9pPr marL="6500652" indent="0">
              <a:buNone/>
              <a:defRPr sz="2488">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8453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6905" y="868680"/>
            <a:ext cx="3473815" cy="5120640"/>
          </a:xfrm>
        </p:spPr>
        <p:txBody>
          <a:bodyPr/>
          <a:lstStyle>
            <a:lvl1pPr>
              <a:defRPr sz="3555"/>
            </a:lvl1pPr>
            <a:lvl2pPr>
              <a:defRPr sz="3199"/>
            </a:lvl2pPr>
            <a:lvl3pPr>
              <a:defRPr sz="2844"/>
            </a:lvl3pPr>
            <a:lvl4pPr>
              <a:defRPr sz="2488"/>
            </a:lvl4pPr>
            <a:lvl5pPr>
              <a:defRPr sz="2488"/>
            </a:lvl5pPr>
            <a:lvl6pPr>
              <a:defRPr sz="2488"/>
            </a:lvl6pPr>
            <a:lvl7pPr>
              <a:defRPr sz="2488"/>
            </a:lvl7pPr>
            <a:lvl8pPr>
              <a:defRPr sz="2488"/>
            </a:lvl8pPr>
            <a:lvl9pPr>
              <a:defRPr sz="248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6084" y="868680"/>
            <a:ext cx="3473815" cy="5120640"/>
          </a:xfrm>
        </p:spPr>
        <p:txBody>
          <a:bodyPr/>
          <a:lstStyle>
            <a:lvl1pPr>
              <a:defRPr sz="3555"/>
            </a:lvl1pPr>
            <a:lvl2pPr>
              <a:defRPr sz="3199"/>
            </a:lvl2pPr>
            <a:lvl3pPr>
              <a:defRPr sz="2844"/>
            </a:lvl3pPr>
            <a:lvl4pPr>
              <a:defRPr sz="2488"/>
            </a:lvl4pPr>
            <a:lvl5pPr>
              <a:defRPr sz="2488"/>
            </a:lvl5pPr>
            <a:lvl6pPr>
              <a:defRPr sz="2488"/>
            </a:lvl6pPr>
            <a:lvl7pPr>
              <a:defRPr sz="2488"/>
            </a:lvl7pPr>
            <a:lvl8pPr>
              <a:defRPr sz="2488"/>
            </a:lvl8pPr>
            <a:lvl9pPr>
              <a:defRPr sz="248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8243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6905" y="1023586"/>
            <a:ext cx="3473815" cy="807720"/>
          </a:xfrm>
        </p:spPr>
        <p:txBody>
          <a:bodyPr anchor="b">
            <a:normAutofit/>
          </a:bodyPr>
          <a:lstStyle>
            <a:lvl1pPr marL="0" indent="0">
              <a:spcBef>
                <a:spcPts val="0"/>
              </a:spcBef>
              <a:buNone/>
              <a:defRPr sz="3555" b="1">
                <a:solidFill>
                  <a:schemeClr val="tx1">
                    <a:lumMod val="65000"/>
                    <a:lumOff val="35000"/>
                  </a:schemeClr>
                </a:solidFill>
              </a:defRPr>
            </a:lvl1pPr>
            <a:lvl2pPr marL="812582" indent="0">
              <a:buNone/>
              <a:defRPr sz="3555" b="1"/>
            </a:lvl2pPr>
            <a:lvl3pPr marL="1625163" indent="0">
              <a:buNone/>
              <a:defRPr sz="3199" b="1"/>
            </a:lvl3pPr>
            <a:lvl4pPr marL="2437745" indent="0">
              <a:buNone/>
              <a:defRPr sz="2844" b="1"/>
            </a:lvl4pPr>
            <a:lvl5pPr marL="3250326" indent="0">
              <a:buNone/>
              <a:defRPr sz="2844" b="1"/>
            </a:lvl5pPr>
            <a:lvl6pPr marL="4062908" indent="0">
              <a:buNone/>
              <a:defRPr sz="2844" b="1"/>
            </a:lvl6pPr>
            <a:lvl7pPr marL="4875489" indent="0">
              <a:buNone/>
              <a:defRPr sz="2844" b="1"/>
            </a:lvl7pPr>
            <a:lvl8pPr marL="5688071" indent="0">
              <a:buNone/>
              <a:defRPr sz="2844" b="1"/>
            </a:lvl8pPr>
            <a:lvl9pPr marL="6500652" indent="0">
              <a:buNone/>
              <a:defRPr sz="2844" b="1"/>
            </a:lvl9pPr>
          </a:lstStyle>
          <a:p>
            <a:pPr lvl="0"/>
            <a:r>
              <a:rPr lang="en-US" dirty="0"/>
              <a:t>Click to edit Master text styles</a:t>
            </a:r>
          </a:p>
        </p:txBody>
      </p:sp>
      <p:sp>
        <p:nvSpPr>
          <p:cNvPr id="4" name="Content Placeholder 3"/>
          <p:cNvSpPr>
            <a:spLocks noGrp="1"/>
          </p:cNvSpPr>
          <p:nvPr>
            <p:ph sz="half" idx="2"/>
          </p:nvPr>
        </p:nvSpPr>
        <p:spPr>
          <a:xfrm>
            <a:off x="3866905" y="1930936"/>
            <a:ext cx="3473815" cy="4023360"/>
          </a:xfrm>
        </p:spPr>
        <p:txBody>
          <a:bodyPr/>
          <a:lstStyle>
            <a:lvl1pPr>
              <a:defRPr sz="3555"/>
            </a:lvl1pPr>
            <a:lvl2pPr>
              <a:defRPr sz="3199"/>
            </a:lvl2pPr>
            <a:lvl3pPr>
              <a:defRPr sz="2844"/>
            </a:lvl3pPr>
            <a:lvl4pPr>
              <a:defRPr sz="2488"/>
            </a:lvl4pPr>
            <a:lvl5pPr>
              <a:defRPr sz="2488"/>
            </a:lvl5pPr>
            <a:lvl6pPr>
              <a:defRPr sz="2488"/>
            </a:lvl6pPr>
            <a:lvl7pPr>
              <a:defRPr sz="2488"/>
            </a:lvl7pPr>
            <a:lvl8pPr>
              <a:defRPr sz="2488"/>
            </a:lvl8pPr>
            <a:lvl9pPr>
              <a:defRPr sz="248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6427" y="1023587"/>
            <a:ext cx="3473815" cy="813171"/>
          </a:xfrm>
        </p:spPr>
        <p:txBody>
          <a:bodyPr anchor="b">
            <a:normAutofit/>
          </a:bodyPr>
          <a:lstStyle>
            <a:lvl1pPr marL="0" indent="0">
              <a:spcBef>
                <a:spcPts val="0"/>
              </a:spcBef>
              <a:buNone/>
              <a:defRPr sz="3555" b="1">
                <a:solidFill>
                  <a:schemeClr val="tx1">
                    <a:lumMod val="65000"/>
                    <a:lumOff val="35000"/>
                  </a:schemeClr>
                </a:solidFill>
              </a:defRPr>
            </a:lvl1pPr>
            <a:lvl2pPr marL="812582" indent="0">
              <a:buNone/>
              <a:defRPr sz="3555" b="1"/>
            </a:lvl2pPr>
            <a:lvl3pPr marL="1625163" indent="0">
              <a:buNone/>
              <a:defRPr sz="3199" b="1"/>
            </a:lvl3pPr>
            <a:lvl4pPr marL="2437745" indent="0">
              <a:buNone/>
              <a:defRPr sz="2844" b="1"/>
            </a:lvl4pPr>
            <a:lvl5pPr marL="3250326" indent="0">
              <a:buNone/>
              <a:defRPr sz="2844" b="1"/>
            </a:lvl5pPr>
            <a:lvl6pPr marL="4062908" indent="0">
              <a:buNone/>
              <a:defRPr sz="2844" b="1"/>
            </a:lvl6pPr>
            <a:lvl7pPr marL="4875489" indent="0">
              <a:buNone/>
              <a:defRPr sz="2844" b="1"/>
            </a:lvl7pPr>
            <a:lvl8pPr marL="5688071" indent="0">
              <a:buNone/>
              <a:defRPr sz="2844" b="1"/>
            </a:lvl8pPr>
            <a:lvl9pPr marL="6500652" indent="0">
              <a:buNone/>
              <a:defRPr sz="2844" b="1"/>
            </a:lvl9pPr>
          </a:lstStyle>
          <a:p>
            <a:pPr lvl="0"/>
            <a:r>
              <a:rPr lang="en-US" dirty="0"/>
              <a:t>Click to edit Master text styles</a:t>
            </a:r>
          </a:p>
        </p:txBody>
      </p:sp>
      <p:sp>
        <p:nvSpPr>
          <p:cNvPr id="6" name="Content Placeholder 5"/>
          <p:cNvSpPr>
            <a:spLocks noGrp="1"/>
          </p:cNvSpPr>
          <p:nvPr>
            <p:ph sz="quarter" idx="4"/>
          </p:nvPr>
        </p:nvSpPr>
        <p:spPr>
          <a:xfrm>
            <a:off x="7816427" y="1930936"/>
            <a:ext cx="3473815" cy="4023360"/>
          </a:xfrm>
        </p:spPr>
        <p:txBody>
          <a:bodyPr/>
          <a:lstStyle>
            <a:lvl1pPr>
              <a:defRPr sz="3555"/>
            </a:lvl1pPr>
            <a:lvl2pPr>
              <a:defRPr sz="3199"/>
            </a:lvl2pPr>
            <a:lvl3pPr>
              <a:defRPr sz="2844"/>
            </a:lvl3pPr>
            <a:lvl4pPr>
              <a:defRPr sz="2488"/>
            </a:lvl4pPr>
            <a:lvl5pPr>
              <a:defRPr sz="2488"/>
            </a:lvl5pPr>
            <a:lvl6pPr>
              <a:defRPr sz="2488"/>
            </a:lvl6pPr>
            <a:lvl7pPr>
              <a:defRPr sz="2488"/>
            </a:lvl7pPr>
            <a:lvl8pPr>
              <a:defRPr sz="2488"/>
            </a:lvl8pPr>
            <a:lvl9pPr>
              <a:defRPr sz="248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5953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6214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2887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65" y="1143000"/>
            <a:ext cx="2833902" cy="2377440"/>
          </a:xfrm>
        </p:spPr>
        <p:txBody>
          <a:bodyPr anchor="b">
            <a:normAutofit/>
          </a:bodyPr>
          <a:lstStyle>
            <a:lvl1pPr>
              <a:defRPr sz="5687" b="0" baseline="0"/>
            </a:lvl1pPr>
          </a:lstStyle>
          <a:p>
            <a:r>
              <a:rPr lang="en-US" dirty="0"/>
              <a:t>Click to edit Master title style</a:t>
            </a:r>
          </a:p>
        </p:txBody>
      </p:sp>
      <p:sp>
        <p:nvSpPr>
          <p:cNvPr id="3" name="Content Placeholder 2"/>
          <p:cNvSpPr>
            <a:spLocks noGrp="1"/>
          </p:cNvSpPr>
          <p:nvPr>
            <p:ph idx="1"/>
          </p:nvPr>
        </p:nvSpPr>
        <p:spPr>
          <a:xfrm>
            <a:off x="3866905" y="868680"/>
            <a:ext cx="7313295" cy="5120640"/>
          </a:xfrm>
        </p:spPr>
        <p:txBody>
          <a:bodyPr/>
          <a:lstStyle>
            <a:lvl1pPr>
              <a:defRPr sz="3555"/>
            </a:lvl1pPr>
            <a:lvl2pPr>
              <a:defRPr sz="3199"/>
            </a:lvl2pPr>
            <a:lvl3pPr>
              <a:defRPr sz="2844"/>
            </a:lvl3pPr>
            <a:lvl4pPr>
              <a:defRPr sz="2488"/>
            </a:lvl4pPr>
            <a:lvl5pPr>
              <a:defRPr sz="2488"/>
            </a:lvl5pPr>
            <a:lvl6pPr>
              <a:defRPr sz="2488"/>
            </a:lvl6pPr>
            <a:lvl7pPr>
              <a:defRPr sz="2488"/>
            </a:lvl7pPr>
            <a:lvl8pPr>
              <a:defRPr sz="2488"/>
            </a:lvl8pPr>
            <a:lvl9pPr>
              <a:defRPr sz="248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5965" y="3494176"/>
            <a:ext cx="2833902" cy="2321990"/>
          </a:xfrm>
        </p:spPr>
        <p:txBody>
          <a:bodyPr anchor="t">
            <a:normAutofit/>
          </a:bodyPr>
          <a:lstStyle>
            <a:lvl1pPr marL="0" indent="0">
              <a:lnSpc>
                <a:spcPct val="100000"/>
              </a:lnSpc>
              <a:buNone/>
              <a:defRPr sz="2488">
                <a:solidFill>
                  <a:srgbClr val="FFFFFF"/>
                </a:solidFill>
              </a:defRPr>
            </a:lvl1pPr>
            <a:lvl2pPr marL="812582" indent="0">
              <a:buNone/>
              <a:defRPr sz="2133"/>
            </a:lvl2pPr>
            <a:lvl3pPr marL="1625163" indent="0">
              <a:buNone/>
              <a:defRPr sz="1777"/>
            </a:lvl3pPr>
            <a:lvl4pPr marL="2437745" indent="0">
              <a:buNone/>
              <a:defRPr sz="1600"/>
            </a:lvl4pPr>
            <a:lvl5pPr marL="3250326" indent="0">
              <a:buNone/>
              <a:defRPr sz="1600"/>
            </a:lvl5pPr>
            <a:lvl6pPr marL="4062908" indent="0">
              <a:buNone/>
              <a:defRPr sz="1600"/>
            </a:lvl6pPr>
            <a:lvl7pPr marL="4875489" indent="0">
              <a:buNone/>
              <a:defRPr sz="1600"/>
            </a:lvl7pPr>
            <a:lvl8pPr marL="5688071" indent="0">
              <a:buNone/>
              <a:defRPr sz="1600"/>
            </a:lvl8pPr>
            <a:lvl9pPr marL="6500652" indent="0">
              <a:buNone/>
              <a:defRPr sz="16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9210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65" y="1143000"/>
            <a:ext cx="2833902" cy="2377440"/>
          </a:xfrm>
        </p:spPr>
        <p:txBody>
          <a:bodyPr anchor="b">
            <a:normAutofit/>
          </a:bodyPr>
          <a:lstStyle>
            <a:lvl1pPr>
              <a:defRPr sz="5687" b="0"/>
            </a:lvl1pPr>
          </a:lstStyle>
          <a:p>
            <a:r>
              <a:rPr lang="en-US" dirty="0"/>
              <a:t>Click to edit Master title style</a:t>
            </a:r>
          </a:p>
        </p:txBody>
      </p:sp>
      <p:sp>
        <p:nvSpPr>
          <p:cNvPr id="3" name="Picture Placeholder 2"/>
          <p:cNvSpPr>
            <a:spLocks noGrp="1" noChangeAspect="1"/>
          </p:cNvSpPr>
          <p:nvPr>
            <p:ph type="pic" idx="1"/>
          </p:nvPr>
        </p:nvSpPr>
        <p:spPr>
          <a:xfrm>
            <a:off x="3569714" y="767419"/>
            <a:ext cx="8113117" cy="5330952"/>
          </a:xfrm>
          <a:solidFill>
            <a:schemeClr val="bg1">
              <a:lumMod val="75000"/>
            </a:schemeClr>
          </a:solidFill>
        </p:spPr>
        <p:txBody>
          <a:bodyPr anchor="t"/>
          <a:lstStyle>
            <a:lvl1pPr marL="0" indent="0">
              <a:buNone/>
              <a:defRPr sz="5687"/>
            </a:lvl1pPr>
            <a:lvl2pPr marL="812582" indent="0">
              <a:buNone/>
              <a:defRPr sz="4976"/>
            </a:lvl2pPr>
            <a:lvl3pPr marL="1625163" indent="0">
              <a:buNone/>
              <a:defRPr sz="4266"/>
            </a:lvl3pPr>
            <a:lvl4pPr marL="2437745" indent="0">
              <a:buNone/>
              <a:defRPr sz="3555"/>
            </a:lvl4pPr>
            <a:lvl5pPr marL="3250326" indent="0">
              <a:buNone/>
              <a:defRPr sz="3555"/>
            </a:lvl5pPr>
            <a:lvl6pPr marL="4062908" indent="0">
              <a:buNone/>
              <a:defRPr sz="3555"/>
            </a:lvl6pPr>
            <a:lvl7pPr marL="4875489" indent="0">
              <a:buNone/>
              <a:defRPr sz="3555"/>
            </a:lvl7pPr>
            <a:lvl8pPr marL="5688071" indent="0">
              <a:buNone/>
              <a:defRPr sz="3555"/>
            </a:lvl8pPr>
            <a:lvl9pPr marL="6500652" indent="0">
              <a:buNone/>
              <a:defRPr sz="3555"/>
            </a:lvl9pPr>
          </a:lstStyle>
          <a:p>
            <a:endParaRPr lang="en-US" dirty="0"/>
          </a:p>
        </p:txBody>
      </p:sp>
      <p:sp>
        <p:nvSpPr>
          <p:cNvPr id="4" name="Text Placeholder 3"/>
          <p:cNvSpPr>
            <a:spLocks noGrp="1"/>
          </p:cNvSpPr>
          <p:nvPr>
            <p:ph type="body" sz="half" idx="2"/>
          </p:nvPr>
        </p:nvSpPr>
        <p:spPr>
          <a:xfrm>
            <a:off x="255965" y="3493008"/>
            <a:ext cx="2833902" cy="2322576"/>
          </a:xfrm>
        </p:spPr>
        <p:txBody>
          <a:bodyPr anchor="t">
            <a:normAutofit/>
          </a:bodyPr>
          <a:lstStyle>
            <a:lvl1pPr marL="0" indent="0">
              <a:lnSpc>
                <a:spcPct val="100000"/>
              </a:lnSpc>
              <a:buNone/>
              <a:defRPr sz="2488">
                <a:solidFill>
                  <a:srgbClr val="FFFFFF"/>
                </a:solidFill>
              </a:defRPr>
            </a:lvl1pPr>
            <a:lvl2pPr marL="812582" indent="0">
              <a:buNone/>
              <a:defRPr sz="2133"/>
            </a:lvl2pPr>
            <a:lvl3pPr marL="1625163" indent="0">
              <a:buNone/>
              <a:defRPr sz="1777"/>
            </a:lvl3pPr>
            <a:lvl4pPr marL="2437745" indent="0">
              <a:buNone/>
              <a:defRPr sz="1600"/>
            </a:lvl4pPr>
            <a:lvl5pPr marL="3250326" indent="0">
              <a:buNone/>
              <a:defRPr sz="1600"/>
            </a:lvl5pPr>
            <a:lvl6pPr marL="4062908" indent="0">
              <a:buNone/>
              <a:defRPr sz="1600"/>
            </a:lvl6pPr>
            <a:lvl7pPr marL="4875489" indent="0">
              <a:buNone/>
              <a:defRPr sz="1600"/>
            </a:lvl7pPr>
            <a:lvl8pPr marL="5688071" indent="0">
              <a:buNone/>
              <a:defRPr sz="1600"/>
            </a:lvl8pPr>
            <a:lvl9pPr marL="6500652" indent="0">
              <a:buNone/>
              <a:defRPr sz="16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10/4/2023</a:t>
            </a:fld>
            <a:endParaRPr lang="en-US" dirty="0"/>
          </a:p>
        </p:txBody>
      </p:sp>
      <p:sp>
        <p:nvSpPr>
          <p:cNvPr id="9" name="Footer Placeholder 8"/>
          <p:cNvSpPr>
            <a:spLocks noGrp="1"/>
          </p:cNvSpPr>
          <p:nvPr>
            <p:ph type="ftr" sz="quarter" idx="11"/>
          </p:nvPr>
        </p:nvSpPr>
        <p:spPr>
          <a:xfrm>
            <a:off x="3498190" y="6356351"/>
            <a:ext cx="590997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0804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853" y="1123838"/>
            <a:ext cx="2946714"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2787" y="758952"/>
            <a:ext cx="3839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8260" y="864108"/>
            <a:ext cx="7313295"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396" y="6356351"/>
            <a:ext cx="2742486" cy="365125"/>
          </a:xfrm>
          <a:prstGeom prst="rect">
            <a:avLst/>
          </a:prstGeom>
        </p:spPr>
        <p:txBody>
          <a:bodyPr vert="horz" lIns="91440" tIns="45720" rIns="91440" bIns="45720" rtlCol="0" anchor="ctr"/>
          <a:lstStyle>
            <a:lvl1pPr algn="l">
              <a:defRPr sz="1955">
                <a:solidFill>
                  <a:schemeClr val="tx1">
                    <a:lumMod val="50000"/>
                    <a:lumOff val="50000"/>
                  </a:schemeClr>
                </a:solidFill>
              </a:defRPr>
            </a:lvl1pPr>
          </a:lstStyle>
          <a:p>
            <a:fld id="{5586B75A-687E-405C-8A0B-8D00578BA2C3}" type="datetimeFigureOut">
              <a:rPr lang="en-US" dirty="0"/>
              <a:pPr/>
              <a:t>10/4/2023</a:t>
            </a:fld>
            <a:endParaRPr lang="en-US" dirty="0"/>
          </a:p>
        </p:txBody>
      </p:sp>
      <p:sp>
        <p:nvSpPr>
          <p:cNvPr id="5" name="Footer Placeholder 4"/>
          <p:cNvSpPr>
            <a:spLocks noGrp="1"/>
          </p:cNvSpPr>
          <p:nvPr>
            <p:ph type="ftr" sz="quarter" idx="3"/>
          </p:nvPr>
        </p:nvSpPr>
        <p:spPr>
          <a:xfrm>
            <a:off x="3868261" y="6356351"/>
            <a:ext cx="5909978" cy="365125"/>
          </a:xfrm>
          <a:prstGeom prst="rect">
            <a:avLst/>
          </a:prstGeom>
        </p:spPr>
        <p:txBody>
          <a:bodyPr vert="horz" lIns="91440" tIns="45720" rIns="91440" bIns="45720" rtlCol="0" anchor="ctr"/>
          <a:lstStyle>
            <a:lvl1pPr algn="l">
              <a:defRPr sz="1955">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1366" y="6356351"/>
            <a:ext cx="1530528" cy="365125"/>
          </a:xfrm>
          <a:prstGeom prst="rect">
            <a:avLst/>
          </a:prstGeom>
        </p:spPr>
        <p:txBody>
          <a:bodyPr vert="horz" lIns="91440" tIns="45720" rIns="91440" bIns="45720" rtlCol="0" anchor="ctr"/>
          <a:lstStyle>
            <a:lvl1pPr algn="r">
              <a:defRPr sz="2133"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580996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oothill.edu/gov/academic-senate/2020-21/jun7/Resolution%20for%20Institutional%20Support%20for%20Including%20OER%20for%20Equity%20and%20Student%20Success%20June%20202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foothill.edu/gov/academic-senate/2021-22/Resolution%20on%20Curriculum%20Processes%20to%20Support%20Faculty%20Adoption%20of%20OER_Approved.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oothilldeanza-my.sharepoint.com/:w:/g/personal/10844029_fhda_edu/ESF39UPCCy5AhQNn1Kf2Ow4BwpKdoTyo9QuVJXwCn7R3UQ?e=RnmUq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sccc.org/directory/open-educational-resources-initiative-oeri" TargetMode="External"/><Relationship Id="rId2" Type="http://schemas.openxmlformats.org/officeDocument/2006/relationships/hyperlink" Target="https://libguides.fhda.edu/OER"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71235" y="1083731"/>
            <a:ext cx="8182090" cy="4758797"/>
          </a:xfrm>
        </p:spPr>
        <p:txBody>
          <a:bodyPr anchor="ctr">
            <a:normAutofit/>
          </a:bodyPr>
          <a:lstStyle/>
          <a:p>
            <a:r>
              <a:rPr lang="en-US" sz="7100" b="1" dirty="0"/>
              <a:t>OERI Update February 2022</a:t>
            </a:r>
            <a:endParaRPr lang="en-US" sz="7100" dirty="0"/>
          </a:p>
        </p:txBody>
      </p:sp>
      <p:sp>
        <p:nvSpPr>
          <p:cNvPr id="5" name="Subtitle 4">
            <a:extLst>
              <a:ext uri="{FF2B5EF4-FFF2-40B4-BE49-F238E27FC236}">
                <a16:creationId xmlns:a16="http://schemas.microsoft.com/office/drawing/2014/main" id="{4C203F73-3ECE-4471-A952-88478BF0F052}"/>
              </a:ext>
            </a:extLst>
          </p:cNvPr>
          <p:cNvSpPr>
            <a:spLocks noGrp="1"/>
          </p:cNvSpPr>
          <p:nvPr>
            <p:ph type="subTitle" idx="1"/>
          </p:nvPr>
        </p:nvSpPr>
        <p:spPr>
          <a:xfrm>
            <a:off x="361519" y="1151995"/>
            <a:ext cx="2241387" cy="4690534"/>
          </a:xfrm>
        </p:spPr>
        <p:txBody>
          <a:bodyPr anchor="ctr">
            <a:normAutofit/>
          </a:bodyPr>
          <a:lstStyle/>
          <a:p>
            <a:pPr algn="r"/>
            <a:r>
              <a:rPr lang="en-US" sz="2800" dirty="0">
                <a:solidFill>
                  <a:schemeClr val="tx1">
                    <a:lumMod val="75000"/>
                    <a:lumOff val="25000"/>
                  </a:schemeClr>
                </a:solidFill>
              </a:rPr>
              <a:t>Prepped for FHDA Chancellor's Office Hour</a:t>
            </a:r>
          </a:p>
        </p:txBody>
      </p:sp>
    </p:spTree>
    <p:extLst>
      <p:ext uri="{BB962C8B-B14F-4D97-AF65-F5344CB8AC3E}">
        <p14:creationId xmlns:p14="http://schemas.microsoft.com/office/powerpoint/2010/main" val="491996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5560-AF6C-4648-A0FB-C6CD59629F40}"/>
              </a:ext>
            </a:extLst>
          </p:cNvPr>
          <p:cNvSpPr>
            <a:spLocks noGrp="1"/>
          </p:cNvSpPr>
          <p:nvPr>
            <p:ph type="title"/>
          </p:nvPr>
        </p:nvSpPr>
        <p:spPr/>
        <p:txBody>
          <a:bodyPr/>
          <a:lstStyle/>
          <a:p>
            <a:r>
              <a:rPr lang="en-US" dirty="0"/>
              <a:t>Current Foothill College data</a:t>
            </a:r>
          </a:p>
        </p:txBody>
      </p:sp>
      <p:sp>
        <p:nvSpPr>
          <p:cNvPr id="3" name="Content Placeholder 2">
            <a:extLst>
              <a:ext uri="{FF2B5EF4-FFF2-40B4-BE49-F238E27FC236}">
                <a16:creationId xmlns:a16="http://schemas.microsoft.com/office/drawing/2014/main" id="{73C473AF-2BFE-42DC-9EC1-E10528FA315F}"/>
              </a:ext>
            </a:extLst>
          </p:cNvPr>
          <p:cNvSpPr>
            <a:spLocks noGrp="1"/>
          </p:cNvSpPr>
          <p:nvPr>
            <p:ph idx="1"/>
          </p:nvPr>
        </p:nvSpPr>
        <p:spPr>
          <a:xfrm>
            <a:off x="3966888" y="864108"/>
            <a:ext cx="7313295" cy="5120640"/>
          </a:xfrm>
        </p:spPr>
        <p:txBody>
          <a:bodyPr>
            <a:normAutofit/>
          </a:bodyPr>
          <a:lstStyle/>
          <a:p>
            <a:r>
              <a:rPr lang="en-US" sz="2800" dirty="0"/>
              <a:t>Winter Quarter 2022: </a:t>
            </a:r>
          </a:p>
          <a:p>
            <a:pPr lvl="1"/>
            <a:r>
              <a:rPr lang="en-US" sz="2400" dirty="0"/>
              <a:t>41 sections identified as using no-cost resources</a:t>
            </a:r>
          </a:p>
          <a:p>
            <a:pPr lvl="1"/>
            <a:r>
              <a:rPr lang="en-US" sz="2400" dirty="0"/>
              <a:t>119 sections identified as using low cost (less than $50)</a:t>
            </a:r>
          </a:p>
          <a:p>
            <a:pPr lvl="1"/>
            <a:endParaRPr lang="en-US" sz="2400" dirty="0"/>
          </a:p>
          <a:p>
            <a:pPr>
              <a:spcAft>
                <a:spcPts val="250"/>
              </a:spcAft>
            </a:pPr>
            <a:r>
              <a:rPr lang="en-US" sz="2800" dirty="0"/>
              <a:t>Spring quarter adoptions happening now</a:t>
            </a:r>
          </a:p>
        </p:txBody>
      </p:sp>
    </p:spTree>
    <p:extLst>
      <p:ext uri="{BB962C8B-B14F-4D97-AF65-F5344CB8AC3E}">
        <p14:creationId xmlns:p14="http://schemas.microsoft.com/office/powerpoint/2010/main" val="181143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1756" y="987453"/>
            <a:ext cx="3073113" cy="5120639"/>
          </a:xfrm>
        </p:spPr>
        <p:txBody>
          <a:bodyPr>
            <a:normAutofit/>
          </a:bodyPr>
          <a:lstStyle/>
          <a:p>
            <a:pPr algn="r"/>
            <a:r>
              <a:rPr lang="en-US" b="1"/>
              <a:t>Recent OER work at Foothill </a:t>
            </a:r>
          </a:p>
        </p:txBody>
      </p:sp>
      <p:sp>
        <p:nvSpPr>
          <p:cNvPr id="14" name="Content Placeholder 13"/>
          <p:cNvSpPr>
            <a:spLocks noGrp="1"/>
          </p:cNvSpPr>
          <p:nvPr>
            <p:ph idx="1"/>
          </p:nvPr>
        </p:nvSpPr>
        <p:spPr>
          <a:xfrm>
            <a:off x="4137187" y="864108"/>
            <a:ext cx="7059802" cy="5120640"/>
          </a:xfrm>
        </p:spPr>
        <p:txBody>
          <a:bodyPr vert="horz" lIns="91440" tIns="45720" rIns="91440" bIns="45720" rtlCol="0">
            <a:normAutofit/>
          </a:bodyPr>
          <a:lstStyle/>
          <a:p>
            <a:pPr marL="227965" lvl="0" indent="-227965">
              <a:spcBef>
                <a:spcPts val="0"/>
              </a:spcBef>
              <a:spcAft>
                <a:spcPts val="1200"/>
              </a:spcAft>
            </a:pPr>
            <a:r>
              <a:rPr lang="en-US" sz="2800" b="1" dirty="0"/>
              <a:t>Academic Senate</a:t>
            </a:r>
            <a:endParaRPr lang="en-US" sz="2800" dirty="0"/>
          </a:p>
          <a:p>
            <a:pPr marL="685165" lvl="1" indent="-227965">
              <a:spcBef>
                <a:spcPts val="0"/>
              </a:spcBef>
              <a:spcAft>
                <a:spcPts val="1200"/>
              </a:spcAft>
            </a:pPr>
            <a:r>
              <a:rPr lang="en-US" sz="2400" b="1" dirty="0"/>
              <a:t>June 2021: </a:t>
            </a:r>
            <a:r>
              <a:rPr lang="en-US" sz="2400" b="1" dirty="0">
                <a:hlinkClick r:id="rId3"/>
              </a:rPr>
              <a:t>Resolution on Institutional Support for Including OER as an Action to Mitigate Equity Gaps and Increase Student Success</a:t>
            </a:r>
            <a:endParaRPr lang="en-US" sz="2400" b="1" dirty="0"/>
          </a:p>
          <a:p>
            <a:pPr marL="1142365" lvl="2" indent="-227965">
              <a:spcBef>
                <a:spcPts val="0"/>
              </a:spcBef>
              <a:spcAft>
                <a:spcPts val="1200"/>
              </a:spcAft>
            </a:pPr>
            <a:r>
              <a:rPr lang="en-US" sz="2000" b="1" dirty="0"/>
              <a:t>AS recognizes OER adoption can be a heavy lift, asked for college to find resources for appropriate compensation (no later than Fall ‘21)</a:t>
            </a:r>
          </a:p>
          <a:p>
            <a:pPr marL="685165" lvl="1" indent="-227965">
              <a:spcBef>
                <a:spcPts val="0"/>
              </a:spcBef>
              <a:spcAft>
                <a:spcPts val="1200"/>
              </a:spcAft>
            </a:pPr>
            <a:r>
              <a:rPr lang="en-US" sz="2400" b="1" dirty="0"/>
              <a:t>January 2022: </a:t>
            </a:r>
            <a:r>
              <a:rPr lang="en-US" sz="2400" b="1" dirty="0">
                <a:hlinkClick r:id="rId4"/>
              </a:rPr>
              <a:t>Resolution</a:t>
            </a:r>
            <a:r>
              <a:rPr lang="en-US" sz="2400" b="1" dirty="0"/>
              <a:t> to leverage College Curriculum processes to support faculty to explore and adopt OER</a:t>
            </a:r>
          </a:p>
        </p:txBody>
      </p:sp>
    </p:spTree>
    <p:extLst>
      <p:ext uri="{BB962C8B-B14F-4D97-AF65-F5344CB8AC3E}">
        <p14:creationId xmlns:p14="http://schemas.microsoft.com/office/powerpoint/2010/main" val="356149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 r/t June resolution</a:t>
            </a:r>
          </a:p>
        </p:txBody>
      </p:sp>
      <p:sp>
        <p:nvSpPr>
          <p:cNvPr id="4" name="Content Placeholder 3">
            <a:extLst>
              <a:ext uri="{FF2B5EF4-FFF2-40B4-BE49-F238E27FC236}">
                <a16:creationId xmlns:a16="http://schemas.microsoft.com/office/drawing/2014/main" id="{9DBCA2A5-1D7C-48D3-B054-DAFCBC657F0E}"/>
              </a:ext>
            </a:extLst>
          </p:cNvPr>
          <p:cNvSpPr>
            <a:spLocks noGrp="1"/>
          </p:cNvSpPr>
          <p:nvPr>
            <p:ph idx="1"/>
          </p:nvPr>
        </p:nvSpPr>
        <p:spPr/>
        <p:txBody>
          <a:bodyPr>
            <a:normAutofit/>
          </a:bodyPr>
          <a:lstStyle/>
          <a:p>
            <a:pPr>
              <a:lnSpc>
                <a:spcPct val="130000"/>
              </a:lnSpc>
              <a:spcBef>
                <a:spcPts val="0"/>
              </a:spcBef>
              <a:spcAft>
                <a:spcPts val="1200"/>
              </a:spcAft>
            </a:pPr>
            <a:r>
              <a:rPr lang="en-US" sz="2400" b="1" dirty="0"/>
              <a:t>Collaborative effort between Academic Senate, FA, Office of Instruction, and Office of Institutional Equity </a:t>
            </a:r>
            <a:r>
              <a:rPr lang="en-US" sz="2400" b="1" dirty="0">
                <a:sym typeface="Wingdings" panose="05000000000000000000" pitchFamily="2" charset="2"/>
              </a:rPr>
              <a:t> Keep it Simple (start by trying </a:t>
            </a:r>
            <a:r>
              <a:rPr lang="en-US" sz="2400" b="1" dirty="0" err="1">
                <a:sym typeface="Wingdings" panose="05000000000000000000" pitchFamily="2" charset="2"/>
              </a:rPr>
              <a:t>DeAnza’s</a:t>
            </a:r>
            <a:r>
              <a:rPr lang="en-US" sz="2400" b="1" dirty="0">
                <a:sym typeface="Wingdings" panose="05000000000000000000" pitchFamily="2" charset="2"/>
              </a:rPr>
              <a:t> model!)</a:t>
            </a:r>
            <a:endParaRPr lang="en-US" sz="2400" b="1" dirty="0"/>
          </a:p>
          <a:p>
            <a:pPr>
              <a:lnSpc>
                <a:spcPct val="130000"/>
              </a:lnSpc>
              <a:spcBef>
                <a:spcPts val="0"/>
              </a:spcBef>
              <a:spcAft>
                <a:spcPts val="1200"/>
              </a:spcAft>
            </a:pPr>
            <a:r>
              <a:rPr lang="en-US" sz="2400" b="1" dirty="0">
                <a:solidFill>
                  <a:schemeClr val="tx1"/>
                </a:solidFill>
                <a:hlinkClick r:id="rId3">
                  <a:extLst>
                    <a:ext uri="{A12FA001-AC4F-418D-AE19-62706E023703}">
                      <ahyp:hlinkClr xmlns:ahyp="http://schemas.microsoft.com/office/drawing/2018/hyperlinkcolor" val="tx"/>
                    </a:ext>
                  </a:extLst>
                </a:hlinkClick>
              </a:rPr>
              <a:t>Foothill OER Adoption Support</a:t>
            </a:r>
            <a:r>
              <a:rPr lang="en-US" sz="2400" b="1" dirty="0">
                <a:solidFill>
                  <a:schemeClr val="tx1"/>
                </a:solidFill>
              </a:rPr>
              <a:t> Program</a:t>
            </a:r>
          </a:p>
          <a:p>
            <a:pPr>
              <a:lnSpc>
                <a:spcPct val="130000"/>
              </a:lnSpc>
              <a:spcBef>
                <a:spcPts val="0"/>
              </a:spcBef>
              <a:spcAft>
                <a:spcPts val="1200"/>
              </a:spcAft>
            </a:pPr>
            <a:r>
              <a:rPr lang="en-US" sz="2400" b="1" dirty="0">
                <a:solidFill>
                  <a:schemeClr val="tx1"/>
                </a:solidFill>
              </a:rPr>
              <a:t>Super Important: stipend is compensation for the WORK involved</a:t>
            </a:r>
          </a:p>
        </p:txBody>
      </p:sp>
    </p:spTree>
    <p:extLst>
      <p:ext uri="{BB962C8B-B14F-4D97-AF65-F5344CB8AC3E}">
        <p14:creationId xmlns:p14="http://schemas.microsoft.com/office/powerpoint/2010/main" val="397065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F645BF8-7885-4398-80BC-4C0DF24F5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442694"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3212FB65-CD2B-4005-B910-132DCE19F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2786" y="758952"/>
            <a:ext cx="3839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3" name="Rectangle 22">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8175" y="758953"/>
            <a:ext cx="705065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50222" y="1123837"/>
            <a:ext cx="6449430" cy="1255469"/>
          </a:xfrm>
        </p:spPr>
        <p:txBody>
          <a:bodyPr vert="horz" lIns="91440" tIns="45720" rIns="91440" bIns="45720" rtlCol="0" anchor="ctr">
            <a:normAutofit/>
          </a:bodyPr>
          <a:lstStyle/>
          <a:p>
            <a:r>
              <a:rPr lang="en-US" b="1"/>
              <a:t>Major insight from Summer Cohort</a:t>
            </a:r>
          </a:p>
        </p:txBody>
      </p:sp>
      <p:sp>
        <p:nvSpPr>
          <p:cNvPr id="27" name="Rectangle 26">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9" y="758952"/>
            <a:ext cx="383947"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Content Placeholder 4">
            <a:extLst>
              <a:ext uri="{FF2B5EF4-FFF2-40B4-BE49-F238E27FC236}">
                <a16:creationId xmlns:a16="http://schemas.microsoft.com/office/drawing/2014/main" id="{0D21251B-53B4-4CA3-A153-86830BFD58A1}"/>
              </a:ext>
            </a:extLst>
          </p:cNvPr>
          <p:cNvSpPr>
            <a:spLocks noGrp="1"/>
          </p:cNvSpPr>
          <p:nvPr>
            <p:ph sz="half" idx="1"/>
          </p:nvPr>
        </p:nvSpPr>
        <p:spPr>
          <a:xfrm>
            <a:off x="5450224" y="2510395"/>
            <a:ext cx="6449429" cy="3274586"/>
          </a:xfrm>
        </p:spPr>
        <p:txBody>
          <a:bodyPr vert="horz" lIns="91440" tIns="45720" rIns="91440" bIns="45720" rtlCol="0" anchor="t">
            <a:normAutofit/>
          </a:bodyPr>
          <a:lstStyle/>
          <a:p>
            <a:pPr>
              <a:spcBef>
                <a:spcPts val="0"/>
              </a:spcBef>
              <a:spcAft>
                <a:spcPts val="1800"/>
              </a:spcAft>
            </a:pPr>
            <a:r>
              <a:rPr lang="en-US" sz="3200" dirty="0">
                <a:solidFill>
                  <a:srgbClr val="FFFFFF"/>
                </a:solidFill>
              </a:rPr>
              <a:t>Work required is very different</a:t>
            </a:r>
          </a:p>
          <a:p>
            <a:pPr>
              <a:spcBef>
                <a:spcPts val="0"/>
              </a:spcBef>
              <a:spcAft>
                <a:spcPts val="1800"/>
              </a:spcAft>
            </a:pPr>
            <a:r>
              <a:rPr lang="en-US" sz="3200" dirty="0">
                <a:solidFill>
                  <a:srgbClr val="FFFFFF"/>
                </a:solidFill>
              </a:rPr>
              <a:t>Differences in effort required to curate versus remix, adapt or author is not reflected in current stipend structure</a:t>
            </a:r>
          </a:p>
        </p:txBody>
      </p:sp>
      <p:grpSp>
        <p:nvGrpSpPr>
          <p:cNvPr id="14" name="Group 13">
            <a:extLst>
              <a:ext uri="{FF2B5EF4-FFF2-40B4-BE49-F238E27FC236}">
                <a16:creationId xmlns:a16="http://schemas.microsoft.com/office/drawing/2014/main" id="{F1D9BE62-4ACB-4FBC-BB0E-EAD4096B1ED1}"/>
              </a:ext>
            </a:extLst>
          </p:cNvPr>
          <p:cNvGrpSpPr/>
          <p:nvPr/>
        </p:nvGrpSpPr>
        <p:grpSpPr>
          <a:xfrm>
            <a:off x="860546" y="1250414"/>
            <a:ext cx="3777302" cy="4347731"/>
            <a:chOff x="8151812" y="2653381"/>
            <a:chExt cx="3353803" cy="3860276"/>
          </a:xfrm>
        </p:grpSpPr>
        <p:pic>
          <p:nvPicPr>
            <p:cNvPr id="9" name="Picture 8">
              <a:extLst>
                <a:ext uri="{FF2B5EF4-FFF2-40B4-BE49-F238E27FC236}">
                  <a16:creationId xmlns:a16="http://schemas.microsoft.com/office/drawing/2014/main" id="{CCA69D21-15B3-4DC6-AE0F-CE78B8C27FD1}"/>
                </a:ext>
              </a:extLst>
            </p:cNvPr>
            <p:cNvPicPr>
              <a:picLocks noChangeAspect="1"/>
            </p:cNvPicPr>
            <p:nvPr/>
          </p:nvPicPr>
          <p:blipFill rotWithShape="1">
            <a:blip r:embed="rId3"/>
            <a:srcRect l="1318" r="6" b="6"/>
            <a:stretch/>
          </p:blipFill>
          <p:spPr>
            <a:xfrm>
              <a:off x="8151812" y="3115046"/>
              <a:ext cx="3353803" cy="3398611"/>
            </a:xfrm>
            <a:prstGeom prst="rect">
              <a:avLst/>
            </a:prstGeom>
          </p:spPr>
        </p:pic>
        <p:sp>
          <p:nvSpPr>
            <p:cNvPr id="10" name="TextBox 9">
              <a:extLst>
                <a:ext uri="{FF2B5EF4-FFF2-40B4-BE49-F238E27FC236}">
                  <a16:creationId xmlns:a16="http://schemas.microsoft.com/office/drawing/2014/main" id="{7B7F9EB6-D00D-4CFE-87B2-E5993E6AD1AE}"/>
                </a:ext>
              </a:extLst>
            </p:cNvPr>
            <p:cNvSpPr txBox="1"/>
            <p:nvPr/>
          </p:nvSpPr>
          <p:spPr>
            <a:xfrm>
              <a:off x="8456612" y="3244334"/>
              <a:ext cx="827471" cy="369332"/>
            </a:xfrm>
            <a:prstGeom prst="rect">
              <a:avLst/>
            </a:prstGeom>
            <a:noFill/>
          </p:spPr>
          <p:txBody>
            <a:bodyPr wrap="none" rtlCol="0">
              <a:normAutofit/>
            </a:bodyPr>
            <a:lstStyle/>
            <a:p>
              <a:pPr>
                <a:lnSpc>
                  <a:spcPct val="90000"/>
                </a:lnSpc>
                <a:spcAft>
                  <a:spcPts val="600"/>
                </a:spcAft>
              </a:pPr>
              <a:r>
                <a:rPr lang="en-US" sz="2000"/>
                <a:t>Curate</a:t>
              </a:r>
            </a:p>
          </p:txBody>
        </p:sp>
        <p:sp>
          <p:nvSpPr>
            <p:cNvPr id="12" name="TextBox 11">
              <a:extLst>
                <a:ext uri="{FF2B5EF4-FFF2-40B4-BE49-F238E27FC236}">
                  <a16:creationId xmlns:a16="http://schemas.microsoft.com/office/drawing/2014/main" id="{A1EC7A05-7A56-459E-94F5-F4418D9BA15F}"/>
                </a:ext>
              </a:extLst>
            </p:cNvPr>
            <p:cNvSpPr txBox="1"/>
            <p:nvPr/>
          </p:nvSpPr>
          <p:spPr>
            <a:xfrm>
              <a:off x="10590212" y="2653381"/>
              <a:ext cx="854721" cy="923330"/>
            </a:xfrm>
            <a:prstGeom prst="rect">
              <a:avLst/>
            </a:prstGeom>
            <a:noFill/>
          </p:spPr>
          <p:txBody>
            <a:bodyPr wrap="none" rtlCol="0">
              <a:normAutofit/>
            </a:bodyPr>
            <a:lstStyle/>
            <a:p>
              <a:pPr>
                <a:lnSpc>
                  <a:spcPct val="90000"/>
                </a:lnSpc>
                <a:spcAft>
                  <a:spcPts val="600"/>
                </a:spcAft>
              </a:pPr>
              <a:r>
                <a:rPr lang="en-US" sz="1600"/>
                <a:t>Remix</a:t>
              </a:r>
            </a:p>
            <a:p>
              <a:pPr>
                <a:lnSpc>
                  <a:spcPct val="90000"/>
                </a:lnSpc>
                <a:spcAft>
                  <a:spcPts val="600"/>
                </a:spcAft>
              </a:pPr>
              <a:r>
                <a:rPr lang="en-US" sz="1600"/>
                <a:t>Adapt</a:t>
              </a:r>
            </a:p>
            <a:p>
              <a:pPr>
                <a:lnSpc>
                  <a:spcPct val="90000"/>
                </a:lnSpc>
                <a:spcAft>
                  <a:spcPts val="600"/>
                </a:spcAft>
              </a:pPr>
              <a:r>
                <a:rPr lang="en-US" sz="1600"/>
                <a:t>Author</a:t>
              </a:r>
            </a:p>
          </p:txBody>
        </p:sp>
        <p:sp>
          <p:nvSpPr>
            <p:cNvPr id="13" name="TextBox 12">
              <a:extLst>
                <a:ext uri="{FF2B5EF4-FFF2-40B4-BE49-F238E27FC236}">
                  <a16:creationId xmlns:a16="http://schemas.microsoft.com/office/drawing/2014/main" id="{8786E46F-08CE-4C47-ACF2-42F22C366FE1}"/>
                </a:ext>
              </a:extLst>
            </p:cNvPr>
            <p:cNvSpPr txBox="1"/>
            <p:nvPr/>
          </p:nvSpPr>
          <p:spPr>
            <a:xfrm>
              <a:off x="9284083" y="6084000"/>
              <a:ext cx="1105944" cy="369332"/>
            </a:xfrm>
            <a:prstGeom prst="rect">
              <a:avLst/>
            </a:prstGeom>
            <a:noFill/>
          </p:spPr>
          <p:txBody>
            <a:bodyPr wrap="none" rtlCol="0">
              <a:normAutofit/>
            </a:bodyPr>
            <a:lstStyle/>
            <a:p>
              <a:pPr>
                <a:lnSpc>
                  <a:spcPct val="90000"/>
                </a:lnSpc>
                <a:spcAft>
                  <a:spcPts val="600"/>
                </a:spcAft>
              </a:pPr>
              <a:r>
                <a:rPr lang="en-US" sz="2000"/>
                <a:t>Workload</a:t>
              </a:r>
            </a:p>
          </p:txBody>
        </p:sp>
      </p:grpSp>
    </p:spTree>
    <p:extLst>
      <p:ext uri="{BB962C8B-B14F-4D97-AF65-F5344CB8AC3E}">
        <p14:creationId xmlns:p14="http://schemas.microsoft.com/office/powerpoint/2010/main" val="189325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85355"/>
            <a:ext cx="2639101" cy="3375262"/>
          </a:xfrm>
        </p:spPr>
        <p:txBody>
          <a:bodyPr>
            <a:normAutofit/>
          </a:bodyPr>
          <a:lstStyle/>
          <a:p>
            <a:r>
              <a:rPr lang="en-US" sz="4000" b="1" dirty="0"/>
              <a:t>Action r/t June resolution</a:t>
            </a:r>
          </a:p>
        </p:txBody>
      </p:sp>
      <p:sp>
        <p:nvSpPr>
          <p:cNvPr id="4" name="Content Placeholder 3">
            <a:extLst>
              <a:ext uri="{FF2B5EF4-FFF2-40B4-BE49-F238E27FC236}">
                <a16:creationId xmlns:a16="http://schemas.microsoft.com/office/drawing/2014/main" id="{9DBCA2A5-1D7C-48D3-B054-DAFCBC657F0E}"/>
              </a:ext>
            </a:extLst>
          </p:cNvPr>
          <p:cNvSpPr>
            <a:spLocks noGrp="1"/>
          </p:cNvSpPr>
          <p:nvPr>
            <p:ph idx="1"/>
          </p:nvPr>
        </p:nvSpPr>
        <p:spPr>
          <a:xfrm>
            <a:off x="3708725" y="742881"/>
            <a:ext cx="7739130" cy="4559798"/>
          </a:xfrm>
        </p:spPr>
        <p:txBody>
          <a:bodyPr>
            <a:normAutofit/>
          </a:bodyPr>
          <a:lstStyle/>
          <a:p>
            <a:pPr>
              <a:lnSpc>
                <a:spcPct val="130000"/>
              </a:lnSpc>
              <a:spcBef>
                <a:spcPts val="0"/>
              </a:spcBef>
              <a:spcAft>
                <a:spcPts val="1200"/>
              </a:spcAft>
            </a:pPr>
            <a:r>
              <a:rPr lang="en-US" sz="2800" b="1" dirty="0">
                <a:solidFill>
                  <a:schemeClr val="tx1"/>
                </a:solidFill>
              </a:rPr>
              <a:t>Publicized with Advertising for/at Summer PD Extravaganza 2021</a:t>
            </a:r>
          </a:p>
          <a:p>
            <a:pPr>
              <a:lnSpc>
                <a:spcPct val="130000"/>
              </a:lnSpc>
              <a:spcBef>
                <a:spcPts val="0"/>
              </a:spcBef>
              <a:spcAft>
                <a:spcPts val="1200"/>
              </a:spcAft>
            </a:pPr>
            <a:r>
              <a:rPr lang="en-US" sz="2800" b="1" dirty="0">
                <a:solidFill>
                  <a:schemeClr val="tx1"/>
                </a:solidFill>
              </a:rPr>
              <a:t>Options</a:t>
            </a:r>
          </a:p>
          <a:p>
            <a:pPr lvl="1">
              <a:lnSpc>
                <a:spcPct val="130000"/>
              </a:lnSpc>
              <a:spcBef>
                <a:spcPts val="0"/>
              </a:spcBef>
              <a:spcAft>
                <a:spcPts val="1200"/>
              </a:spcAft>
            </a:pPr>
            <a:r>
              <a:rPr lang="en-US" sz="2400" b="1" dirty="0">
                <a:solidFill>
                  <a:schemeClr val="tx1"/>
                </a:solidFill>
              </a:rPr>
              <a:t>go it alone, OR</a:t>
            </a:r>
          </a:p>
          <a:p>
            <a:pPr lvl="1">
              <a:lnSpc>
                <a:spcPct val="130000"/>
              </a:lnSpc>
              <a:spcBef>
                <a:spcPts val="0"/>
              </a:spcBef>
              <a:spcAft>
                <a:spcPts val="1200"/>
              </a:spcAft>
            </a:pPr>
            <a:r>
              <a:rPr lang="en-US" sz="2400" b="1" dirty="0">
                <a:solidFill>
                  <a:schemeClr val="tx1"/>
                </a:solidFill>
              </a:rPr>
              <a:t>participate in Guided Adoption Cohort</a:t>
            </a:r>
          </a:p>
        </p:txBody>
      </p:sp>
      <p:pic>
        <p:nvPicPr>
          <p:cNvPr id="11" name="Picture 10" descr="Icon&#10;&#10;Description automatically generated">
            <a:extLst>
              <a:ext uri="{FF2B5EF4-FFF2-40B4-BE49-F238E27FC236}">
                <a16:creationId xmlns:a16="http://schemas.microsoft.com/office/drawing/2014/main" id="{2237DC39-65C3-4865-85A5-10BA05E041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8273" y="3023324"/>
            <a:ext cx="838200" cy="838200"/>
          </a:xfrm>
          <a:prstGeom prst="rect">
            <a:avLst/>
          </a:prstGeom>
        </p:spPr>
      </p:pic>
      <p:pic>
        <p:nvPicPr>
          <p:cNvPr id="15" name="Picture 14">
            <a:extLst>
              <a:ext uri="{FF2B5EF4-FFF2-40B4-BE49-F238E27FC236}">
                <a16:creationId xmlns:a16="http://schemas.microsoft.com/office/drawing/2014/main" id="{4B1E3224-261A-43D6-9F2A-370F54ECED3D}"/>
              </a:ext>
            </a:extLst>
          </p:cNvPr>
          <p:cNvPicPr>
            <a:picLocks noChangeAspect="1"/>
          </p:cNvPicPr>
          <p:nvPr/>
        </p:nvPicPr>
        <p:blipFill>
          <a:blip r:embed="rId3"/>
          <a:stretch>
            <a:fillRect/>
          </a:stretch>
        </p:blipFill>
        <p:spPr>
          <a:xfrm>
            <a:off x="9692587" y="3718529"/>
            <a:ext cx="1091045" cy="1091045"/>
          </a:xfrm>
          <a:prstGeom prst="rect">
            <a:avLst/>
          </a:prstGeom>
        </p:spPr>
      </p:pic>
    </p:spTree>
    <p:extLst>
      <p:ext uri="{BB962C8B-B14F-4D97-AF65-F5344CB8AC3E}">
        <p14:creationId xmlns:p14="http://schemas.microsoft.com/office/powerpoint/2010/main" val="189752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38715" y="864108"/>
            <a:ext cx="3073113" cy="5120639"/>
          </a:xfrm>
        </p:spPr>
        <p:txBody>
          <a:bodyPr>
            <a:normAutofit/>
          </a:bodyPr>
          <a:lstStyle/>
          <a:p>
            <a:pPr algn="r"/>
            <a:r>
              <a:rPr lang="en-US" b="1">
                <a:solidFill>
                  <a:schemeClr val="tx1">
                    <a:lumMod val="85000"/>
                    <a:lumOff val="15000"/>
                  </a:schemeClr>
                </a:solidFill>
              </a:rPr>
              <a:t>Guided OER Adoption Support Cohort</a:t>
            </a:r>
          </a:p>
        </p:txBody>
      </p:sp>
      <p:sp>
        <p:nvSpPr>
          <p:cNvPr id="11" name="Rectangle 10">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59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983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9DBCA2A5-1D7C-48D3-B054-DAFCBC657F0E}"/>
              </a:ext>
            </a:extLst>
          </p:cNvPr>
          <p:cNvSpPr>
            <a:spLocks noGrp="1"/>
          </p:cNvSpPr>
          <p:nvPr>
            <p:ph idx="1"/>
          </p:nvPr>
        </p:nvSpPr>
        <p:spPr>
          <a:xfrm>
            <a:off x="5287851" y="864108"/>
            <a:ext cx="5909138" cy="5120640"/>
          </a:xfrm>
        </p:spPr>
        <p:txBody>
          <a:bodyPr>
            <a:normAutofit/>
          </a:bodyPr>
          <a:lstStyle/>
          <a:p>
            <a:pPr>
              <a:spcBef>
                <a:spcPts val="0"/>
              </a:spcBef>
              <a:spcAft>
                <a:spcPts val="1200"/>
              </a:spcAft>
            </a:pPr>
            <a:r>
              <a:rPr lang="en-US" b="1"/>
              <a:t>What are OERs</a:t>
            </a:r>
          </a:p>
          <a:p>
            <a:pPr>
              <a:spcBef>
                <a:spcPts val="0"/>
              </a:spcBef>
              <a:spcAft>
                <a:spcPts val="1200"/>
              </a:spcAft>
            </a:pPr>
            <a:r>
              <a:rPr lang="en-US" b="1"/>
              <a:t>How to find [quality] OER</a:t>
            </a:r>
          </a:p>
          <a:p>
            <a:pPr>
              <a:spcBef>
                <a:spcPts val="0"/>
              </a:spcBef>
              <a:spcAft>
                <a:spcPts val="1200"/>
              </a:spcAft>
            </a:pPr>
            <a:r>
              <a:rPr lang="en-US" b="1"/>
              <a:t>Copyright</a:t>
            </a:r>
          </a:p>
          <a:p>
            <a:pPr>
              <a:spcBef>
                <a:spcPts val="0"/>
              </a:spcBef>
              <a:spcAft>
                <a:spcPts val="1200"/>
              </a:spcAft>
            </a:pPr>
            <a:r>
              <a:rPr lang="en-US" b="1"/>
              <a:t>Curating, Adapting and/or Creating OER</a:t>
            </a:r>
          </a:p>
          <a:p>
            <a:pPr>
              <a:spcBef>
                <a:spcPts val="0"/>
              </a:spcBef>
              <a:spcAft>
                <a:spcPts val="1200"/>
              </a:spcAft>
            </a:pPr>
            <a:r>
              <a:rPr lang="en-US" b="1"/>
              <a:t>Evaluating OER quality (including but not limited to readability, accuracy, accessibility, appropriateness,  equity-mindedness)</a:t>
            </a:r>
          </a:p>
        </p:txBody>
      </p:sp>
      <p:sp>
        <p:nvSpPr>
          <p:cNvPr id="15" name="Rectangle 14">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0945" y="767825"/>
            <a:ext cx="507880"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394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Awesome Resources</a:t>
            </a:r>
          </a:p>
        </p:txBody>
      </p:sp>
      <p:sp>
        <p:nvSpPr>
          <p:cNvPr id="6" name="Content Placeholder 5">
            <a:extLst>
              <a:ext uri="{FF2B5EF4-FFF2-40B4-BE49-F238E27FC236}">
                <a16:creationId xmlns:a16="http://schemas.microsoft.com/office/drawing/2014/main" id="{5B173271-BE62-40F1-98C0-7FC42CCF479F}"/>
              </a:ext>
            </a:extLst>
          </p:cNvPr>
          <p:cNvSpPr>
            <a:spLocks noGrp="1"/>
          </p:cNvSpPr>
          <p:nvPr>
            <p:ph sz="half" idx="1"/>
          </p:nvPr>
        </p:nvSpPr>
        <p:spPr>
          <a:xfrm>
            <a:off x="3721252" y="416524"/>
            <a:ext cx="6819215" cy="4572000"/>
          </a:xfrm>
        </p:spPr>
        <p:txBody>
          <a:bodyPr/>
          <a:lstStyle/>
          <a:p>
            <a:r>
              <a:rPr lang="en-US" b="1" dirty="0">
                <a:solidFill>
                  <a:schemeClr val="tx1"/>
                </a:solidFill>
                <a:hlinkClick r:id="rId2">
                  <a:extLst>
                    <a:ext uri="{A12FA001-AC4F-418D-AE19-62706E023703}">
                      <ahyp:hlinkClr xmlns:ahyp="http://schemas.microsoft.com/office/drawing/2018/hyperlinkcolor" val="tx"/>
                    </a:ext>
                  </a:extLst>
                </a:hlinkClick>
              </a:rPr>
              <a:t>https://libguides.fhda.edu/OER</a:t>
            </a:r>
            <a:endParaRPr lang="en-US" b="1" dirty="0">
              <a:solidFill>
                <a:schemeClr val="tx1"/>
              </a:solidFill>
            </a:endParaRPr>
          </a:p>
          <a:p>
            <a:r>
              <a:rPr lang="en-US" b="1" dirty="0">
                <a:solidFill>
                  <a:schemeClr val="tx1"/>
                </a:solidFill>
                <a:hlinkClick r:id="rId3">
                  <a:extLst>
                    <a:ext uri="{A12FA001-AC4F-418D-AE19-62706E023703}">
                      <ahyp:hlinkClr xmlns:ahyp="http://schemas.microsoft.com/office/drawing/2018/hyperlinkcolor" val="tx"/>
                    </a:ext>
                  </a:extLst>
                </a:hlinkClick>
              </a:rPr>
              <a:t>https://asccc.org/directory/open-educational-resources-initiative-oeri</a:t>
            </a:r>
            <a:endParaRPr lang="en-US" b="1" dirty="0">
              <a:solidFill>
                <a:schemeClr val="tx1"/>
              </a:solidFill>
            </a:endParaRPr>
          </a:p>
          <a:p>
            <a:r>
              <a:rPr lang="en-US" b="1" dirty="0">
                <a:solidFill>
                  <a:schemeClr val="tx1"/>
                </a:solidFill>
              </a:rPr>
              <a:t>Foothill course:</a:t>
            </a:r>
          </a:p>
        </p:txBody>
      </p:sp>
      <p:pic>
        <p:nvPicPr>
          <p:cNvPr id="8" name="Picture 7" descr="Text&#10;&#10;Description automatically generated with medium confidence">
            <a:extLst>
              <a:ext uri="{FF2B5EF4-FFF2-40B4-BE49-F238E27FC236}">
                <a16:creationId xmlns:a16="http://schemas.microsoft.com/office/drawing/2014/main" id="{482FFF0C-470D-4FD5-AF93-B15D83E4CE69}"/>
              </a:ext>
            </a:extLst>
          </p:cNvPr>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522412" y="4038600"/>
            <a:ext cx="9523809" cy="1904762"/>
          </a:xfrm>
          <a:prstGeom prst="rect">
            <a:avLst/>
          </a:prstGeom>
        </p:spPr>
      </p:pic>
    </p:spTree>
    <p:extLst>
      <p:ext uri="{BB962C8B-B14F-4D97-AF65-F5344CB8AC3E}">
        <p14:creationId xmlns:p14="http://schemas.microsoft.com/office/powerpoint/2010/main" val="963853116"/>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783485-1103-4BBC-98A1-D39A248154C3}">
  <ds:schemaRefs>
    <ds:schemaRef ds:uri="http://schemas.microsoft.com/sharepoint/v3/contenttype/forms"/>
  </ds:schemaRefs>
</ds:datastoreItem>
</file>

<file path=customXml/itemProps3.xml><?xml version="1.0" encoding="utf-8"?>
<ds:datastoreItem xmlns:ds="http://schemas.openxmlformats.org/officeDocument/2006/customXml" ds:itemID="{2915ED37-D514-41C3-9B3C-B262145D17B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TM04033919[[fn=Circuit]]</Template>
  <TotalTime>214</TotalTime>
  <Words>422</Words>
  <Application>Microsoft Office PowerPoint</Application>
  <PresentationFormat>Custom</PresentationFormat>
  <Paragraphs>47</Paragraphs>
  <Slides>8</Slides>
  <Notes>4</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Frame</vt:lpstr>
      <vt:lpstr>OERI Update February 2022</vt:lpstr>
      <vt:lpstr>Current Foothill College data</vt:lpstr>
      <vt:lpstr>Recent OER work at Foothill </vt:lpstr>
      <vt:lpstr>Action r/t June resolution</vt:lpstr>
      <vt:lpstr>Major insight from Summer Cohort</vt:lpstr>
      <vt:lpstr>Action r/t June resolution</vt:lpstr>
      <vt:lpstr>Guided OER Adoption Support Cohort</vt:lpstr>
      <vt:lpstr>Awesome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OERI Update December ‘21</dc:title>
  <dc:creator>Carolyn Holcroft</dc:creator>
  <cp:lastModifiedBy>Carolyn Holcroft</cp:lastModifiedBy>
  <cp:revision>103</cp:revision>
  <dcterms:created xsi:type="dcterms:W3CDTF">2021-12-06T19:17:51Z</dcterms:created>
  <dcterms:modified xsi:type="dcterms:W3CDTF">2023-10-04T20:40:51Z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