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include the varied experiences of students in a way that recognizes the value, legitimacy, and importance of those experiences</a:t>
            </a:r>
          </a:p>
          <a:p>
            <a:pPr/>
          </a:p>
          <a:p>
            <a:pPr/>
            <a:r>
              <a:t>includes, but is not limited to, race and ethnicity, gender, class, ability, sexual orientation, country of origin and cultural affiliations  </a:t>
            </a:r>
          </a:p>
          <a:p>
            <a:pPr/>
          </a:p>
          <a:p>
            <a:pPr/>
            <a:r>
              <a:t>focused effort on reducing racial and ethnic inequities and dismantling white supremacy 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ffany Lanoix, IDEA Faculty Lead…"/>
          <p:cNvSpPr txBox="1"/>
          <p:nvPr>
            <p:ph type="body" idx="21"/>
          </p:nvPr>
        </p:nvSpPr>
        <p:spPr>
          <a:xfrm>
            <a:off x="1201340" y="9476644"/>
            <a:ext cx="21971003" cy="302019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Tiffany Lanoix, IDEA Faculty Lead </a:t>
            </a:r>
          </a:p>
          <a:p>
            <a:pPr/>
            <a:r>
              <a:t>Lara Braff, Regional Lead (Area D) and Liaison</a:t>
            </a:r>
          </a:p>
          <a:p>
            <a:pPr/>
            <a:r>
              <a:t>Academic Senate for California Community Colleges-OERI </a:t>
            </a:r>
          </a:p>
          <a:p>
            <a:pPr/>
            <a:r>
              <a:t>10/20/23</a:t>
            </a:r>
          </a:p>
        </p:txBody>
      </p:sp>
      <p:sp>
        <p:nvSpPr>
          <p:cNvPr id="152" name="The IDEA Framework Assessment Proces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IDEA Framework Assessment Process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IDEA Framework Assessment Go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IDEA Framework Assessment Goals</a:t>
            </a:r>
          </a:p>
        </p:txBody>
      </p:sp>
      <p:sp>
        <p:nvSpPr>
          <p:cNvPr id="188" name="Support faculty through the process of addressing IDE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Support faculty through the process of addressing IDEA</a:t>
            </a:r>
          </a:p>
          <a:p>
            <a:pPr/>
            <a:r>
              <a:t>Provide faculty with constructive feedback</a:t>
            </a:r>
          </a:p>
          <a:p>
            <a:pPr/>
            <a:r>
              <a:t>Provide faculty with necessary resources</a:t>
            </a:r>
          </a:p>
          <a:p>
            <a:pPr lvl="1"/>
            <a:r>
              <a:t>IDEA Framework Guideline &amp; Implementation Guide</a:t>
            </a:r>
          </a:p>
          <a:p>
            <a:pPr lvl="1"/>
            <a:r>
              <a:t>Canvas site</a:t>
            </a:r>
          </a:p>
          <a:p>
            <a:pPr lvl="1"/>
            <a:r>
              <a:t>Trainings </a:t>
            </a:r>
          </a:p>
          <a:p>
            <a:pPr lvl="1"/>
            <a:r>
              <a:t>Office Hours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flection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Reflection </a:t>
            </a:r>
          </a:p>
        </p:txBody>
      </p:sp>
      <p:sp>
        <p:nvSpPr>
          <p:cNvPr id="191" name="Initial thoughts? Questions? Feedback?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Initial thoughts? Questions? Feedback? </a:t>
            </a:r>
          </a:p>
          <a:p>
            <a:pPr/>
            <a:r>
              <a:t>What hesitations or concerns do you have about submitting your materials for an IDEA Framework assessment? How can they be addressed? </a:t>
            </a:r>
          </a:p>
        </p:txBody>
      </p:sp>
      <p:pic>
        <p:nvPicPr>
          <p:cNvPr id="192" name="Image" descr="Image"/>
          <p:cNvPicPr>
            <a:picLocks noChangeAspect="1"/>
          </p:cNvPicPr>
          <p:nvPr>
            <p:ph type="pic" idx="22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2192000" y="2991557"/>
            <a:ext cx="10916874" cy="7732787"/>
          </a:xfrm>
          <a:prstGeom prst="rect">
            <a:avLst/>
          </a:prstGeom>
        </p:spPr>
      </p:pic>
      <p:sp>
        <p:nvSpPr>
          <p:cNvPr id="193" name="Debrief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Debrief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1672" y="3727364"/>
            <a:ext cx="18160656" cy="62612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IDEA Framework Training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IDEA Framework Training </a:t>
            </a:r>
          </a:p>
        </p:txBody>
      </p:sp>
      <p:sp>
        <p:nvSpPr>
          <p:cNvPr id="155" name="IDEA Basics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IDEA Basics</a:t>
            </a:r>
          </a:p>
          <a:p>
            <a:pPr/>
            <a:r>
              <a:t>IDEA Assessment</a:t>
            </a:r>
          </a:p>
          <a:p>
            <a:pPr/>
            <a:r>
              <a:t>IDEA Assessment Experience </a:t>
            </a:r>
          </a:p>
          <a:p>
            <a:pPr/>
            <a:r>
              <a:t>Debrief </a:t>
            </a:r>
          </a:p>
          <a:p>
            <a:pPr/>
          </a:p>
          <a:p>
            <a:pPr/>
            <a:r>
              <a:t>The goal is to provide an overview of the IDEA Framework assessment process   </a:t>
            </a:r>
          </a:p>
        </p:txBody>
      </p:sp>
      <p:sp>
        <p:nvSpPr>
          <p:cNvPr id="156" name="Agend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70960" y="5453185"/>
            <a:ext cx="12549678" cy="28096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IDEA Framewor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IDEA Framework</a:t>
            </a:r>
          </a:p>
        </p:txBody>
      </p:sp>
      <p:sp>
        <p:nvSpPr>
          <p:cNvPr id="160" name="Purpose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Purpose</a:t>
            </a:r>
          </a:p>
        </p:txBody>
      </p:sp>
      <p:sp>
        <p:nvSpPr>
          <p:cNvPr id="161" name="Support faculty as they implement culturally responsive and anti-racist pedagog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Support faculty as they implement culturally responsive and anti-racist pedagogy</a:t>
            </a:r>
          </a:p>
          <a:p>
            <a:pPr lvl="1"/>
            <a:r>
              <a:t>Provide a process and review framework to evaluate new &amp; existing ASCCC OERI-supported materials </a:t>
            </a:r>
          </a:p>
          <a:p>
            <a:pPr lvl="2"/>
            <a:r>
              <a:t>Inclusive, diverse, equitable, and anti-racist (IDEA)</a:t>
            </a:r>
          </a:p>
          <a:p>
            <a:pPr lvl="2"/>
            <a:r>
              <a:t>Self assessment &amp; </a:t>
            </a:r>
            <a:r>
              <a:rPr u="sng"/>
              <a:t>assessment through the ASCCC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3772" y="2515353"/>
            <a:ext cx="21736456" cy="86852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What do we mean by IDEA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do we mean by IDEA?</a:t>
            </a:r>
          </a:p>
        </p:txBody>
      </p:sp>
      <p:sp>
        <p:nvSpPr>
          <p:cNvPr id="166" name="Inclusion, diversity, equity and anti-racism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Inclusion, diversity, equity and anti-racism</a:t>
            </a:r>
          </a:p>
        </p:txBody>
      </p:sp>
      <p:sp>
        <p:nvSpPr>
          <p:cNvPr id="167" name="Inclusion: Intentional efforts to ensure students feel welcome, included, respected, and valu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b="1" i="1">
                <a:solidFill>
                  <a:srgbClr val="FF2F92"/>
                </a:solidFill>
              </a:rPr>
              <a:t>I</a:t>
            </a:r>
            <a:r>
              <a:rPr b="1" i="1"/>
              <a:t>nclusion:</a:t>
            </a:r>
            <a:r>
              <a:t> Intentional efforts to ensure students feel welcome, included, respected, and valued </a:t>
            </a:r>
          </a:p>
          <a:p>
            <a:pPr/>
            <a:r>
              <a:rPr b="1" i="1">
                <a:solidFill>
                  <a:srgbClr val="FF2F92"/>
                </a:solidFill>
              </a:rPr>
              <a:t>D</a:t>
            </a:r>
            <a:r>
              <a:rPr b="1" i="1"/>
              <a:t>iversity:</a:t>
            </a:r>
            <a:r>
              <a:t> Materials are representative of the varied experiences of our diverse student body  </a:t>
            </a:r>
          </a:p>
          <a:p>
            <a:pPr/>
            <a:r>
              <a:rPr b="1" i="1">
                <a:solidFill>
                  <a:srgbClr val="FF2F92"/>
                </a:solidFill>
              </a:rPr>
              <a:t>E</a:t>
            </a:r>
            <a:r>
              <a:rPr b="1" i="1"/>
              <a:t>quity:</a:t>
            </a:r>
            <a:r>
              <a:t> Address issues of access to and relevancy of course materials for historically marginalized groups  </a:t>
            </a:r>
          </a:p>
          <a:p>
            <a:pPr/>
            <a:r>
              <a:rPr b="1" i="1">
                <a:solidFill>
                  <a:srgbClr val="FF2F92"/>
                </a:solidFill>
              </a:rPr>
              <a:t>A</a:t>
            </a:r>
            <a:r>
              <a:rPr b="1" i="1"/>
              <a:t>nti-racism:</a:t>
            </a:r>
            <a:r>
              <a:t> Materials do not attempt to be color-blind or culturally neutral since doing so perpetuates racial and ethnic inequities and white supremacy    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IDEA Framewor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IDEA Framework</a:t>
            </a:r>
          </a:p>
        </p:txBody>
      </p:sp>
      <p:sp>
        <p:nvSpPr>
          <p:cNvPr id="172" name="Assessment Categories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Assessment Categories </a:t>
            </a:r>
          </a:p>
        </p:txBody>
      </p:sp>
      <p:sp>
        <p:nvSpPr>
          <p:cNvPr id="173" name="Illustrations and Photos…"/>
          <p:cNvSpPr txBox="1"/>
          <p:nvPr>
            <p:ph type="body" idx="1"/>
          </p:nvPr>
        </p:nvSpPr>
        <p:spPr>
          <a:xfrm>
            <a:off x="1206500" y="4248504"/>
            <a:ext cx="21879932" cy="8256012"/>
          </a:xfrm>
          <a:prstGeom prst="rect">
            <a:avLst/>
          </a:prstGeom>
        </p:spPr>
        <p:txBody>
          <a:bodyPr/>
          <a:lstStyle/>
          <a:p>
            <a:pPr lvl="1" marL="1457959" indent="-728979" defTabSz="1999437">
              <a:spcBef>
                <a:spcPts val="3600"/>
              </a:spcBef>
              <a:buSzPct val="100000"/>
              <a:buAutoNum type="arabicPeriod" startAt="1"/>
              <a:defRPr sz="3936"/>
            </a:pPr>
            <a:r>
              <a:t>Illustrations and Photos</a:t>
            </a:r>
          </a:p>
          <a:p>
            <a:pPr lvl="1" marL="1457959" indent="-728979" defTabSz="1999437">
              <a:spcBef>
                <a:spcPts val="3600"/>
              </a:spcBef>
              <a:buSzPct val="100000"/>
              <a:buAutoNum type="arabicPeriod" startAt="1"/>
              <a:defRPr sz="3936"/>
            </a:pPr>
            <a:r>
              <a:t>Example Names</a:t>
            </a:r>
          </a:p>
          <a:p>
            <a:pPr lvl="1" marL="1457959" indent="-728979" defTabSz="1999437">
              <a:spcBef>
                <a:spcPts val="3600"/>
              </a:spcBef>
              <a:buSzPct val="100000"/>
              <a:buAutoNum type="arabicPeriod" startAt="1"/>
              <a:defRPr sz="3936"/>
            </a:pPr>
            <a:r>
              <a:t>Gender Inclusive Language &amp; Use of Pronouns </a:t>
            </a:r>
          </a:p>
          <a:p>
            <a:pPr lvl="1" marL="1457959" indent="-728979" defTabSz="1999437">
              <a:spcBef>
                <a:spcPts val="3600"/>
              </a:spcBef>
              <a:buSzPct val="100000"/>
              <a:buAutoNum type="arabicPeriod" startAt="1"/>
              <a:defRPr sz="3936"/>
            </a:pPr>
            <a:r>
              <a:t>Diverse Authors, Researchers, &amp; Studies </a:t>
            </a:r>
          </a:p>
          <a:p>
            <a:pPr lvl="1" marL="1457959" indent="-728979" defTabSz="1999437">
              <a:spcBef>
                <a:spcPts val="3600"/>
              </a:spcBef>
              <a:buSzPct val="100000"/>
              <a:buAutoNum type="arabicPeriod" startAt="1"/>
              <a:defRPr sz="3936"/>
            </a:pPr>
            <a:r>
              <a:t>Applications, Examples and Problem Scenarios That Relate to Diverse Audiences</a:t>
            </a:r>
          </a:p>
          <a:p>
            <a:pPr lvl="1" marL="1457959" indent="-728979" defTabSz="1999437">
              <a:spcBef>
                <a:spcPts val="3600"/>
              </a:spcBef>
              <a:buSzPct val="100000"/>
              <a:buAutoNum type="arabicPeriod" startAt="1"/>
              <a:defRPr sz="3936"/>
            </a:pPr>
            <a:r>
              <a:t>Appropriate Terminology </a:t>
            </a:r>
          </a:p>
          <a:p>
            <a:pPr lvl="1" marL="1457959" indent="-728979" defTabSz="1999437">
              <a:spcBef>
                <a:spcPts val="3600"/>
              </a:spcBef>
              <a:buSzPct val="100000"/>
              <a:buAutoNum type="arabicPeriod" startAt="1"/>
              <a:defRPr sz="3936"/>
            </a:pPr>
            <a:r>
              <a:t>Keyword, Glossary, &amp; Metadata Representation </a:t>
            </a:r>
          </a:p>
          <a:p>
            <a:pPr lvl="1" marL="1457959" indent="-728979" defTabSz="1999437">
              <a:spcBef>
                <a:spcPts val="3600"/>
              </a:spcBef>
              <a:buSzPct val="100000"/>
              <a:buAutoNum type="arabicPeriod" startAt="1"/>
              <a:defRPr sz="3936"/>
            </a:pPr>
            <a:r>
              <a:t>Incorporating Diverse Perspectives on Issues, Events, &amp; Concepts That Are Relevant to Underrepresented Groups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ages from IDEA-Framework-Sept-2023-revised_Page_1.jpg" descr="Pages from IDEA-Framework-Sept-2023-revised_Page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879" y="196621"/>
            <a:ext cx="10598728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ages from IDEA-Framework-Sept-2023-revised_Page_2.jpg" descr="Pages from IDEA-Framework-Sept-2023-revised_Page_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53191" y="-1"/>
            <a:ext cx="10598729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Assessed by chapter/assignment"/>
          <p:cNvSpPr txBox="1"/>
          <p:nvPr/>
        </p:nvSpPr>
        <p:spPr>
          <a:xfrm>
            <a:off x="5290128" y="2904165"/>
            <a:ext cx="494568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2F92"/>
                </a:solidFill>
              </a:defRPr>
            </a:lvl1pPr>
          </a:lstStyle>
          <a:p>
            <a:pPr/>
            <a:r>
              <a:t>Assessed by chapter/assignment</a:t>
            </a:r>
          </a:p>
        </p:txBody>
      </p:sp>
      <p:sp>
        <p:nvSpPr>
          <p:cNvPr id="178" name="Qualitative and quantitative"/>
          <p:cNvSpPr txBox="1"/>
          <p:nvPr/>
        </p:nvSpPr>
        <p:spPr>
          <a:xfrm>
            <a:off x="9205389" y="7625219"/>
            <a:ext cx="4172408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2F92"/>
                </a:solidFill>
              </a:defRPr>
            </a:lvl1pPr>
          </a:lstStyle>
          <a:p>
            <a:pPr/>
            <a:r>
              <a:t>Qualitative and quantitative </a:t>
            </a:r>
          </a:p>
        </p:txBody>
      </p:sp>
      <p:sp>
        <p:nvSpPr>
          <p:cNvPr id="179" name="Narrative"/>
          <p:cNvSpPr txBox="1"/>
          <p:nvPr/>
        </p:nvSpPr>
        <p:spPr>
          <a:xfrm>
            <a:off x="20034744" y="8720308"/>
            <a:ext cx="144658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2F92"/>
                </a:solidFill>
              </a:defRPr>
            </a:lvl1pPr>
          </a:lstStyle>
          <a:p>
            <a:pPr/>
            <a:r>
              <a:t>Narrative</a:t>
            </a:r>
          </a:p>
        </p:txBody>
      </p:sp>
      <p:sp>
        <p:nvSpPr>
          <p:cNvPr id="180" name="What percentages make sense for you?"/>
          <p:cNvSpPr txBox="1"/>
          <p:nvPr/>
        </p:nvSpPr>
        <p:spPr>
          <a:xfrm>
            <a:off x="7752862" y="5045674"/>
            <a:ext cx="5860696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2F92"/>
                </a:solidFill>
              </a:defRPr>
            </a:lvl1pPr>
          </a:lstStyle>
          <a:p>
            <a:pPr/>
            <a:r>
              <a:t>What percentages make sense for you?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9" grpId="4"/>
      <p:bldP build="p" bldLvl="5" animBg="1" rev="0" advAuto="0" spid="178" grpId="2"/>
      <p:bldP build="p" bldLvl="5" animBg="1" rev="0" advAuto="0" spid="177" grpId="1"/>
      <p:bldP build="p" bldLvl="5" animBg="1" rev="0" advAuto="0" spid="180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ages from IDEA-Framework-Sept-2023-revised_Page_3.jpg" descr="Pages from IDEA-Framework-Sept-2023-revised_Page_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74535" y="-1"/>
            <a:ext cx="10598728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ages from IDEA-Framework-Sept-2023-revised_Page_4.jpg" descr="Pages from IDEA-Framework-Sept-2023-revised_Page_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1000" y="-1"/>
            <a:ext cx="10598729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ages from IDEA-Framework-Sept-2023-revised_Page_5.jpg" descr="Pages from IDEA-Framework-Sept-2023-revised_Page_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106238" y="-1"/>
            <a:ext cx="10598729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