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mbria" panose="02040503050406030204" pitchFamily="18" charset="0"/>
      <p:regular r:id="rId18"/>
      <p:bold r:id="rId19"/>
      <p:italic r:id="rId20"/>
      <p:boldItalic r:id="rId21"/>
    </p:embeddedFont>
    <p:embeddedFont>
      <p:font typeface="Maven Pro" panose="020B0604020202020204" charset="0"/>
      <p:regular r:id="rId22"/>
      <p:bold r:id="rId23"/>
    </p:embeddedFont>
    <p:embeddedFont>
      <p:font typeface="Nunito" pitchFamily="2" charset="0"/>
      <p:regular r:id="rId24"/>
      <p:bold r:id="rId25"/>
      <p:italic r:id="rId26"/>
      <p:boldItalic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42" d="100"/>
          <a:sy n="142" d="100"/>
        </p:scale>
        <p:origin x="714" y="126"/>
      </p:cViewPr>
      <p:guideLst>
        <p:guide orient="horz" pos="1620"/>
        <p:guide pos="2880"/>
      </p:guideLst>
    </p:cSldViewPr>
  </p:slideViewPr>
  <p:outlineViewPr>
    <p:cViewPr>
      <p:scale>
        <a:sx n="33" d="100"/>
        <a:sy n="33" d="100"/>
      </p:scale>
      <p:origin x="0" y="-6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ffc6a15b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9ffc6a15b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9ffc6a15b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9ffc6a15b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9ffc6a15b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9ffc6a15b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dfd45946d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1dfd45946d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dfd45946d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dfd45946d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30f1924f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30f1924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ffc6a15b0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9ffc6a15b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dfd45946d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1dfd45946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dfd45946d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dfd45946d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dfd45946d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1dfd45946d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430f1924f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430f1924f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dfd45946d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dfd45946d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ffc6a15b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9ffc6a15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9ffc6a15b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9ffc6a15b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myopenmath.com/help.php?section=lt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ocs.google.com/document/d/19rF5SwoYlNz58hll63ExPLuZb-4GqlMH/edit?usp=sharing&amp;ouid=115502943412533578886&amp;rtpof=true&amp;sd=tr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sccc-oeri.org/open-educational-resources-and-physic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mailto:yadakp@smccd.edu" TargetMode="External"/><Relationship Id="rId5" Type="http://schemas.openxmlformats.org/officeDocument/2006/relationships/hyperlink" Target="mailto:heine@smccd.edu" TargetMode="External"/><Relationship Id="rId4" Type="http://schemas.openxmlformats.org/officeDocument/2006/relationships/hyperlink" Target="https://asccc-oeri.org/asccc-oeri-discipline-lead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openmath.com/info/classroom.ph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myopenmath.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799650" y="1573375"/>
            <a:ext cx="5989500" cy="1872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600" i="1" dirty="0"/>
              <a:t>ASCCC OERI Discipline Lead Webinar/Conversation</a:t>
            </a:r>
            <a:endParaRPr sz="3711" i="1" dirty="0"/>
          </a:p>
          <a:p>
            <a:pPr marL="0" lvl="0" indent="0" algn="l" rtl="0">
              <a:spcBef>
                <a:spcPts val="0"/>
              </a:spcBef>
              <a:spcAft>
                <a:spcPts val="0"/>
              </a:spcAft>
              <a:buNone/>
            </a:pPr>
            <a:endParaRPr sz="3711" i="1" dirty="0"/>
          </a:p>
          <a:p>
            <a:pPr marL="0" lvl="0" indent="0" algn="l" rtl="0">
              <a:spcBef>
                <a:spcPts val="0"/>
              </a:spcBef>
              <a:spcAft>
                <a:spcPts val="0"/>
              </a:spcAft>
              <a:buNone/>
            </a:pPr>
            <a:r>
              <a:rPr lang="en" dirty="0"/>
              <a:t>Different Types of Assessments in MyOpenMath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Emilie Hein, PhD &amp; Polin Yadak, EdD</a:t>
            </a:r>
            <a:endParaRPr/>
          </a:p>
          <a:p>
            <a:pPr marL="0" lvl="0" indent="0" algn="l" rtl="0">
              <a:spcBef>
                <a:spcPts val="0"/>
              </a:spcBef>
              <a:spcAft>
                <a:spcPts val="0"/>
              </a:spcAft>
              <a:buNone/>
            </a:pPr>
            <a:r>
              <a:rPr lang="en"/>
              <a:t>Physics Instructors</a:t>
            </a:r>
            <a:endParaRPr/>
          </a:p>
          <a:p>
            <a:pPr marL="0" lvl="0" indent="0" algn="l" rtl="0">
              <a:spcBef>
                <a:spcPts val="0"/>
              </a:spcBef>
              <a:spcAft>
                <a:spcPts val="0"/>
              </a:spcAft>
              <a:buNone/>
            </a:pPr>
            <a:r>
              <a:rPr lang="en"/>
              <a:t>Skyline College</a:t>
            </a:r>
            <a:endParaRPr/>
          </a:p>
        </p:txBody>
      </p:sp>
      <p:pic>
        <p:nvPicPr>
          <p:cNvPr id="279" name="Google Shape;279;p13" descr="Skyline College logo"/>
          <p:cNvPicPr preferRelativeResize="0"/>
          <p:nvPr/>
        </p:nvPicPr>
        <p:blipFill>
          <a:blip r:embed="rId3">
            <a:alphaModFix/>
          </a:blip>
          <a:stretch>
            <a:fillRect/>
          </a:stretch>
        </p:blipFill>
        <p:spPr>
          <a:xfrm>
            <a:off x="165375" y="4591060"/>
            <a:ext cx="2387326" cy="468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How to create a link to an assignment in Canvas </a:t>
            </a:r>
            <a:endParaRPr dirty="0"/>
          </a:p>
        </p:txBody>
      </p:sp>
      <p:sp>
        <p:nvSpPr>
          <p:cNvPr id="335" name="Google Shape;335;p22"/>
          <p:cNvSpPr txBox="1">
            <a:spLocks noGrp="1"/>
          </p:cNvSpPr>
          <p:nvPr>
            <p:ph type="body" idx="1"/>
          </p:nvPr>
        </p:nvSpPr>
        <p:spPr>
          <a:xfrm>
            <a:off x="1303800" y="1554150"/>
            <a:ext cx="7614600" cy="31134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Go to the Assignments page, and click +Assignment</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Under Submission Type, select "External Tool"</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on the "Find" button, then on the MyOpenMath tool (or whatever name you used when you created the tool)</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If this is your first time using this key and secret, MyOpenMath will ask you, the teacher, to sign into your MyOpenMath account. This is necessary to establish a connection between your LMS account and your MyOpenMath account. You will not need to do this step again, and students will not be asked to sign in and will not need a MyOpenMath account.</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If this is your first link from this course, MyOpenMath will ask you to select the MyOpenMath course you want to connect your LMS course with.</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Select the assignment you want to link to, and click Make Placement.</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the Select button</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Finish setting up the assignment in Canvas</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Assignments set up this way will receive grade return from MyOpenMath</a:t>
            </a:r>
            <a:endParaRPr/>
          </a:p>
          <a:p>
            <a:pPr marL="0" lvl="0" indent="0" algn="l" rtl="0">
              <a:spcBef>
                <a:spcPts val="14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Title 1">
            <a:extLst>
              <a:ext uri="{FF2B5EF4-FFF2-40B4-BE49-F238E27FC236}">
                <a16:creationId xmlns:a16="http://schemas.microsoft.com/office/drawing/2014/main" id="{0C610BCF-0EE4-A6C1-D16C-2534380526A3}"/>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Showing how to use the external tool in Canvas Shell to import </a:t>
            </a:r>
            <a:r>
              <a:rPr lang="en-US" dirty="0" err="1"/>
              <a:t>MyOpenMath</a:t>
            </a:r>
            <a:r>
              <a:rPr lang="en-US" dirty="0"/>
              <a:t> elements</a:t>
            </a:r>
          </a:p>
        </p:txBody>
      </p:sp>
      <p:pic>
        <p:nvPicPr>
          <p:cNvPr id="340" name="Google Shape;340;p23" descr="Image showing how to add the consumer key from MyOpenMath into Canvas Shell."/>
          <p:cNvPicPr preferRelativeResize="0"/>
          <p:nvPr/>
        </p:nvPicPr>
        <p:blipFill rotWithShape="1">
          <a:blip r:embed="rId3">
            <a:alphaModFix/>
          </a:blip>
          <a:srcRect l="25826" t="4971" r="24883" b="190"/>
          <a:stretch/>
        </p:blipFill>
        <p:spPr>
          <a:xfrm>
            <a:off x="311700" y="195308"/>
            <a:ext cx="4153768" cy="4696288"/>
          </a:xfrm>
          <a:prstGeom prst="rect">
            <a:avLst/>
          </a:prstGeom>
          <a:noFill/>
          <a:ln>
            <a:noFill/>
          </a:ln>
        </p:spPr>
      </p:pic>
      <p:pic>
        <p:nvPicPr>
          <p:cNvPr id="341" name="Google Shape;341;p23" descr="Image showing how to add the consumer key from MyOpenMath into Canvas Shell."/>
          <p:cNvPicPr preferRelativeResize="0"/>
          <p:nvPr/>
        </p:nvPicPr>
        <p:blipFill rotWithShape="1">
          <a:blip r:embed="rId4">
            <a:alphaModFix/>
          </a:blip>
          <a:srcRect l="24584" t="9297" r="22972" b="1060"/>
          <a:stretch/>
        </p:blipFill>
        <p:spPr>
          <a:xfrm>
            <a:off x="4829452" y="603681"/>
            <a:ext cx="3879542" cy="41281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LTI Integration</a:t>
            </a:r>
            <a:endParaRPr/>
          </a:p>
        </p:txBody>
      </p:sp>
      <p:sp>
        <p:nvSpPr>
          <p:cNvPr id="347" name="Google Shape;347;p2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For additional help, you can visit</a:t>
            </a:r>
            <a:endParaRPr/>
          </a:p>
          <a:p>
            <a:pPr marL="0" lvl="0" indent="0" algn="l" rtl="0">
              <a:spcBef>
                <a:spcPts val="1200"/>
              </a:spcBef>
              <a:spcAft>
                <a:spcPts val="0"/>
              </a:spcAft>
              <a:buNone/>
            </a:pPr>
            <a:r>
              <a:rPr lang="en" u="sng">
                <a:solidFill>
                  <a:schemeClr val="accent5"/>
                </a:solidFill>
                <a:hlinkClick r:id="rId3">
                  <a:extLst>
                    <a:ext uri="{A12FA001-AC4F-418D-AE19-62706E023703}">
                      <ahyp:hlinkClr xmlns:ahyp="http://schemas.microsoft.com/office/drawing/2018/hyperlinkcolor" val="tx"/>
                    </a:ext>
                  </a:extLst>
                </a:hlinkClick>
              </a:rPr>
              <a:t>https://www.myopenmath.com/help.php?section=lti</a:t>
            </a:r>
            <a:endParaRPr/>
          </a:p>
          <a:p>
            <a:pPr marL="0" lvl="0" indent="0" algn="l" rtl="0">
              <a:spcBef>
                <a:spcPts val="1200"/>
              </a:spcBef>
              <a:spcAft>
                <a:spcPts val="0"/>
              </a:spcAft>
              <a:buNone/>
            </a:pPr>
            <a:r>
              <a:rPr lang="en" u="sng">
                <a:solidFill>
                  <a:schemeClr val="accent5"/>
                </a:solidFill>
                <a:hlinkClick r:id="rId4">
                  <a:extLst>
                    <a:ext uri="{A12FA001-AC4F-418D-AE19-62706E023703}">
                      <ahyp:hlinkClr xmlns:ahyp="http://schemas.microsoft.com/office/drawing/2018/hyperlinkcolor" val="tx"/>
                    </a:ext>
                  </a:extLst>
                </a:hlinkClick>
              </a:rPr>
              <a:t>https://docs.google.com/document/d/19rF5SwoYlNz58hll63ExPLuZb-4GqlMH/edit?usp=sharing&amp;ouid=115502943412533578886&amp;rtpof=true&amp;sd=true</a:t>
            </a: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Exploring your new course</a:t>
            </a:r>
            <a:endParaRPr/>
          </a:p>
        </p:txBody>
      </p:sp>
      <p:sp>
        <p:nvSpPr>
          <p:cNvPr id="353" name="Google Shape;353;p2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4" name="Google Shape;354;p25" descr="Screenshot of the MyOpenMath page showing how to build a course in MyOpenMath."/>
          <p:cNvPicPr preferRelativeResize="0"/>
          <p:nvPr/>
        </p:nvPicPr>
        <p:blipFill>
          <a:blip r:embed="rId3">
            <a:alphaModFix/>
          </a:blip>
          <a:stretch>
            <a:fillRect/>
          </a:stretch>
        </p:blipFill>
        <p:spPr>
          <a:xfrm>
            <a:off x="2122600" y="1445475"/>
            <a:ext cx="5003848" cy="326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Let’s explore some examples… </a:t>
            </a:r>
            <a:endParaRPr dirty="0"/>
          </a:p>
        </p:txBody>
      </p:sp>
      <p:sp>
        <p:nvSpPr>
          <p:cNvPr id="360" name="Google Shape;360;p26"/>
          <p:cNvSpPr txBox="1">
            <a:spLocks noGrp="1"/>
          </p:cNvSpPr>
          <p:nvPr>
            <p:ph type="body" idx="1"/>
          </p:nvPr>
        </p:nvSpPr>
        <p:spPr>
          <a:xfrm>
            <a:off x="1075200" y="1761450"/>
            <a:ext cx="30951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Course ID:</a:t>
            </a:r>
            <a:r>
              <a:rPr lang="en"/>
              <a:t> 141529</a:t>
            </a:r>
            <a:endParaRPr/>
          </a:p>
          <a:p>
            <a:pPr marL="0" lvl="0" indent="0" algn="l" rtl="0">
              <a:spcBef>
                <a:spcPts val="1200"/>
              </a:spcBef>
              <a:spcAft>
                <a:spcPts val="0"/>
              </a:spcAft>
              <a:buNone/>
            </a:pPr>
            <a:r>
              <a:rPr lang="en" b="1"/>
              <a:t>Course Name:</a:t>
            </a:r>
            <a:r>
              <a:rPr lang="en"/>
              <a:t> Intro to MyOpenMath</a:t>
            </a:r>
            <a:endParaRPr/>
          </a:p>
          <a:p>
            <a:pPr marL="0" lvl="0" indent="0" algn="l" rtl="0">
              <a:spcBef>
                <a:spcPts val="1200"/>
              </a:spcBef>
              <a:spcAft>
                <a:spcPts val="1200"/>
              </a:spcAft>
              <a:buNone/>
            </a:pPr>
            <a:r>
              <a:rPr lang="en" b="1"/>
              <a:t>Enrollment key</a:t>
            </a:r>
            <a:r>
              <a:rPr lang="en"/>
              <a:t>: mom_intro</a:t>
            </a:r>
            <a:endParaRPr/>
          </a:p>
        </p:txBody>
      </p:sp>
      <p:pic>
        <p:nvPicPr>
          <p:cNvPr id="361" name="Google Shape;361;p26" descr="Screenshot of the MyOpenMath page showing how to build a course in MyOpenMath."/>
          <p:cNvPicPr preferRelativeResize="0"/>
          <p:nvPr/>
        </p:nvPicPr>
        <p:blipFill>
          <a:blip r:embed="rId3">
            <a:alphaModFix/>
          </a:blip>
          <a:stretch>
            <a:fillRect/>
          </a:stretch>
        </p:blipFill>
        <p:spPr>
          <a:xfrm>
            <a:off x="4155475" y="1520450"/>
            <a:ext cx="4671273" cy="3051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now?</a:t>
            </a:r>
            <a:endParaRPr/>
          </a:p>
        </p:txBody>
      </p:sp>
      <p:sp>
        <p:nvSpPr>
          <p:cNvPr id="367" name="Google Shape;367;p27"/>
          <p:cNvSpPr txBox="1">
            <a:spLocks noGrp="1"/>
          </p:cNvSpPr>
          <p:nvPr>
            <p:ph type="body" idx="1"/>
          </p:nvPr>
        </p:nvSpPr>
        <p:spPr>
          <a:xfrm>
            <a:off x="1303800" y="1761450"/>
            <a:ext cx="70305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Explore existing content</a:t>
            </a:r>
            <a:endParaRPr/>
          </a:p>
          <a:p>
            <a:pPr marL="914400" lvl="1" indent="-298450" algn="l" rtl="0">
              <a:spcBef>
                <a:spcPts val="0"/>
              </a:spcBef>
              <a:spcAft>
                <a:spcPts val="0"/>
              </a:spcAft>
              <a:buSzPts val="1100"/>
              <a:buChar char="○"/>
            </a:pPr>
            <a:r>
              <a:rPr lang="en"/>
              <a:t>Most users don’t need to learn how to code problems, they can use existing resources, as is. </a:t>
            </a:r>
            <a:endParaRPr/>
          </a:p>
          <a:p>
            <a:pPr marL="457200" lvl="0" indent="-311150" algn="l" rtl="0">
              <a:spcBef>
                <a:spcPts val="0"/>
              </a:spcBef>
              <a:spcAft>
                <a:spcPts val="0"/>
              </a:spcAft>
              <a:buSzPts val="1300"/>
              <a:buChar char="●"/>
            </a:pPr>
            <a:r>
              <a:rPr lang="en"/>
              <a:t>If you don’t find what you are looking for</a:t>
            </a:r>
            <a:endParaRPr/>
          </a:p>
          <a:p>
            <a:pPr marL="914400" lvl="1" indent="-298450" algn="l" rtl="0">
              <a:spcBef>
                <a:spcPts val="0"/>
              </a:spcBef>
              <a:spcAft>
                <a:spcPts val="0"/>
              </a:spcAft>
              <a:buSzPts val="1100"/>
              <a:buChar char="○"/>
            </a:pPr>
            <a:r>
              <a:rPr lang="en"/>
              <a:t>Ask the MOM community - a lot of people are developing content for various disciplines.</a:t>
            </a:r>
            <a:endParaRPr/>
          </a:p>
          <a:p>
            <a:pPr marL="914400" lvl="1" indent="-298450" algn="l" rtl="0">
              <a:spcBef>
                <a:spcPts val="0"/>
              </a:spcBef>
              <a:spcAft>
                <a:spcPts val="0"/>
              </a:spcAft>
              <a:buSzPts val="1100"/>
              <a:buChar char="○"/>
            </a:pPr>
            <a:r>
              <a:rPr lang="en"/>
              <a:t>Ask the OER/ZTC community </a:t>
            </a:r>
            <a:endParaRPr/>
          </a:p>
          <a:p>
            <a:pPr marL="1371600" lvl="2" indent="-298450" algn="l" rtl="0">
              <a:spcBef>
                <a:spcPts val="0"/>
              </a:spcBef>
              <a:spcAft>
                <a:spcPts val="0"/>
              </a:spcAft>
              <a:buSzPts val="1100"/>
              <a:buChar char="■"/>
            </a:pPr>
            <a:r>
              <a:rPr lang="en"/>
              <a:t>https://asccc-oeri.org/</a:t>
            </a:r>
            <a:endParaRPr/>
          </a:p>
          <a:p>
            <a:pPr marL="914400" lvl="1" indent="-298450" algn="l" rtl="0">
              <a:spcBef>
                <a:spcPts val="0"/>
              </a:spcBef>
              <a:spcAft>
                <a:spcPts val="0"/>
              </a:spcAft>
              <a:buSzPts val="1100"/>
              <a:buChar char="○"/>
            </a:pPr>
            <a:r>
              <a:rPr lang="en"/>
              <a:t>Talk to your colleagues, in your department and beyond. There may be funding available if you are interested in creating your own course templates</a:t>
            </a:r>
            <a:endParaRPr/>
          </a:p>
          <a:p>
            <a:pPr marL="914400" lvl="1" indent="-298450" algn="l" rtl="0">
              <a:spcBef>
                <a:spcPts val="0"/>
              </a:spcBef>
              <a:spcAft>
                <a:spcPts val="0"/>
              </a:spcAft>
              <a:buSzPts val="1100"/>
              <a:buChar char="○"/>
            </a:pPr>
            <a:r>
              <a:rPr lang="en"/>
              <a:t>A lot of </a:t>
            </a:r>
            <a:r>
              <a:rPr lang="en" u="sng">
                <a:solidFill>
                  <a:schemeClr val="hlink"/>
                </a:solidFill>
                <a:hlinkClick r:id="rId3"/>
              </a:rPr>
              <a:t>content for physics</a:t>
            </a:r>
            <a:r>
              <a:rPr lang="en"/>
              <a:t> was developed thanks to ASCCC OERI grants</a:t>
            </a:r>
            <a:endParaRPr/>
          </a:p>
          <a:p>
            <a:pPr marL="1371600" lvl="2" indent="-298450" algn="l" rtl="0">
              <a:spcBef>
                <a:spcPts val="0"/>
              </a:spcBef>
              <a:spcAft>
                <a:spcPts val="0"/>
              </a:spcAft>
              <a:buSzPts val="1100"/>
              <a:buChar char="■"/>
            </a:pPr>
            <a:r>
              <a:rPr lang="en"/>
              <a:t>Get a team together or contact your </a:t>
            </a:r>
            <a:r>
              <a:rPr lang="en" u="sng">
                <a:solidFill>
                  <a:schemeClr val="hlink"/>
                </a:solidFill>
                <a:hlinkClick r:id="rId4"/>
              </a:rPr>
              <a:t>ASCCC OERI Discipline lead</a:t>
            </a:r>
            <a:endParaRPr/>
          </a:p>
        </p:txBody>
      </p:sp>
      <p:sp>
        <p:nvSpPr>
          <p:cNvPr id="368" name="Google Shape;368;p27"/>
          <p:cNvSpPr txBox="1"/>
          <p:nvPr/>
        </p:nvSpPr>
        <p:spPr>
          <a:xfrm>
            <a:off x="684975" y="4424125"/>
            <a:ext cx="758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If you have any questions, please feel free to contact me - Emilie Hein </a:t>
            </a:r>
            <a:r>
              <a:rPr lang="en" u="sng">
                <a:solidFill>
                  <a:schemeClr val="hlink"/>
                </a:solidFill>
                <a:latin typeface="Nunito"/>
                <a:ea typeface="Nunito"/>
                <a:cs typeface="Nunito"/>
                <a:sym typeface="Nunito"/>
                <a:hlinkClick r:id="rId5"/>
              </a:rPr>
              <a:t>heine@smccd.edu</a:t>
            </a:r>
            <a:r>
              <a:rPr lang="en">
                <a:latin typeface="Nunito"/>
                <a:ea typeface="Nunito"/>
                <a:cs typeface="Nunito"/>
                <a:sym typeface="Nunito"/>
              </a:rPr>
              <a:t>; Polin Yadak </a:t>
            </a:r>
            <a:r>
              <a:rPr lang="en" u="sng">
                <a:solidFill>
                  <a:schemeClr val="hlink"/>
                </a:solidFill>
                <a:latin typeface="Nunito"/>
                <a:ea typeface="Nunito"/>
                <a:cs typeface="Nunito"/>
                <a:sym typeface="Nunito"/>
                <a:hlinkClick r:id="rId6"/>
              </a:rPr>
              <a:t>yadakp@smccd.edu</a:t>
            </a:r>
            <a:r>
              <a:rPr lang="en">
                <a:latin typeface="Nunito"/>
                <a:ea typeface="Nunito"/>
                <a:cs typeface="Nunito"/>
                <a:sym typeface="Nunito"/>
              </a:rPr>
              <a:t> </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457200" lvl="0" indent="-374015" algn="l" rtl="0">
              <a:lnSpc>
                <a:spcPct val="115000"/>
              </a:lnSpc>
              <a:spcBef>
                <a:spcPts val="0"/>
              </a:spcBef>
              <a:spcAft>
                <a:spcPts val="0"/>
              </a:spcAft>
              <a:buClr>
                <a:srgbClr val="F7F7FF"/>
              </a:buClr>
              <a:buSzPts val="2290"/>
              <a:buFont typeface="Nunito"/>
              <a:buChar char="●"/>
            </a:pPr>
            <a:r>
              <a:rPr lang="en" sz="2290">
                <a:solidFill>
                  <a:srgbClr val="F7F7FF"/>
                </a:solidFill>
                <a:latin typeface="Nunito"/>
                <a:ea typeface="Nunito"/>
                <a:cs typeface="Nunito"/>
                <a:sym typeface="Nunito"/>
              </a:rPr>
              <a:t>What is MyOpenMath</a:t>
            </a:r>
            <a:endParaRPr sz="2290">
              <a:solidFill>
                <a:srgbClr val="F7F7FF"/>
              </a:solidFill>
              <a:latin typeface="Nunito"/>
              <a:ea typeface="Nunito"/>
              <a:cs typeface="Nunito"/>
              <a:sym typeface="Nunito"/>
            </a:endParaRPr>
          </a:p>
          <a:p>
            <a:pPr marL="457200" lvl="0" indent="-374015" algn="l" rtl="0">
              <a:lnSpc>
                <a:spcPct val="115000"/>
              </a:lnSpc>
              <a:spcBef>
                <a:spcPts val="0"/>
              </a:spcBef>
              <a:spcAft>
                <a:spcPts val="0"/>
              </a:spcAft>
              <a:buClr>
                <a:srgbClr val="F7F7FF"/>
              </a:buClr>
              <a:buSzPts val="2290"/>
              <a:buFont typeface="Nunito"/>
              <a:buChar char="●"/>
            </a:pPr>
            <a:r>
              <a:rPr lang="en" sz="2290">
                <a:solidFill>
                  <a:srgbClr val="F7F7FF"/>
                </a:solidFill>
                <a:latin typeface="Nunito"/>
                <a:ea typeface="Nunito"/>
                <a:cs typeface="Nunito"/>
                <a:sym typeface="Nunito"/>
              </a:rPr>
              <a:t>Getting started</a:t>
            </a:r>
            <a:endParaRPr sz="2290">
              <a:solidFill>
                <a:srgbClr val="F7F7FF"/>
              </a:solidFill>
              <a:latin typeface="Nunito"/>
              <a:ea typeface="Nunito"/>
              <a:cs typeface="Nunito"/>
              <a:sym typeface="Nunito"/>
            </a:endParaRPr>
          </a:p>
          <a:p>
            <a:pPr marL="457200" lvl="0" indent="-374015" algn="l" rtl="0">
              <a:lnSpc>
                <a:spcPct val="115000"/>
              </a:lnSpc>
              <a:spcBef>
                <a:spcPts val="0"/>
              </a:spcBef>
              <a:spcAft>
                <a:spcPts val="0"/>
              </a:spcAft>
              <a:buClr>
                <a:srgbClr val="F7F7FF"/>
              </a:buClr>
              <a:buSzPts val="2290"/>
              <a:buFont typeface="Nunito"/>
              <a:buChar char="●"/>
            </a:pPr>
            <a:r>
              <a:rPr lang="en" sz="2290">
                <a:solidFill>
                  <a:srgbClr val="F7F7FF"/>
                </a:solidFill>
                <a:latin typeface="Nunito"/>
                <a:ea typeface="Nunito"/>
                <a:cs typeface="Nunito"/>
                <a:sym typeface="Nunito"/>
              </a:rPr>
              <a:t>LTI integration</a:t>
            </a:r>
            <a:endParaRPr sz="2290">
              <a:solidFill>
                <a:srgbClr val="F7F7FF"/>
              </a:solidFill>
              <a:latin typeface="Nunito"/>
              <a:ea typeface="Nunito"/>
              <a:cs typeface="Nunito"/>
              <a:sym typeface="Nunito"/>
            </a:endParaRPr>
          </a:p>
          <a:p>
            <a:pPr marL="457200" lvl="0" indent="-374015" algn="l" rtl="0">
              <a:lnSpc>
                <a:spcPct val="115000"/>
              </a:lnSpc>
              <a:spcBef>
                <a:spcPts val="0"/>
              </a:spcBef>
              <a:spcAft>
                <a:spcPts val="0"/>
              </a:spcAft>
              <a:buClr>
                <a:srgbClr val="F7F7FF"/>
              </a:buClr>
              <a:buSzPts val="2290"/>
              <a:buFont typeface="Nunito"/>
              <a:buChar char="●"/>
            </a:pPr>
            <a:r>
              <a:rPr lang="en" sz="2290">
                <a:solidFill>
                  <a:srgbClr val="F7F7FF"/>
                </a:solidFill>
                <a:latin typeface="Nunito"/>
                <a:ea typeface="Nunito"/>
                <a:cs typeface="Nunito"/>
                <a:sym typeface="Nunito"/>
              </a:rPr>
              <a:t>Types of assessments with examples</a:t>
            </a:r>
            <a:endParaRPr sz="2290">
              <a:solidFill>
                <a:srgbClr val="F7F7FF"/>
              </a:solidFill>
              <a:latin typeface="Nunito"/>
              <a:ea typeface="Nunito"/>
              <a:cs typeface="Nunito"/>
              <a:sym typeface="Nunito"/>
            </a:endParaRPr>
          </a:p>
          <a:p>
            <a:pPr marL="0" lvl="0" indent="0" algn="l" rtl="0">
              <a:spcBef>
                <a:spcPts val="1200"/>
              </a:spcBef>
              <a:spcAft>
                <a:spcPts val="0"/>
              </a:spcAft>
              <a:buSzPts val="990"/>
              <a:buNone/>
            </a:pPr>
            <a:endParaRPr sz="324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MyOpenMath?</a:t>
            </a:r>
            <a:endParaRPr/>
          </a:p>
        </p:txBody>
      </p:sp>
      <p:sp>
        <p:nvSpPr>
          <p:cNvPr id="290" name="Google Shape;290;p15"/>
          <p:cNvSpPr txBox="1">
            <a:spLocks noGrp="1"/>
          </p:cNvSpPr>
          <p:nvPr>
            <p:ph type="body" idx="1"/>
          </p:nvPr>
        </p:nvSpPr>
        <p:spPr>
          <a:xfrm>
            <a:off x="1303800" y="1654750"/>
            <a:ext cx="7030500" cy="304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From </a:t>
            </a:r>
            <a:r>
              <a:rPr lang="en" u="sng">
                <a:solidFill>
                  <a:schemeClr val="hlink"/>
                </a:solidFill>
                <a:hlinkClick r:id="rId3"/>
              </a:rPr>
              <a:t>https://www.myopenmath.com/info/classroom.php</a:t>
            </a:r>
            <a:endParaRPr/>
          </a:p>
          <a:p>
            <a:pPr marL="0" lvl="0" indent="0" algn="l" rtl="0">
              <a:spcBef>
                <a:spcPts val="1200"/>
              </a:spcBef>
              <a:spcAft>
                <a:spcPts val="0"/>
              </a:spcAft>
              <a:buNone/>
            </a:pPr>
            <a:r>
              <a:rPr lang="en"/>
              <a:t>“MyOpenMath is designed for mathematics, providing delivery of homework, quizzes, and tests with rich mathematical content. Students can receive immediate feedback on algorithmically generated questions with numerical or algebraic expression answers. And it can do so much more, providing a full course management system, including file posting, discussion forums, and a full gradebook, all designed with mathematics in mind.”</a:t>
            </a:r>
            <a:endParaRPr/>
          </a:p>
          <a:p>
            <a:pPr marL="0" lvl="0" indent="0" algn="l" rtl="0">
              <a:spcBef>
                <a:spcPts val="1200"/>
              </a:spcBef>
              <a:spcAft>
                <a:spcPts val="1200"/>
              </a:spcAft>
              <a:buNone/>
            </a:pPr>
            <a:r>
              <a:rPr lang="en"/>
              <a:t>If it’s good for mathematics, it’s also great for other STEM disciplines!</a:t>
            </a:r>
            <a:endParaRPr>
              <a:highlight>
                <a:srgbClr val="F7F7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Why use MyOpenMath?</a:t>
            </a:r>
            <a:endParaRPr dirty="0"/>
          </a:p>
        </p:txBody>
      </p:sp>
      <p:sp>
        <p:nvSpPr>
          <p:cNvPr id="296" name="Google Shape;296;p16"/>
          <p:cNvSpPr txBox="1">
            <a:spLocks noGrp="1"/>
          </p:cNvSpPr>
          <p:nvPr>
            <p:ph type="body" idx="1"/>
          </p:nvPr>
        </p:nvSpPr>
        <p:spPr>
          <a:xfrm>
            <a:off x="1303800" y="1597875"/>
            <a:ext cx="7480200" cy="31458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It is free for you and your students to use!</a:t>
            </a:r>
            <a:endParaRPr/>
          </a:p>
          <a:p>
            <a:pPr marL="457200" lvl="0" indent="-311150" algn="l" rtl="0">
              <a:spcBef>
                <a:spcPts val="0"/>
              </a:spcBef>
              <a:spcAft>
                <a:spcPts val="0"/>
              </a:spcAft>
              <a:buSzPts val="1300"/>
              <a:buChar char="●"/>
            </a:pPr>
            <a:r>
              <a:rPr lang="en"/>
              <a:t>LTI Integration - it can easily be integrated in your LMS</a:t>
            </a:r>
            <a:endParaRPr/>
          </a:p>
          <a:p>
            <a:pPr marL="457200" lvl="0" indent="-311150" algn="l" rtl="0">
              <a:spcBef>
                <a:spcPts val="0"/>
              </a:spcBef>
              <a:spcAft>
                <a:spcPts val="0"/>
              </a:spcAft>
              <a:buSzPts val="1300"/>
              <a:buChar char="●"/>
            </a:pPr>
            <a:r>
              <a:rPr lang="en"/>
              <a:t>It is easy to share problems and courses with colleagues. </a:t>
            </a:r>
            <a:endParaRPr/>
          </a:p>
          <a:p>
            <a:pPr marL="457200" lvl="0" indent="-311150" algn="l" rtl="0">
              <a:spcBef>
                <a:spcPts val="0"/>
              </a:spcBef>
              <a:spcAft>
                <a:spcPts val="0"/>
              </a:spcAft>
              <a:buSzPts val="1300"/>
              <a:buChar char="●"/>
            </a:pPr>
            <a:r>
              <a:rPr lang="en"/>
              <a:t>A large collection of course templates and problems is already available (depending on the discipline)</a:t>
            </a:r>
            <a:endParaRPr/>
          </a:p>
          <a:p>
            <a:pPr marL="457200" lvl="0" indent="-311150" algn="l" rtl="0">
              <a:spcBef>
                <a:spcPts val="0"/>
              </a:spcBef>
              <a:spcAft>
                <a:spcPts val="0"/>
              </a:spcAft>
              <a:buSzPts val="1300"/>
              <a:buChar char="●"/>
            </a:pPr>
            <a:r>
              <a:rPr lang="en"/>
              <a:t>If you have already programmed problems in other platforms, it will be easy to do it in MOM</a:t>
            </a:r>
            <a:endParaRPr/>
          </a:p>
          <a:p>
            <a:pPr marL="457200" lvl="0" indent="-311150" algn="l" rtl="0">
              <a:spcBef>
                <a:spcPts val="0"/>
              </a:spcBef>
              <a:spcAft>
                <a:spcPts val="0"/>
              </a:spcAft>
              <a:buSzPts val="1300"/>
              <a:buChar char="●"/>
            </a:pPr>
            <a:r>
              <a:rPr lang="en"/>
              <a:t>Well documented and supported:  https://www.myopenmath.com/docs/docs.php</a:t>
            </a:r>
            <a:endParaRPr/>
          </a:p>
          <a:p>
            <a:pPr marL="457200" lvl="0" indent="-311150" algn="l" rtl="0">
              <a:spcBef>
                <a:spcPts val="0"/>
              </a:spcBef>
              <a:spcAft>
                <a:spcPts val="0"/>
              </a:spcAft>
              <a:buSzPts val="1300"/>
              <a:buChar char="●"/>
            </a:pPr>
            <a:r>
              <a:rPr lang="en"/>
              <a:t>Additional support is available from the community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Getting started</a:t>
            </a:r>
            <a:endParaRPr/>
          </a:p>
        </p:txBody>
      </p:sp>
      <p:sp>
        <p:nvSpPr>
          <p:cNvPr id="302" name="Google Shape;302;p17"/>
          <p:cNvSpPr txBox="1">
            <a:spLocks noGrp="1"/>
          </p:cNvSpPr>
          <p:nvPr>
            <p:ph type="body" idx="1"/>
          </p:nvPr>
        </p:nvSpPr>
        <p:spPr>
          <a:xfrm>
            <a:off x="1303800" y="1990050"/>
            <a:ext cx="3136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this is your first time using MyOpenMath, you will first need to request an account. </a:t>
            </a:r>
            <a:endParaRPr/>
          </a:p>
          <a:p>
            <a:pPr marL="0" lvl="0" indent="0" algn="l" rtl="0">
              <a:spcBef>
                <a:spcPts val="1200"/>
              </a:spcBef>
              <a:spcAft>
                <a:spcPts val="0"/>
              </a:spcAft>
              <a:buNone/>
            </a:pPr>
            <a:r>
              <a:rPr lang="en"/>
              <a:t>Go to </a:t>
            </a:r>
            <a:r>
              <a:rPr lang="en" u="sng">
                <a:solidFill>
                  <a:schemeClr val="hlink"/>
                </a:solidFill>
                <a:hlinkClick r:id="rId3"/>
              </a:rPr>
              <a:t>https://www.myopenmath.com/</a:t>
            </a:r>
            <a:endParaRPr/>
          </a:p>
          <a:p>
            <a:pPr marL="0" lvl="0" indent="0" algn="l" rtl="0">
              <a:spcBef>
                <a:spcPts val="1200"/>
              </a:spcBef>
              <a:spcAft>
                <a:spcPts val="0"/>
              </a:spcAft>
              <a:buNone/>
            </a:pPr>
            <a:r>
              <a:rPr lang="en"/>
              <a:t>Request and Instructor account</a:t>
            </a:r>
            <a:endParaRPr/>
          </a:p>
          <a:p>
            <a:pPr marL="0" lvl="0" indent="0" algn="l" rtl="0">
              <a:spcBef>
                <a:spcPts val="1200"/>
              </a:spcBef>
              <a:spcAft>
                <a:spcPts val="1200"/>
              </a:spcAft>
              <a:buNone/>
            </a:pPr>
            <a:endParaRPr/>
          </a:p>
        </p:txBody>
      </p:sp>
      <p:pic>
        <p:nvPicPr>
          <p:cNvPr id="303" name="Google Shape;303;p17" descr="Screenshot of the MyOpenMath homepage."/>
          <p:cNvPicPr preferRelativeResize="0"/>
          <p:nvPr/>
        </p:nvPicPr>
        <p:blipFill>
          <a:blip r:embed="rId4">
            <a:alphaModFix/>
          </a:blip>
          <a:stretch>
            <a:fillRect/>
          </a:stretch>
        </p:blipFill>
        <p:spPr>
          <a:xfrm>
            <a:off x="4572000" y="1913650"/>
            <a:ext cx="4492150" cy="2441299"/>
          </a:xfrm>
          <a:prstGeom prst="rect">
            <a:avLst/>
          </a:prstGeom>
          <a:noFill/>
          <a:ln>
            <a:noFill/>
          </a:ln>
        </p:spPr>
      </p:pic>
      <p:sp>
        <p:nvSpPr>
          <p:cNvPr id="304" name="Google Shape;304;p17" descr="Screenshot of the MyOpenMath home page."/>
          <p:cNvSpPr/>
          <p:nvPr/>
        </p:nvSpPr>
        <p:spPr>
          <a:xfrm>
            <a:off x="5088350" y="3819700"/>
            <a:ext cx="1627200" cy="22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 Course &amp; Support Course</a:t>
            </a:r>
            <a:endParaRPr/>
          </a:p>
        </p:txBody>
      </p:sp>
      <p:sp>
        <p:nvSpPr>
          <p:cNvPr id="310" name="Google Shape;310;p18"/>
          <p:cNvSpPr txBox="1">
            <a:spLocks noGrp="1"/>
          </p:cNvSpPr>
          <p:nvPr>
            <p:ph type="body" idx="1"/>
          </p:nvPr>
        </p:nvSpPr>
        <p:spPr>
          <a:xfrm>
            <a:off x="752275" y="1990050"/>
            <a:ext cx="36879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After logging in, you will land on the Home page. </a:t>
            </a:r>
            <a:endParaRPr/>
          </a:p>
          <a:p>
            <a:pPr marL="457200" lvl="0" indent="-311150" algn="l" rtl="0">
              <a:spcBef>
                <a:spcPts val="0"/>
              </a:spcBef>
              <a:spcAft>
                <a:spcPts val="0"/>
              </a:spcAft>
              <a:buSzPts val="1300"/>
              <a:buChar char="●"/>
            </a:pPr>
            <a:r>
              <a:rPr lang="en"/>
              <a:t>You are automatically added to the Training and Support Courses.</a:t>
            </a:r>
            <a:endParaRPr/>
          </a:p>
          <a:p>
            <a:pPr marL="457200" lvl="0" indent="-311150" algn="l" rtl="0">
              <a:spcBef>
                <a:spcPts val="0"/>
              </a:spcBef>
              <a:spcAft>
                <a:spcPts val="0"/>
              </a:spcAft>
              <a:buSzPts val="1300"/>
              <a:buChar char="●"/>
            </a:pPr>
            <a:r>
              <a:rPr lang="en"/>
              <a:t>Under “Courses you are taking” </a:t>
            </a:r>
            <a:endParaRPr/>
          </a:p>
          <a:p>
            <a:pPr marL="457200" lvl="0" indent="-311150" algn="l" rtl="0">
              <a:spcBef>
                <a:spcPts val="0"/>
              </a:spcBef>
              <a:spcAft>
                <a:spcPts val="0"/>
              </a:spcAft>
              <a:buSzPts val="1300"/>
              <a:buChar char="●"/>
            </a:pPr>
            <a:r>
              <a:rPr lang="en"/>
              <a:t>Start there! Lots of resources and help from the MOM community</a:t>
            </a:r>
            <a:endParaRPr/>
          </a:p>
          <a:p>
            <a:pPr marL="0" lvl="0" indent="0" algn="l" rtl="0">
              <a:spcBef>
                <a:spcPts val="1200"/>
              </a:spcBef>
              <a:spcAft>
                <a:spcPts val="1200"/>
              </a:spcAft>
              <a:buNone/>
            </a:pPr>
            <a:endParaRPr/>
          </a:p>
        </p:txBody>
      </p:sp>
      <p:pic>
        <p:nvPicPr>
          <p:cNvPr id="311" name="Google Shape;311;p18" descr="Screenshot of the MyOpenMath web page showing how to create a training course in MyOpenMath."/>
          <p:cNvPicPr preferRelativeResize="0"/>
          <p:nvPr/>
        </p:nvPicPr>
        <p:blipFill>
          <a:blip r:embed="rId3">
            <a:alphaModFix/>
          </a:blip>
          <a:stretch>
            <a:fillRect/>
          </a:stretch>
        </p:blipFill>
        <p:spPr>
          <a:xfrm>
            <a:off x="4592700" y="1913650"/>
            <a:ext cx="4398899" cy="24077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Explore existing content &amp;</a:t>
            </a:r>
            <a:endParaRPr dirty="0"/>
          </a:p>
          <a:p>
            <a:pPr marL="0" lvl="0" indent="0" algn="l" rtl="0">
              <a:spcBef>
                <a:spcPts val="0"/>
              </a:spcBef>
              <a:spcAft>
                <a:spcPts val="0"/>
              </a:spcAft>
              <a:buNone/>
            </a:pPr>
            <a:r>
              <a:rPr lang="en" dirty="0"/>
              <a:t>Create your own course</a:t>
            </a:r>
            <a:endParaRPr dirty="0"/>
          </a:p>
        </p:txBody>
      </p:sp>
      <p:sp>
        <p:nvSpPr>
          <p:cNvPr id="317" name="Google Shape;317;p19"/>
          <p:cNvSpPr txBox="1">
            <a:spLocks noGrp="1"/>
          </p:cNvSpPr>
          <p:nvPr>
            <p:ph type="body" idx="1"/>
          </p:nvPr>
        </p:nvSpPr>
        <p:spPr>
          <a:xfrm>
            <a:off x="1303800" y="1609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Select “Add New Course” from the Home page</a:t>
            </a:r>
            <a:endParaRPr/>
          </a:p>
        </p:txBody>
      </p:sp>
      <p:pic>
        <p:nvPicPr>
          <p:cNvPr id="318" name="Google Shape;318;p19" descr="An image of the MyOpenMath page showing how to add a new course."/>
          <p:cNvPicPr preferRelativeResize="0"/>
          <p:nvPr/>
        </p:nvPicPr>
        <p:blipFill>
          <a:blip r:embed="rId3">
            <a:alphaModFix/>
          </a:blip>
          <a:stretch>
            <a:fillRect/>
          </a:stretch>
        </p:blipFill>
        <p:spPr>
          <a:xfrm>
            <a:off x="1447800" y="2162375"/>
            <a:ext cx="7142973" cy="2619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Integrating MyOpenMath into your Canvas shell</a:t>
            </a:r>
            <a:endParaRPr/>
          </a:p>
        </p:txBody>
      </p:sp>
      <p:sp>
        <p:nvSpPr>
          <p:cNvPr id="324" name="Google Shape;324;p20"/>
          <p:cNvSpPr txBox="1">
            <a:spLocks noGrp="1"/>
          </p:cNvSpPr>
          <p:nvPr>
            <p:ph type="body" idx="1"/>
          </p:nvPr>
        </p:nvSpPr>
        <p:spPr>
          <a:xfrm>
            <a:off x="1303800" y="1961600"/>
            <a:ext cx="7030500" cy="2862600"/>
          </a:xfrm>
          <a:prstGeom prst="rect">
            <a:avLst/>
          </a:prstGeom>
        </p:spPr>
        <p:txBody>
          <a:bodyPr spcFirstLastPara="1" wrap="square" lIns="91425" tIns="91425" rIns="91425" bIns="91425" anchor="t" anchorCtr="0">
            <a:normAutofit/>
          </a:bodyPr>
          <a:lstStyle/>
          <a:p>
            <a:pPr marL="6858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In Canvas, go to Settings, then click the Apps tab</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on View App Configurations, then the +App button</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Configuration type, select "By URL"</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Name, enter MyOpenMath, or whatever you'd like</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Consumer Key, enter:</a:t>
            </a:r>
            <a:r>
              <a:rPr lang="en">
                <a:solidFill>
                  <a:srgbClr val="000000"/>
                </a:solidFill>
                <a:latin typeface="Times"/>
                <a:ea typeface="Times"/>
                <a:cs typeface="Times"/>
                <a:sym typeface="Times"/>
              </a:rPr>
              <a:t> </a:t>
            </a:r>
            <a:r>
              <a:rPr lang="en">
                <a:solidFill>
                  <a:srgbClr val="000000"/>
                </a:solidFill>
                <a:latin typeface="Courier New"/>
                <a:ea typeface="Courier New"/>
                <a:cs typeface="Courier New"/>
                <a:sym typeface="Courier New"/>
              </a:rPr>
              <a:t>LTIkey_####_1</a:t>
            </a:r>
            <a:r>
              <a:rPr lang="en">
                <a:solidFill>
                  <a:srgbClr val="000000"/>
                </a:solidFill>
                <a:latin typeface="Times"/>
                <a:ea typeface="Times"/>
                <a:cs typeface="Times"/>
                <a:sym typeface="Times"/>
              </a:rPr>
              <a:t>, </a:t>
            </a:r>
            <a:r>
              <a:rPr lang="en">
                <a:solidFill>
                  <a:srgbClr val="000000"/>
                </a:solidFill>
                <a:latin typeface="Cambria"/>
                <a:ea typeface="Cambria"/>
                <a:cs typeface="Cambria"/>
                <a:sym typeface="Cambria"/>
              </a:rPr>
              <a:t>where</a:t>
            </a:r>
            <a:r>
              <a:rPr lang="en">
                <a:solidFill>
                  <a:srgbClr val="000000"/>
                </a:solidFill>
                <a:latin typeface="Times"/>
                <a:ea typeface="Times"/>
                <a:cs typeface="Times"/>
                <a:sym typeface="Times"/>
              </a:rPr>
              <a:t> #### </a:t>
            </a:r>
            <a:r>
              <a:rPr lang="en">
                <a:solidFill>
                  <a:srgbClr val="000000"/>
                </a:solidFill>
                <a:latin typeface="Cambria"/>
                <a:ea typeface="Cambria"/>
                <a:cs typeface="Cambria"/>
                <a:sym typeface="Cambria"/>
              </a:rPr>
              <a:t>is your Course ID</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Shared Secret enter the secret shown in your MyOpenMath Course Settings</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Times"/>
              <a:buChar char="●"/>
            </a:pPr>
            <a:r>
              <a:rPr lang="en">
                <a:solidFill>
                  <a:srgbClr val="000000"/>
                </a:solidFill>
                <a:latin typeface="Cambria"/>
                <a:ea typeface="Cambria"/>
                <a:cs typeface="Cambria"/>
                <a:sym typeface="Cambria"/>
              </a:rPr>
              <a:t>For the Config URL, enter</a:t>
            </a:r>
            <a:r>
              <a:rPr lang="en">
                <a:solidFill>
                  <a:srgbClr val="000000"/>
                </a:solidFill>
                <a:latin typeface="Times"/>
                <a:ea typeface="Times"/>
                <a:cs typeface="Times"/>
                <a:sym typeface="Times"/>
              </a:rPr>
              <a:t> </a:t>
            </a:r>
            <a:r>
              <a:rPr lang="en">
                <a:solidFill>
                  <a:srgbClr val="000000"/>
                </a:solidFill>
                <a:latin typeface="Courier New"/>
                <a:ea typeface="Courier New"/>
                <a:cs typeface="Courier New"/>
                <a:sym typeface="Courier New"/>
              </a:rPr>
              <a:t>https://www.myopenmath.com/canvas.php</a:t>
            </a:r>
            <a:endParaRPr>
              <a:solidFill>
                <a:srgbClr val="000000"/>
              </a:solidFill>
              <a:latin typeface="Times"/>
              <a:ea typeface="Times"/>
              <a:cs typeface="Times"/>
              <a:sym typeface="Times"/>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Submit</a:t>
            </a:r>
            <a:endParaRPr>
              <a:solidFill>
                <a:srgbClr val="000000"/>
              </a:solidFill>
              <a:latin typeface="Cambria"/>
              <a:ea typeface="Cambria"/>
              <a:cs typeface="Cambria"/>
              <a:sym typeface="Cambria"/>
            </a:endParaRPr>
          </a:p>
          <a:p>
            <a:pPr marL="0" lvl="0" indent="0" algn="l" rtl="0">
              <a:spcBef>
                <a:spcPts val="14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2" name="Title 1">
            <a:extLst>
              <a:ext uri="{FF2B5EF4-FFF2-40B4-BE49-F238E27FC236}">
                <a16:creationId xmlns:a16="http://schemas.microsoft.com/office/drawing/2014/main" id="{D694E071-11E6-64CE-0B81-57BBCF243549}"/>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How to add key into </a:t>
            </a:r>
            <a:r>
              <a:rPr lang="en-US" dirty="0" err="1"/>
              <a:t>MyOpenMath</a:t>
            </a:r>
            <a:endParaRPr lang="en-US" dirty="0"/>
          </a:p>
        </p:txBody>
      </p:sp>
      <p:pic>
        <p:nvPicPr>
          <p:cNvPr id="329" name="Google Shape;329;p21" descr="Image showing how to add the consumer key from MyOpenMath into Canvas Shell."/>
          <p:cNvPicPr preferRelativeResize="0"/>
          <p:nvPr/>
        </p:nvPicPr>
        <p:blipFill>
          <a:blip r:embed="rId3">
            <a:alphaModFix/>
          </a:blip>
          <a:stretch>
            <a:fillRect/>
          </a:stretch>
        </p:blipFill>
        <p:spPr>
          <a:xfrm>
            <a:off x="762000" y="152400"/>
            <a:ext cx="7711795" cy="48387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862</Words>
  <Application>Microsoft Office PowerPoint</Application>
  <PresentationFormat>On-screen Show (16:9)</PresentationFormat>
  <Paragraphs>75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Maven Pro</vt:lpstr>
      <vt:lpstr>Cambria</vt:lpstr>
      <vt:lpstr>Courier New</vt:lpstr>
      <vt:lpstr>Arial</vt:lpstr>
      <vt:lpstr>Times</vt:lpstr>
      <vt:lpstr>Nunito</vt:lpstr>
      <vt:lpstr>Momentum</vt:lpstr>
      <vt:lpstr>ASCCC OERI Discipline Lead Webinar/Conversation  Different Types of Assessments in MyOpenMath  </vt:lpstr>
      <vt:lpstr>What is MyOpenMath Getting started LTI integration Types of assessments with examples </vt:lpstr>
      <vt:lpstr>What is MyOpenMath?</vt:lpstr>
      <vt:lpstr>Why use MyOpenMath?</vt:lpstr>
      <vt:lpstr>Getting started</vt:lpstr>
      <vt:lpstr>Training Course &amp; Support Course</vt:lpstr>
      <vt:lpstr>Explore existing content &amp; Create your own course</vt:lpstr>
      <vt:lpstr>Integrating MyOpenMath into your Canvas shell</vt:lpstr>
      <vt:lpstr>How to add key into MyOpenMath</vt:lpstr>
      <vt:lpstr>How to create a link to an assignment in Canvas </vt:lpstr>
      <vt:lpstr>Showing how to use the external tool in Canvas Shell to import MyOpenMath elements</vt:lpstr>
      <vt:lpstr>LTI Integration</vt:lpstr>
      <vt:lpstr>Exploring your new course</vt:lpstr>
      <vt:lpstr>Let’s explore some examples… </vt:lpstr>
      <vt:lpstr>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OERI Discipline Lead Webinar/Conversation  Different Types of Assessments in MyOpenMath</dc:title>
  <dc:creator>Amy Liao</dc:creator>
  <cp:lastModifiedBy>ASCCC1</cp:lastModifiedBy>
  <cp:revision>2</cp:revision>
  <dcterms:modified xsi:type="dcterms:W3CDTF">2023-11-28T22:40:42Z</dcterms:modified>
</cp:coreProperties>
</file>