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Catamaran"/>
      <p:regular r:id="rId30"/>
      <p:bold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79AB9B-B099-4348-984C-D2D9174B7C9F}">
  <a:tblStyle styleId="{DC79AB9B-B099-4348-984C-D2D9174B7C9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regular.fntdata"/><Relationship Id="rId25" Type="http://schemas.openxmlformats.org/officeDocument/2006/relationships/slide" Target="slides/slide19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tamaran-bold.fntdata"/><Relationship Id="rId30" Type="http://schemas.openxmlformats.org/officeDocument/2006/relationships/font" Target="fonts/Catamaran-regular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f6af9d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f6af9d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cf5bdf45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cf5bdf45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e76c26997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e76c26997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e76c26997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e76c26997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e76c26997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2e76c2699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cf5bdf45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5cf5bdf45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c36780ae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3c36780ae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cf5bdf4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cf5bdf4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cf5bdf45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cf5bdf4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c367805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c367805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63385584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63385584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cf5bdf45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cf5bdf45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e76c2699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e76c2699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468977f1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468977f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e8a1d61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e8a1d61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e76c2699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e76c2699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e76c26997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e76c26997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1f3af41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1f3af41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e76c2699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e76c2699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1:05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" name="Google Shape;88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6" name="Google Shape;96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9" name="Google Shape;109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18" name="Google Shape;118;p16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1" name="Google Shape;12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632614" y="55180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-4985" y="4871304"/>
            <a:ext cx="1087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2950747" y="476004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7093971" y="4852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6"/>
                </a:solidFill>
              </a:rPr>
              <a:t>“</a:t>
            </a:r>
            <a:endParaRPr b="1" sz="9600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asccc-oeri.org/2023/09/08/integrating-adapt-in-canvas/" TargetMode="External"/><Relationship Id="rId4" Type="http://schemas.openxmlformats.org/officeDocument/2006/relationships/hyperlink" Target="https://chem.libretexts.org/Courses/Remixer_University/LibreTexts_Construction_Guide/09%3A_ADAPT_Homework_System" TargetMode="External"/><Relationship Id="rId5" Type="http://schemas.openxmlformats.org/officeDocument/2006/relationships/hyperlink" Target="https://chem.libretexts.org/Courses/Remixer_University/LibreVerse_Accessibility_Conformance_Reports" TargetMode="External"/><Relationship Id="rId6" Type="http://schemas.openxmlformats.org/officeDocument/2006/relationships/hyperlink" Target="https://docs.google.com/spreadsheets/d/1x-BCOA3OM-XUt_Kjpwjh8PnuQp3Pt5EC/edit#gid=237972395" TargetMode="External"/><Relationship Id="rId7" Type="http://schemas.openxmlformats.org/officeDocument/2006/relationships/hyperlink" Target="https://zoom.libretexts.org/" TargetMode="External"/><Relationship Id="rId8" Type="http://schemas.openxmlformats.org/officeDocument/2006/relationships/hyperlink" Target="https://zoom.libretexts.org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cmoon@chabotcollege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asccc-oeri.org/2022/07/11/h5p-level-ii-building-interactive-content-in-librestudio/" TargetMode="External"/><Relationship Id="rId10" Type="http://schemas.openxmlformats.org/officeDocument/2006/relationships/hyperlink" Target="https://asccc-oeri.org/2022/07/13/h5p-level-iii-creating-summative-assessments-with-h5p-in-adapt/" TargetMode="External"/><Relationship Id="rId13" Type="http://schemas.openxmlformats.org/officeDocument/2006/relationships/hyperlink" Target="https://asccc-oeri.org/2022/05/13/online-homework-solutions-to-facilitate-oer-adoption-in-chemistry/" TargetMode="External"/><Relationship Id="rId12" Type="http://schemas.openxmlformats.org/officeDocument/2006/relationships/hyperlink" Target="https://asccc-oeri.org/2022/06/27/h5p-level-i-introduction-to-h5p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sccc-oeri.org/2023/10/20/getting-spanish-to-zero-an-openly-licensed-homework-option-for-spanish/" TargetMode="External"/><Relationship Id="rId4" Type="http://schemas.openxmlformats.org/officeDocument/2006/relationships/hyperlink" Target="https://asccc-oeri.org/2023/09/08/integrating-adapt-in-canvas/" TargetMode="External"/><Relationship Id="rId9" Type="http://schemas.openxmlformats.org/officeDocument/2006/relationships/hyperlink" Target="https://asccc-oeri.org/2022/12/02/creating-summative-assessments-with-h5p-and-adapt/" TargetMode="External"/><Relationship Id="rId14" Type="http://schemas.openxmlformats.org/officeDocument/2006/relationships/hyperlink" Target="https://asccc-oeri.org/2021/05/07/spanish-libretexts-and-adapt-using-oer-to-customize-your-spanish-text-and-integrate-a-homework-system/" TargetMode="External"/><Relationship Id="rId5" Type="http://schemas.openxmlformats.org/officeDocument/2006/relationships/hyperlink" Target="https://asccc-oeri.org/2023/08/18/h5p-part-ii-introduction-to-adapt/" TargetMode="External"/><Relationship Id="rId6" Type="http://schemas.openxmlformats.org/officeDocument/2006/relationships/hyperlink" Target="https://asccc-oeri.org/2023/08/11/h5p-part-i-introduction-to-h5p-and-libretexts-studio/" TargetMode="External"/><Relationship Id="rId7" Type="http://schemas.openxmlformats.org/officeDocument/2006/relationships/hyperlink" Target="https://asccc-oeri.org/2023/05/05/want-to-learn-about-h5p-librestudio-and-adapt-for-open-educational-resources-oer/" TargetMode="External"/><Relationship Id="rId8" Type="http://schemas.openxmlformats.org/officeDocument/2006/relationships/hyperlink" Target="https://asccc-oeri.org/2023/05/05/whats-new-in-spanish-oer-tarea-libr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dapt.libretexts.org/login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dapt.libretexts.org/login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Chromebook laptop computer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3344" t="0"/>
          <a:stretch/>
        </p:blipFill>
        <p:spPr>
          <a:xfrm>
            <a:off x="4031350" y="1628651"/>
            <a:ext cx="4977902" cy="309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type="ctrTitle"/>
          </p:nvPr>
        </p:nvSpPr>
        <p:spPr>
          <a:xfrm>
            <a:off x="269450" y="1699050"/>
            <a:ext cx="4075500" cy="202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4B4B4B"/>
                </a:solidFill>
              </a:rPr>
              <a:t>Spanish Hackathon</a:t>
            </a:r>
            <a:endParaRPr b="1" sz="4800">
              <a:solidFill>
                <a:srgbClr val="4B4B4B"/>
              </a:solidFill>
            </a:endParaRPr>
          </a:p>
        </p:txBody>
      </p:sp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399575" y="4319400"/>
            <a:ext cx="29874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Friday, October 27, 2023</a:t>
            </a:r>
            <a:endParaRPr>
              <a:solidFill>
                <a:srgbClr val="4B4B4B"/>
              </a:solidFill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300" y="1916700"/>
            <a:ext cx="3782100" cy="217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399575" y="3882425"/>
            <a:ext cx="26283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Cristina Moon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75" y="152400"/>
            <a:ext cx="402074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25" y="1967400"/>
            <a:ext cx="4020749" cy="3083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4839650" y="152400"/>
            <a:ext cx="4020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Write a question prompt and then create a selection of answers, choosing the correct answer from the list. Students will receive a shuffled ordering of the selection. Optionally provide feedback at the individual question level or general feedback for a correct response, an incorrect response, or any response.</a:t>
            </a:r>
            <a:endParaRPr sz="1300"/>
          </a:p>
        </p:txBody>
      </p:sp>
      <p:sp>
        <p:nvSpPr>
          <p:cNvPr id="214" name="Google Shape;214;p27"/>
          <p:cNvSpPr/>
          <p:nvPr/>
        </p:nvSpPr>
        <p:spPr>
          <a:xfrm rot="-5400000">
            <a:off x="6826250" y="-216825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198375" y="330400"/>
            <a:ext cx="47802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2</a:t>
            </a:r>
            <a:r>
              <a:rPr lang="en" sz="2500">
                <a:solidFill>
                  <a:srgbClr val="212529"/>
                </a:solidFill>
              </a:rPr>
              <a:t> Select Choice (drop-down)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220" name="Google Shape;220;p28"/>
          <p:cNvSpPr/>
          <p:nvPr/>
        </p:nvSpPr>
        <p:spPr>
          <a:xfrm rot="-5400000">
            <a:off x="2086650" y="-1024250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168225" y="1038700"/>
            <a:ext cx="4332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Use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brackets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for answers. Example. The [planet] is the closest planet to the sun; there are [number-of-planets] planets. Then, add the choices below with your first choice being the correct response. Add distractors. Each student will receive a randomized ordering of the choices.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800" y="101525"/>
            <a:ext cx="4284851" cy="47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00" y="2740621"/>
            <a:ext cx="4120649" cy="223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196275" y="330400"/>
            <a:ext cx="47802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3</a:t>
            </a:r>
            <a:r>
              <a:rPr lang="en" sz="2500">
                <a:solidFill>
                  <a:srgbClr val="212529"/>
                </a:solidFill>
              </a:rPr>
              <a:t> Matching</a:t>
            </a:r>
            <a:endParaRPr sz="25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229" name="Google Shape;229;p29"/>
          <p:cNvSpPr/>
          <p:nvPr/>
        </p:nvSpPr>
        <p:spPr>
          <a:xfrm rot="-5400000">
            <a:off x="2130200" y="-1024250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159950" y="1067800"/>
            <a:ext cx="405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Create a list of terms to match along with their matching terms. Matching terms can include media such as images. Optionally, add distractors which do not satisfy any of the matches.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0" y="2404000"/>
            <a:ext cx="3607874" cy="25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875" y="152400"/>
            <a:ext cx="3862724" cy="457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159950" y="641150"/>
            <a:ext cx="47802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4</a:t>
            </a:r>
            <a:r>
              <a:rPr lang="en" sz="2500">
                <a:solidFill>
                  <a:srgbClr val="212529"/>
                </a:solidFill>
              </a:rPr>
              <a:t> Fill-in the blanks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238" name="Google Shape;238;p30"/>
          <p:cNvSpPr/>
          <p:nvPr/>
        </p:nvSpPr>
        <p:spPr>
          <a:xfrm rot="-5400000">
            <a:off x="2013975" y="-493200"/>
            <a:ext cx="47700" cy="39882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225350" y="1524750"/>
            <a:ext cx="3312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Create a question with </a:t>
            </a: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fill-in-the blanks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by underlining the correct responses.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500" y="349425"/>
            <a:ext cx="4656325" cy="440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38" y="2724325"/>
            <a:ext cx="3538574" cy="20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493450" y="92725"/>
            <a:ext cx="87633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Activity # 5 Recording Question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247" name="Google Shape;247;p31"/>
          <p:cNvSpPr/>
          <p:nvPr/>
        </p:nvSpPr>
        <p:spPr>
          <a:xfrm rot="-5400000">
            <a:off x="3105850" y="-1904075"/>
            <a:ext cx="47700" cy="5272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225350" y="1524750"/>
            <a:ext cx="331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625" y="1663875"/>
            <a:ext cx="4141379" cy="310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/>
        </p:nvSpPr>
        <p:spPr>
          <a:xfrm>
            <a:off x="600300" y="2119650"/>
            <a:ext cx="33870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Create a New Assignment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Under Assessment Type make sure to check “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Delayed Graded Assessments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”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For Submission type mark “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Audio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”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75" y="935600"/>
            <a:ext cx="5705901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ctrTitle"/>
          </p:nvPr>
        </p:nvSpPr>
        <p:spPr>
          <a:xfrm>
            <a:off x="638300" y="992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Do you want to edit an ADAPT question?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493450" y="92725"/>
            <a:ext cx="8763300" cy="6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12529"/>
                </a:solidFill>
              </a:rPr>
              <a:t>Step 1: Clone an activity to edit</a:t>
            </a:r>
            <a:endParaRPr sz="2500">
              <a:solidFill>
                <a:srgbClr val="212529"/>
              </a:solidFill>
            </a:endParaRPr>
          </a:p>
        </p:txBody>
      </p:sp>
      <p:sp>
        <p:nvSpPr>
          <p:cNvPr id="262" name="Google Shape;262;p33"/>
          <p:cNvSpPr/>
          <p:nvPr/>
        </p:nvSpPr>
        <p:spPr>
          <a:xfrm rot="-5400000">
            <a:off x="3105850" y="-1904075"/>
            <a:ext cx="47700" cy="5272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622525" y="837475"/>
            <a:ext cx="61812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After you add an activity to an assignment , clone it.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75" y="1293725"/>
            <a:ext cx="5912649" cy="1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3"/>
          <p:cNvSpPr txBox="1"/>
          <p:nvPr/>
        </p:nvSpPr>
        <p:spPr>
          <a:xfrm>
            <a:off x="548475" y="2263950"/>
            <a:ext cx="69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This will create a copy of the same activity which you will be able to edit.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Step 2: Change the name, edit, and now you have an edited version of the original (a clone).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8" y="3634287"/>
            <a:ext cx="5816325" cy="97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ctrTitle"/>
          </p:nvPr>
        </p:nvSpPr>
        <p:spPr>
          <a:xfrm>
            <a:off x="638300" y="992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Looking for more ADAPT resources?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ADAPT resources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703650" y="1374875"/>
            <a:ext cx="76029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Recorded webinar: </a:t>
            </a:r>
            <a:r>
              <a:rPr lang="en" sz="1700" u="sng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Integrating ADAPT in Canvas (9/8/23)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ADAPT </a:t>
            </a:r>
            <a:r>
              <a:rPr lang="en" sz="1700" u="sng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construction guide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and Accessibility </a:t>
            </a:r>
            <a:r>
              <a:rPr lang="en" sz="1700" u="sng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reports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If using H5P activities, make sure to look at the ADAPT ready </a:t>
            </a:r>
            <a:r>
              <a:rPr lang="en" sz="1700" u="sng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questions list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○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Ex: avoid course presentation, column, question set, etc.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1F1E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LibreTexts weekly office hours: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https://zoom.libretexts.org 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(Tuesdays at 9:00-10:00 Pacific time)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191919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https://zoom.libretexts.org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(Thursdays at 9:00-10:00 Pacific time)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5"/>
          <p:cNvSpPr/>
          <p:nvPr/>
        </p:nvSpPr>
        <p:spPr>
          <a:xfrm rot="-5400000">
            <a:off x="4548150" y="-2614975"/>
            <a:ext cx="47700" cy="74691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ctrTitle"/>
          </p:nvPr>
        </p:nvSpPr>
        <p:spPr>
          <a:xfrm>
            <a:off x="637975" y="115947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4B4B"/>
                </a:solidFill>
              </a:rPr>
              <a:t>Questions?</a:t>
            </a:r>
            <a:endParaRPr>
              <a:solidFill>
                <a:srgbClr val="4B4B4B"/>
              </a:solidFill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714475" y="2669475"/>
            <a:ext cx="6583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Cristina Moon, Ph. D.</a:t>
            </a:r>
            <a:endParaRPr sz="20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Spanish Faculty and OER/ZTC Coordinator at Chabot College</a:t>
            </a:r>
            <a:endParaRPr sz="20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ASCCC OERI Spanish and the H5P/ADAPT Lead</a:t>
            </a:r>
            <a:endParaRPr sz="20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B4B4B"/>
                </a:solidFill>
                <a:latin typeface="Catamaran"/>
                <a:ea typeface="Catamaran"/>
                <a:cs typeface="Catamaran"/>
                <a:sym typeface="Catamaran"/>
              </a:rPr>
              <a:t>ASCCC OERI Liaison</a:t>
            </a:r>
            <a:endParaRPr sz="2000">
              <a:solidFill>
                <a:srgbClr val="4B4B4B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cmoon@chabotcollege.edu</a:t>
            </a:r>
            <a:r>
              <a:rPr lang="en" sz="2000">
                <a:solidFill>
                  <a:srgbClr val="0B5394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600">
              <a:solidFill>
                <a:srgbClr val="4B4B4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847075" y="0"/>
            <a:ext cx="7593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Your helpers at today’s hackathon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289425" y="1331925"/>
            <a:ext cx="6709200" cy="30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Alejandro Lee, Ph. D., MLIS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Spanish Faculty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Santa Monica College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Lato"/>
                <a:ea typeface="Lato"/>
                <a:cs typeface="Lato"/>
                <a:sym typeface="Lato"/>
              </a:rPr>
              <a:t>Tarea Libre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i="1" lang="en" sz="1800">
                <a:latin typeface="Lato"/>
                <a:ea typeface="Lato"/>
                <a:cs typeface="Lato"/>
                <a:sym typeface="Lato"/>
              </a:rPr>
              <a:t>Entrada Libre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co-author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Caren Parrish, Ph. D.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French Faculty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Chabot College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Lato"/>
                <a:ea typeface="Lato"/>
                <a:cs typeface="Lato"/>
                <a:sym typeface="Lato"/>
              </a:rPr>
              <a:t>French OER 1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i="1" lang="en" sz="1800">
                <a:latin typeface="Lato"/>
                <a:ea typeface="Lato"/>
                <a:cs typeface="Lato"/>
                <a:sym typeface="Lato"/>
              </a:rPr>
              <a:t>French OER 2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co-author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9"/>
          <p:cNvSpPr/>
          <p:nvPr/>
        </p:nvSpPr>
        <p:spPr>
          <a:xfrm rot="-5400000">
            <a:off x="4722950" y="-2406000"/>
            <a:ext cx="47700" cy="6574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Goals for this H</a:t>
            </a:r>
            <a:r>
              <a:rPr lang="en">
                <a:solidFill>
                  <a:srgbClr val="333333"/>
                </a:solidFill>
              </a:rPr>
              <a:t>ackathon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 rot="-5400000">
            <a:off x="3630325" y="-1672950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819750" y="1456450"/>
            <a:ext cx="7504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Create a mini collection for second-year Spanish. 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We will create new ADAPT native questions: 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Multiple choice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Select choice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Matching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Fill in the blanks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"/>
              <a:buChar char="●"/>
            </a:pPr>
            <a:r>
              <a:rPr lang="en" sz="2100">
                <a:latin typeface="Raleway"/>
                <a:ea typeface="Raleway"/>
                <a:cs typeface="Raleway"/>
                <a:sym typeface="Raleway"/>
              </a:rPr>
              <a:t>Speaking test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124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963500" y="0"/>
            <a:ext cx="7675200" cy="48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B4B4B"/>
                </a:solidFill>
              </a:rPr>
              <a:t>Past Recorded Webinars</a:t>
            </a:r>
            <a:r>
              <a:rPr lang="en" sz="2700">
                <a:solidFill>
                  <a:srgbClr val="4B4B4B"/>
                </a:solidFill>
              </a:rPr>
              <a:t> on ADAPT</a:t>
            </a:r>
            <a:endParaRPr sz="2700">
              <a:solidFill>
                <a:srgbClr val="4B4B4B"/>
              </a:solidFill>
            </a:endParaRPr>
          </a:p>
        </p:txBody>
      </p:sp>
      <p:sp>
        <p:nvSpPr>
          <p:cNvPr id="161" name="Google Shape;161;p21"/>
          <p:cNvSpPr/>
          <p:nvPr/>
        </p:nvSpPr>
        <p:spPr>
          <a:xfrm rot="-5400000">
            <a:off x="4069375" y="-2908650"/>
            <a:ext cx="47700" cy="66585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2" name="Google Shape;162;p21"/>
          <p:cNvGraphicFramePr/>
          <p:nvPr/>
        </p:nvGraphicFramePr>
        <p:xfrm>
          <a:off x="441450" y="6042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0F0F0"/>
                </a:solidFill>
                <a:tableStyleId>{DC79AB9B-B099-4348-984C-D2D9174B7C9F}</a:tableStyleId>
              </a:tblPr>
              <a:tblGrid>
                <a:gridCol w="6710575"/>
                <a:gridCol w="1319350"/>
              </a:tblGrid>
              <a:tr h="39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3"/>
                        </a:rPr>
                        <a:t>Getting Spanish to Zero – An Openly-Licensed Homework Option for Spanish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2023/10/20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Integrating ADAPT in Canvas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2023/09/08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H5P Part II – Introduction to ADAPT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2023/08/18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H5P Part I – Introduction to H5P and LibreTexts Studio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2023/08/11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Want to Learn About H5P/LibreStudio and ADAPT for Open Educational Resources (OER)?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2023/05/05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What’s new in Spanish OER: Tarea Libre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2023/05/05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Creating Summative Assessments with H5P and ADAPT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2022/12/02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39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H5P Level III – Creating Summative Assessments with H5P in ADAPT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2022/07/13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1"/>
                        </a:rPr>
                        <a:t>H5P Level II – Building Interactive Content in LibreStudio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2022/07/11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27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2"/>
                        </a:rPr>
                        <a:t>H5P Level I – Introduction to H5P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2022/06/27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3"/>
                        </a:rPr>
                        <a:t>Online Homework Solutions to Facilitate OER Adoption in Chemistry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2022/05/13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FDFD"/>
                    </a:solidFill>
                  </a:tcPr>
                </a:tc>
              </a:tr>
              <a:tr h="53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4"/>
                        </a:rPr>
                        <a:t>Spanish, LibreTexts, and Adapt – Using OER to Customize Your Spanish Text and Integrate a Homework System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2021/05/07</a:t>
                      </a:r>
                      <a:endParaRPr sz="1000"/>
                    </a:p>
                  </a:txBody>
                  <a:tcPr marT="76200" marB="76200" marR="95250" marL="952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9E9E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592150" y="141525"/>
            <a:ext cx="3300900" cy="10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B4B4B"/>
                </a:solidFill>
              </a:rPr>
              <a:t>Create an instructor ADAPT account</a:t>
            </a:r>
            <a:endParaRPr sz="2500">
              <a:solidFill>
                <a:srgbClr val="4B4B4B"/>
              </a:solidFill>
            </a:endParaRPr>
          </a:p>
        </p:txBody>
      </p:sp>
      <p:sp>
        <p:nvSpPr>
          <p:cNvPr id="168" name="Google Shape;168;p22"/>
          <p:cNvSpPr txBox="1"/>
          <p:nvPr>
            <p:ph idx="2" type="body"/>
          </p:nvPr>
        </p:nvSpPr>
        <p:spPr>
          <a:xfrm>
            <a:off x="4838800" y="141525"/>
            <a:ext cx="3741600" cy="14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▷"/>
            </a:pPr>
            <a:r>
              <a:rPr lang="en" sz="1500">
                <a:solidFill>
                  <a:srgbClr val="4B4B4B"/>
                </a:solidFill>
              </a:rPr>
              <a:t>Go to: </a:t>
            </a:r>
            <a:endParaRPr sz="15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Login · ADAPT (libretexts.org)</a:t>
            </a:r>
            <a:endParaRPr sz="2000"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Create an instructor account</a:t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▷"/>
            </a:pPr>
            <a:r>
              <a:rPr lang="en" sz="1400">
                <a:solidFill>
                  <a:srgbClr val="434343"/>
                </a:solidFill>
              </a:rPr>
              <a:t>Access code:</a:t>
            </a:r>
            <a:endParaRPr sz="1400">
              <a:solidFill>
                <a:srgbClr val="434343"/>
              </a:solidFill>
            </a:endParaRPr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152" y="1831775"/>
            <a:ext cx="1844522" cy="16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5513475" y="3503975"/>
            <a:ext cx="31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8218" y="1831775"/>
            <a:ext cx="2484757" cy="30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7138525" y="1519525"/>
            <a:ext cx="1712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 on “contact us” and complete the form.  Once confirmed, you will receive an email with the access code which you will use to create the ADAPT account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6217150" y="2437525"/>
            <a:ext cx="594900" cy="72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2328950" y="0"/>
            <a:ext cx="3594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is ADAPT?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139225" y="1205625"/>
            <a:ext cx="26247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ADAPT is a comprehensive online assessment/homework infrastructure that provides faculty the ability to include auto-graded and non-auto-graded activities from different platforms such as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H5P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MyOpenMath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WeBWork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, and it’s own </a:t>
            </a:r>
            <a:r>
              <a:rPr b="1" lang="en" sz="1300">
                <a:latin typeface="Raleway"/>
                <a:ea typeface="Raleway"/>
                <a:cs typeface="Raleway"/>
                <a:sym typeface="Raleway"/>
              </a:rPr>
              <a:t>native </a:t>
            </a: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ADAPT questions.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ADAPT can be integrated into an LMS such as Canvas with full grade integration or it could be run independently.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325" y="1147613"/>
            <a:ext cx="6075275" cy="363044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 rot="-5400000">
            <a:off x="4102550" y="-1941775"/>
            <a:ext cx="47700" cy="57537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ctrTitle"/>
          </p:nvPr>
        </p:nvSpPr>
        <p:spPr>
          <a:xfrm>
            <a:off x="667000" y="1108700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Let’s get to work! 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B4B4B"/>
                </a:solidFill>
              </a:rPr>
              <a:t>¡A trabajar!</a:t>
            </a:r>
            <a:endParaRPr sz="40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B4B4B"/>
              </a:solidFill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483175" y="1365775"/>
            <a:ext cx="3300900" cy="10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4B4B4B"/>
                </a:solidFill>
              </a:rPr>
              <a:t>Login to</a:t>
            </a:r>
            <a:r>
              <a:rPr lang="en" sz="3200">
                <a:solidFill>
                  <a:srgbClr val="4B4B4B"/>
                </a:solidFill>
              </a:rPr>
              <a:t> ADAPT</a:t>
            </a:r>
            <a:endParaRPr sz="3200">
              <a:solidFill>
                <a:srgbClr val="4B4B4B"/>
              </a:solidFill>
            </a:endParaRPr>
          </a:p>
        </p:txBody>
      </p:sp>
      <p:sp>
        <p:nvSpPr>
          <p:cNvPr id="193" name="Google Shape;193;p25"/>
          <p:cNvSpPr txBox="1"/>
          <p:nvPr>
            <p:ph idx="2" type="body"/>
          </p:nvPr>
        </p:nvSpPr>
        <p:spPr>
          <a:xfrm>
            <a:off x="4700775" y="497475"/>
            <a:ext cx="42858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B4B4B"/>
                </a:solidFill>
              </a:rPr>
              <a:t>Go to: </a:t>
            </a:r>
            <a:endParaRPr sz="2200">
              <a:solidFill>
                <a:srgbClr val="4B4B4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https://adapt.libretexts.org/login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 </a:t>
            </a:r>
            <a:endParaRPr sz="2700"/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3429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375" y="1903375"/>
            <a:ext cx="4402477" cy="25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25"/>
            <a:ext cx="2019800" cy="6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 rot="-5400000">
            <a:off x="2344350" y="573750"/>
            <a:ext cx="47700" cy="39960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99575" y="111400"/>
            <a:ext cx="8013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3333"/>
                </a:solidFill>
              </a:rPr>
              <a:t>Activity # 1: Multiple Choice Question</a:t>
            </a:r>
            <a:endParaRPr sz="2500">
              <a:solidFill>
                <a:srgbClr val="333333"/>
              </a:solidFill>
            </a:endParaRPr>
          </a:p>
        </p:txBody>
      </p:sp>
      <p:sp>
        <p:nvSpPr>
          <p:cNvPr id="202" name="Google Shape;202;p26"/>
          <p:cNvSpPr/>
          <p:nvPr/>
        </p:nvSpPr>
        <p:spPr>
          <a:xfrm rot="-5400000">
            <a:off x="4382225" y="-2695050"/>
            <a:ext cx="47700" cy="7527000"/>
          </a:xfrm>
          <a:prstGeom prst="roundRect">
            <a:avLst>
              <a:gd fmla="val 28670" name="adj"/>
            </a:avLst>
          </a:prstGeom>
          <a:gradFill>
            <a:gsLst>
              <a:gs pos="0">
                <a:srgbClr val="FCD363"/>
              </a:gs>
              <a:gs pos="100000">
                <a:srgbClr val="F25F2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75" y="2164925"/>
            <a:ext cx="2982475" cy="25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283325" y="1351313"/>
            <a:ext cx="338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Step # 1: Click on New Question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294" y="2080749"/>
            <a:ext cx="5173381" cy="2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3912675" y="1370975"/>
            <a:ext cx="473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aleway"/>
                <a:ea typeface="Raleway"/>
                <a:cs typeface="Raleway"/>
                <a:sym typeface="Raleway"/>
              </a:rPr>
              <a:t>Step # 2: Select “New” &gt; “Native” question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