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Alyssum" panose="020B0604020202020204" charset="0"/>
      <p:regular r:id="rId19"/>
    </p:embeddedFont>
    <p:embeddedFont>
      <p:font typeface="Bogart" panose="020B0604020202020204" charset="0"/>
      <p:regular r:id="rId20"/>
    </p:embeddedFont>
    <p:embeddedFont>
      <p:font typeface="Bogart Bold" panose="020B0604020202020204" charset="0"/>
      <p:regular r:id="rId21"/>
    </p:embeddedFont>
    <p:embeddedFont>
      <p:font typeface="Bogart Heavy" panose="020B0604020202020204" charset="0"/>
      <p:regular r:id="rId22"/>
    </p:embeddedFont>
    <p:embeddedFont>
      <p:font typeface="Bogart Heavy Italics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nva Sans" panose="020B0604020202020204" charset="0"/>
      <p:regular r:id="rId28"/>
    </p:embeddedFont>
    <p:embeddedFont>
      <p:font typeface="Canva Sans Bold" panose="020B0604020202020204" charset="0"/>
      <p:regular r:id="rId29"/>
    </p:embeddedFont>
    <p:embeddedFont>
      <p:font typeface="Nunito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9" d="100"/>
          <a:sy n="79" d="100"/>
        </p:scale>
        <p:origin x="29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uides.hostos.cuny.edu/edu104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11" Type="http://schemas.openxmlformats.org/officeDocument/2006/relationships/hyperlink" Target="https://adapt.libretexts.org/students/courses/2090/assignments/anonymous-user" TargetMode="External"/><Relationship Id="rId5" Type="http://schemas.openxmlformats.org/officeDocument/2006/relationships/image" Target="../media/image27.svg"/><Relationship Id="rId10" Type="http://schemas.openxmlformats.org/officeDocument/2006/relationships/image" Target="../media/image42.jpeg"/><Relationship Id="rId4" Type="http://schemas.openxmlformats.org/officeDocument/2006/relationships/image" Target="../media/image26.png"/><Relationship Id="rId9" Type="http://schemas.openxmlformats.org/officeDocument/2006/relationships/image" Target="../media/image1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3.jpeg"/><Relationship Id="rId4" Type="http://schemas.openxmlformats.org/officeDocument/2006/relationships/hyperlink" Target="https://studio.libretexts.org/?Subject=&amp;tags=&amp;auth=&amp;key=child&amp;H5P+Type=&amp;License=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tinyurl.com/OERI-Video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RedleafPress/playlists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@EarlyChildhoodVideos" TargetMode="External"/><Relationship Id="rId4" Type="http://schemas.openxmlformats.org/officeDocument/2006/relationships/hyperlink" Target="https://www.youtube.com/@ececompsat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arlyedu.webdamdb.com/bp/#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asccc-oeri.org/open-educational-resources-by-discipline/" TargetMode="Externa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docs.google.com/document/d/1QdtH8uJoKpGJtCUk_42YnaSPmxnKZipetWqqGP4ysFU/edi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hyperlink" Target="https://groups.google.com/g/early-childhood-education-oer-collaboration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1.svg"/><Relationship Id="rId5" Type="http://schemas.openxmlformats.org/officeDocument/2006/relationships/image" Target="../media/image27.sv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socialsci.libretexts.org/Bookshelves/Early_Childhood_Education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10" Type="http://schemas.openxmlformats.org/officeDocument/2006/relationships/image" Target="../media/image38.jpeg"/><Relationship Id="rId4" Type="http://schemas.openxmlformats.org/officeDocument/2006/relationships/image" Target="../media/image34.png"/><Relationship Id="rId9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astate.pressbooks.pub/teachingearlyliteracy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D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423470">
            <a:off x="2424875" y="-370762"/>
            <a:ext cx="3197194" cy="1941569"/>
          </a:xfrm>
          <a:custGeom>
            <a:avLst/>
            <a:gdLst/>
            <a:ahLst/>
            <a:cxnLst/>
            <a:rect l="l" t="t" r="r" b="b"/>
            <a:pathLst>
              <a:path w="3197194" h="1941569">
                <a:moveTo>
                  <a:pt x="0" y="0"/>
                </a:moveTo>
                <a:lnTo>
                  <a:pt x="3197194" y="0"/>
                </a:lnTo>
                <a:lnTo>
                  <a:pt x="3197194" y="1941569"/>
                </a:lnTo>
                <a:lnTo>
                  <a:pt x="0" y="19415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974">
            <a:off x="-1036848" y="5038459"/>
            <a:ext cx="4131095" cy="4286986"/>
          </a:xfrm>
          <a:custGeom>
            <a:avLst/>
            <a:gdLst/>
            <a:ahLst/>
            <a:cxnLst/>
            <a:rect l="l" t="t" r="r" b="b"/>
            <a:pathLst>
              <a:path w="4131095" h="4286986">
                <a:moveTo>
                  <a:pt x="0" y="0"/>
                </a:moveTo>
                <a:lnTo>
                  <a:pt x="4131096" y="0"/>
                </a:lnTo>
                <a:lnTo>
                  <a:pt x="4131096" y="4286986"/>
                </a:lnTo>
                <a:lnTo>
                  <a:pt x="0" y="4286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259761" flipH="1">
            <a:off x="15758644" y="461053"/>
            <a:ext cx="3877273" cy="4124759"/>
          </a:xfrm>
          <a:custGeom>
            <a:avLst/>
            <a:gdLst/>
            <a:ahLst/>
            <a:cxnLst/>
            <a:rect l="l" t="t" r="r" b="b"/>
            <a:pathLst>
              <a:path w="3877273" h="4124759">
                <a:moveTo>
                  <a:pt x="3877273" y="0"/>
                </a:moveTo>
                <a:lnTo>
                  <a:pt x="0" y="0"/>
                </a:lnTo>
                <a:lnTo>
                  <a:pt x="0" y="4124758"/>
                </a:lnTo>
                <a:lnTo>
                  <a:pt x="3877273" y="4124758"/>
                </a:lnTo>
                <a:lnTo>
                  <a:pt x="387727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09765">
            <a:off x="9791769" y="8965987"/>
            <a:ext cx="2896112" cy="2016747"/>
          </a:xfrm>
          <a:custGeom>
            <a:avLst/>
            <a:gdLst/>
            <a:ahLst/>
            <a:cxnLst/>
            <a:rect l="l" t="t" r="r" b="b"/>
            <a:pathLst>
              <a:path w="2896112" h="2016747">
                <a:moveTo>
                  <a:pt x="0" y="0"/>
                </a:moveTo>
                <a:lnTo>
                  <a:pt x="2896112" y="0"/>
                </a:lnTo>
                <a:lnTo>
                  <a:pt x="2896112" y="2016747"/>
                </a:lnTo>
                <a:lnTo>
                  <a:pt x="0" y="20167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806715" y="2474061"/>
            <a:ext cx="12674569" cy="4423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12"/>
              </a:lnSpc>
            </a:pPr>
            <a:r>
              <a:rPr lang="en-US" sz="11412">
                <a:solidFill>
                  <a:srgbClr val="1E1D1D"/>
                </a:solidFill>
                <a:latin typeface="Bogart Bold"/>
              </a:rPr>
              <a:t>FINDING ECE OER ISN’T JUST MAGIC</a:t>
            </a:r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12867">
            <a:off x="8892668" y="639313"/>
            <a:ext cx="569121" cy="541182"/>
          </a:xfrm>
          <a:custGeom>
            <a:avLst/>
            <a:gdLst/>
            <a:ahLst/>
            <a:cxnLst/>
            <a:rect l="l" t="t" r="r" b="b"/>
            <a:pathLst>
              <a:path w="569121" h="541182">
                <a:moveTo>
                  <a:pt x="0" y="0"/>
                </a:moveTo>
                <a:lnTo>
                  <a:pt x="569121" y="0"/>
                </a:lnTo>
                <a:lnTo>
                  <a:pt x="569121" y="541182"/>
                </a:lnTo>
                <a:lnTo>
                  <a:pt x="0" y="5411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63548">
            <a:off x="1295400" y="2858258"/>
            <a:ext cx="785973" cy="785973"/>
          </a:xfrm>
          <a:custGeom>
            <a:avLst/>
            <a:gdLst/>
            <a:ahLst/>
            <a:cxnLst/>
            <a:rect l="l" t="t" r="r" b="b"/>
            <a:pathLst>
              <a:path w="785973" h="785973">
                <a:moveTo>
                  <a:pt x="0" y="0"/>
                </a:moveTo>
                <a:lnTo>
                  <a:pt x="785973" y="0"/>
                </a:lnTo>
                <a:lnTo>
                  <a:pt x="785973" y="785972"/>
                </a:lnTo>
                <a:lnTo>
                  <a:pt x="0" y="7859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26241">
            <a:off x="13731631" y="653654"/>
            <a:ext cx="512499" cy="512499"/>
          </a:xfrm>
          <a:custGeom>
            <a:avLst/>
            <a:gdLst/>
            <a:ahLst/>
            <a:cxnLst/>
            <a:rect l="l" t="t" r="r" b="b"/>
            <a:pathLst>
              <a:path w="512499" h="512499">
                <a:moveTo>
                  <a:pt x="0" y="0"/>
                </a:moveTo>
                <a:lnTo>
                  <a:pt x="512499" y="0"/>
                </a:lnTo>
                <a:lnTo>
                  <a:pt x="512499" y="512499"/>
                </a:lnTo>
                <a:lnTo>
                  <a:pt x="0" y="5124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28677">
            <a:off x="4492335" y="9055396"/>
            <a:ext cx="709163" cy="674349"/>
          </a:xfrm>
          <a:custGeom>
            <a:avLst/>
            <a:gdLst/>
            <a:ahLst/>
            <a:cxnLst/>
            <a:rect l="l" t="t" r="r" b="b"/>
            <a:pathLst>
              <a:path w="709163" h="674349">
                <a:moveTo>
                  <a:pt x="0" y="0"/>
                </a:moveTo>
                <a:lnTo>
                  <a:pt x="709163" y="0"/>
                </a:lnTo>
                <a:lnTo>
                  <a:pt x="709163" y="674350"/>
                </a:lnTo>
                <a:lnTo>
                  <a:pt x="0" y="674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734368">
            <a:off x="8178774" y="8865743"/>
            <a:ext cx="618322" cy="618322"/>
          </a:xfrm>
          <a:custGeom>
            <a:avLst/>
            <a:gdLst/>
            <a:ahLst/>
            <a:cxnLst/>
            <a:rect l="l" t="t" r="r" b="b"/>
            <a:pathLst>
              <a:path w="618322" h="618322">
                <a:moveTo>
                  <a:pt x="0" y="0"/>
                </a:moveTo>
                <a:lnTo>
                  <a:pt x="618322" y="0"/>
                </a:lnTo>
                <a:lnTo>
                  <a:pt x="618322" y="618322"/>
                </a:lnTo>
                <a:lnTo>
                  <a:pt x="0" y="618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6705">
            <a:off x="16599996" y="6359808"/>
            <a:ext cx="614523" cy="614523"/>
          </a:xfrm>
          <a:custGeom>
            <a:avLst/>
            <a:gdLst/>
            <a:ahLst/>
            <a:cxnLst/>
            <a:rect l="l" t="t" r="r" b="b"/>
            <a:pathLst>
              <a:path w="614523" h="614523">
                <a:moveTo>
                  <a:pt x="0" y="0"/>
                </a:moveTo>
                <a:lnTo>
                  <a:pt x="614523" y="0"/>
                </a:lnTo>
                <a:lnTo>
                  <a:pt x="614523" y="614522"/>
                </a:lnTo>
                <a:lnTo>
                  <a:pt x="0" y="6145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34690">
            <a:off x="15573590" y="8901147"/>
            <a:ext cx="569121" cy="541182"/>
          </a:xfrm>
          <a:custGeom>
            <a:avLst/>
            <a:gdLst/>
            <a:ahLst/>
            <a:cxnLst/>
            <a:rect l="l" t="t" r="r" b="b"/>
            <a:pathLst>
              <a:path w="569121" h="541182">
                <a:moveTo>
                  <a:pt x="0" y="0"/>
                </a:moveTo>
                <a:lnTo>
                  <a:pt x="569121" y="0"/>
                </a:lnTo>
                <a:lnTo>
                  <a:pt x="569121" y="541182"/>
                </a:lnTo>
                <a:lnTo>
                  <a:pt x="0" y="5411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6A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language arts for your children textbook "/>
          <p:cNvGrpSpPr/>
          <p:nvPr/>
        </p:nvGrpSpPr>
        <p:grpSpPr>
          <a:xfrm>
            <a:off x="9144000" y="5505140"/>
            <a:ext cx="8115300" cy="4781860"/>
            <a:chOff x="0" y="0"/>
            <a:chExt cx="76099763" cy="44841026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75954982" cy="44696245"/>
            </a:xfrm>
            <a:custGeom>
              <a:avLst/>
              <a:gdLst/>
              <a:ahLst/>
              <a:cxnLst/>
              <a:rect l="l" t="t" r="r" b="b"/>
              <a:pathLst>
                <a:path w="75954982" h="44696245">
                  <a:moveTo>
                    <a:pt x="0" y="0"/>
                  </a:moveTo>
                  <a:lnTo>
                    <a:pt x="75954982" y="0"/>
                  </a:lnTo>
                  <a:lnTo>
                    <a:pt x="75954982" y="44696245"/>
                  </a:lnTo>
                  <a:lnTo>
                    <a:pt x="0" y="446962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DD81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76099764" cy="44841027"/>
            </a:xfrm>
            <a:custGeom>
              <a:avLst/>
              <a:gdLst/>
              <a:ahLst/>
              <a:cxnLst/>
              <a:rect l="l" t="t" r="r" b="b"/>
              <a:pathLst>
                <a:path w="76099764" h="44841027">
                  <a:moveTo>
                    <a:pt x="75954985" y="44696245"/>
                  </a:moveTo>
                  <a:lnTo>
                    <a:pt x="76099764" y="44696245"/>
                  </a:lnTo>
                  <a:lnTo>
                    <a:pt x="76099764" y="44841027"/>
                  </a:lnTo>
                  <a:lnTo>
                    <a:pt x="75954985" y="44841027"/>
                  </a:lnTo>
                  <a:lnTo>
                    <a:pt x="75954985" y="4469624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4696245"/>
                  </a:lnTo>
                  <a:lnTo>
                    <a:pt x="0" y="44696245"/>
                  </a:lnTo>
                  <a:lnTo>
                    <a:pt x="0" y="144780"/>
                  </a:lnTo>
                  <a:close/>
                  <a:moveTo>
                    <a:pt x="0" y="44696245"/>
                  </a:moveTo>
                  <a:lnTo>
                    <a:pt x="144780" y="44696245"/>
                  </a:lnTo>
                  <a:lnTo>
                    <a:pt x="144780" y="44841027"/>
                  </a:lnTo>
                  <a:lnTo>
                    <a:pt x="0" y="44841027"/>
                  </a:lnTo>
                  <a:lnTo>
                    <a:pt x="0" y="44696245"/>
                  </a:lnTo>
                  <a:close/>
                  <a:moveTo>
                    <a:pt x="75954985" y="144780"/>
                  </a:moveTo>
                  <a:lnTo>
                    <a:pt x="76099764" y="144780"/>
                  </a:lnTo>
                  <a:lnTo>
                    <a:pt x="76099764" y="44696245"/>
                  </a:lnTo>
                  <a:lnTo>
                    <a:pt x="75954985" y="44696245"/>
                  </a:lnTo>
                  <a:lnTo>
                    <a:pt x="75954985" y="144780"/>
                  </a:lnTo>
                  <a:close/>
                  <a:moveTo>
                    <a:pt x="144780" y="44696245"/>
                  </a:moveTo>
                  <a:lnTo>
                    <a:pt x="75954985" y="44696245"/>
                  </a:lnTo>
                  <a:lnTo>
                    <a:pt x="75954985" y="44841027"/>
                  </a:lnTo>
                  <a:lnTo>
                    <a:pt x="144780" y="44841027"/>
                  </a:lnTo>
                  <a:lnTo>
                    <a:pt x="144780" y="44696245"/>
                  </a:lnTo>
                  <a:close/>
                  <a:moveTo>
                    <a:pt x="75954985" y="0"/>
                  </a:moveTo>
                  <a:lnTo>
                    <a:pt x="76099764" y="0"/>
                  </a:lnTo>
                  <a:lnTo>
                    <a:pt x="76099764" y="144780"/>
                  </a:lnTo>
                  <a:lnTo>
                    <a:pt x="75954985" y="144780"/>
                  </a:lnTo>
                  <a:lnTo>
                    <a:pt x="7595498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5954985" y="0"/>
                  </a:lnTo>
                  <a:lnTo>
                    <a:pt x="7595498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E1D1D"/>
            </a:solidFill>
          </p:spPr>
        </p:sp>
      </p:grp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1473" y="1028700"/>
            <a:ext cx="13193686" cy="6722497"/>
          </a:xfrm>
          <a:custGeom>
            <a:avLst/>
            <a:gdLst/>
            <a:ahLst/>
            <a:cxnLst/>
            <a:rect l="l" t="t" r="r" b="b"/>
            <a:pathLst>
              <a:path w="13193686" h="6722497">
                <a:moveTo>
                  <a:pt x="0" y="0"/>
                </a:moveTo>
                <a:lnTo>
                  <a:pt x="13193686" y="0"/>
                </a:lnTo>
                <a:lnTo>
                  <a:pt x="13193686" y="6722497"/>
                </a:lnTo>
                <a:lnTo>
                  <a:pt x="0" y="67224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144000" y="6938522"/>
            <a:ext cx="8115300" cy="3738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6"/>
              </a:lnSpc>
            </a:pPr>
            <a:r>
              <a:rPr lang="en-US" sz="6685" u="sng">
                <a:solidFill>
                  <a:srgbClr val="60CBA6"/>
                </a:solidFill>
                <a:latin typeface="Alyssum"/>
                <a:hlinkClick r:id="rId3" tooltip="https://guides.hostos.cuny.edu/edu104"/>
              </a:rPr>
              <a:t>LANGUAGE ARTS FOR YOUNG CHILDREN - TEXTBOOK</a:t>
            </a:r>
          </a:p>
          <a:p>
            <a:pPr algn="ctr">
              <a:lnSpc>
                <a:spcPts val="5026"/>
              </a:lnSpc>
              <a:spcBef>
                <a:spcPct val="0"/>
              </a:spcBef>
            </a:pPr>
            <a:endParaRPr lang="en-US" sz="6685" u="sng">
              <a:solidFill>
                <a:srgbClr val="60CBA6"/>
              </a:solidFill>
              <a:latin typeface="Alyssum"/>
              <a:hlinkClick r:id="rId3" tooltip="https://guides.hostos.cuny.edu/edu104"/>
            </a:endParaRPr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27448" y="-510161"/>
            <a:ext cx="8348404" cy="7695711"/>
          </a:xfrm>
          <a:custGeom>
            <a:avLst/>
            <a:gdLst/>
            <a:ahLst/>
            <a:cxnLst/>
            <a:rect l="l" t="t" r="r" b="b"/>
            <a:pathLst>
              <a:path w="8348404" h="7695711">
                <a:moveTo>
                  <a:pt x="0" y="0"/>
                </a:moveTo>
                <a:lnTo>
                  <a:pt x="8348404" y="0"/>
                </a:lnTo>
                <a:lnTo>
                  <a:pt x="8348404" y="7695711"/>
                </a:lnTo>
                <a:lnTo>
                  <a:pt x="0" y="76957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D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312816">
            <a:off x="11938925" y="-894584"/>
            <a:ext cx="4286861" cy="2603293"/>
          </a:xfrm>
          <a:custGeom>
            <a:avLst/>
            <a:gdLst/>
            <a:ahLst/>
            <a:cxnLst/>
            <a:rect l="l" t="t" r="r" b="b"/>
            <a:pathLst>
              <a:path w="4286861" h="2603293">
                <a:moveTo>
                  <a:pt x="0" y="0"/>
                </a:moveTo>
                <a:lnTo>
                  <a:pt x="4286860" y="0"/>
                </a:lnTo>
                <a:lnTo>
                  <a:pt x="4286860" y="2603293"/>
                </a:lnTo>
                <a:lnTo>
                  <a:pt x="0" y="26032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46734">
            <a:off x="14472140" y="1884820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0" y="0"/>
                </a:moveTo>
                <a:lnTo>
                  <a:pt x="4562782" y="0"/>
                </a:lnTo>
                <a:lnTo>
                  <a:pt x="4562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12867">
            <a:off x="13213811" y="4437891"/>
            <a:ext cx="517125" cy="491738"/>
          </a:xfrm>
          <a:custGeom>
            <a:avLst/>
            <a:gdLst/>
            <a:ahLst/>
            <a:cxnLst/>
            <a:rect l="l" t="t" r="r" b="b"/>
            <a:pathLst>
              <a:path w="517125" h="491738">
                <a:moveTo>
                  <a:pt x="0" y="0"/>
                </a:moveTo>
                <a:lnTo>
                  <a:pt x="517125" y="0"/>
                </a:lnTo>
                <a:lnTo>
                  <a:pt x="517125" y="491738"/>
                </a:lnTo>
                <a:lnTo>
                  <a:pt x="0" y="4917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 descr="Adapt screen shot&#10;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>
            <a:off x="1027369" y="2017026"/>
            <a:ext cx="13810233" cy="776825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47437" y="544511"/>
            <a:ext cx="8939880" cy="1130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00"/>
              </a:lnSpc>
            </a:pPr>
            <a:r>
              <a:rPr lang="en-US" sz="8500" u="sng">
                <a:solidFill>
                  <a:srgbClr val="1E1D1D"/>
                </a:solidFill>
                <a:latin typeface="Bogart Heavy Italics"/>
                <a:hlinkClick r:id="rId11" tooltip="https://adapt.libretexts.org/students/courses/2090/assignments/anonymous-user"/>
              </a:rPr>
              <a:t>ADAPT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8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58078" y="558004"/>
            <a:ext cx="16090784" cy="2206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0"/>
              </a:lnSpc>
            </a:pPr>
            <a:r>
              <a:rPr lang="en-US" sz="8500" u="sng">
                <a:solidFill>
                  <a:srgbClr val="1E1D1D"/>
                </a:solidFill>
                <a:latin typeface="Bogart"/>
                <a:hlinkClick r:id="rId4" tooltip="https://studio.libretexts.org/?Subject=&amp;tags=&amp;auth=&amp;key=child&amp;H5P+Type=&amp;License="/>
              </a:rPr>
              <a:t>Libretext Studio</a:t>
            </a:r>
          </a:p>
          <a:p>
            <a:pPr algn="ctr">
              <a:lnSpc>
                <a:spcPts val="8500"/>
              </a:lnSpc>
            </a:pPr>
            <a:endParaRPr lang="en-US" sz="8500" u="sng">
              <a:solidFill>
                <a:srgbClr val="1E1D1D"/>
              </a:solidFill>
              <a:latin typeface="Bogart"/>
              <a:hlinkClick r:id="rId4" tooltip="https://studio.libretexts.org/?Subject=&amp;tags=&amp;auth=&amp;key=child&amp;H5P+Type=&amp;License="/>
            </a:endParaRPr>
          </a:p>
        </p:txBody>
      </p:sp>
      <p:pic>
        <p:nvPicPr>
          <p:cNvPr id="6" name="Picture 6" descr="Libretext studio screen sho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2288269" y="1859882"/>
            <a:ext cx="146304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D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2806715" y="3921861"/>
            <a:ext cx="12674569" cy="1528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12"/>
              </a:lnSpc>
            </a:pPr>
            <a:r>
              <a:rPr lang="en-US" sz="11412">
                <a:solidFill>
                  <a:srgbClr val="1E1D1D"/>
                </a:solidFill>
                <a:latin typeface="Bogart Heavy"/>
              </a:rPr>
              <a:t>NOT OER BUT....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CB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 descr="http://tinyurl.com/OERI-Video&#10;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520878"/>
              </p:ext>
            </p:extLst>
          </p:nvPr>
        </p:nvGraphicFramePr>
        <p:xfrm>
          <a:off x="6864016" y="8081211"/>
          <a:ext cx="11147258" cy="1598195"/>
        </p:xfrm>
        <a:graphic>
          <a:graphicData uri="http://schemas.openxmlformats.org/drawingml/2006/table">
            <a:tbl>
              <a:tblPr/>
              <a:tblGrid>
                <a:gridCol w="11147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98195">
                <a:tc>
                  <a:txBody>
                    <a:bodyPr/>
                    <a:lstStyle/>
                    <a:p>
                      <a:pPr algn="ctr">
                        <a:lnSpc>
                          <a:spcPts val="4059"/>
                        </a:lnSpc>
                        <a:defRPr/>
                      </a:pPr>
                      <a:r>
                        <a:rPr lang="en-US" sz="2899" u="sng" dirty="0">
                          <a:solidFill>
                            <a:srgbClr val="1E1D1D"/>
                          </a:solidFill>
                          <a:latin typeface="Bogart Heavy"/>
                          <a:hlinkClick r:id="rId2" tooltip="http://tinyurl.com/OERI-Video"/>
                        </a:rPr>
                        <a:t>OERI Video Shells</a:t>
                      </a:r>
                      <a:endParaRPr lang="en-US" sz="1100" dirty="0"/>
                    </a:p>
                    <a:p>
                      <a:pPr algn="ctr">
                        <a:lnSpc>
                          <a:spcPts val="2520"/>
                        </a:lnSpc>
                      </a:pPr>
                      <a:r>
                        <a:rPr lang="en-US" sz="1800" dirty="0">
                          <a:solidFill>
                            <a:srgbClr val="1E1D1D"/>
                          </a:solidFill>
                          <a:latin typeface="Bogart Heavy"/>
                        </a:rPr>
                        <a:t>http://tinyurl.com/OERI-Video</a:t>
                      </a:r>
                    </a:p>
                  </a:txBody>
                  <a:tcPr marL="190500" marR="190500" marT="190500" marB="190500" anchor="ctr">
                    <a:lnL w="14288" cap="flat" cmpd="sng" algn="ctr">
                      <a:solidFill>
                        <a:srgbClr val="1E1D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288" cap="flat" cmpd="sng" algn="ctr">
                      <a:solidFill>
                        <a:srgbClr val="1E1D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288" cap="flat" cmpd="sng" algn="ctr">
                      <a:solidFill>
                        <a:srgbClr val="1E1D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288" cap="flat" cmpd="sng" algn="ctr">
                      <a:solidFill>
                        <a:srgbClr val="1E1D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D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Freeform 3" descr="Asccc oeri video screen shot&#10;"/>
          <p:cNvSpPr/>
          <p:nvPr/>
        </p:nvSpPr>
        <p:spPr>
          <a:xfrm>
            <a:off x="4676077" y="1354998"/>
            <a:ext cx="13335197" cy="6333848"/>
          </a:xfrm>
          <a:custGeom>
            <a:avLst/>
            <a:gdLst/>
            <a:ahLst/>
            <a:cxnLst/>
            <a:rect l="l" t="t" r="r" b="b"/>
            <a:pathLst>
              <a:path w="13335197" h="6333848">
                <a:moveTo>
                  <a:pt x="0" y="0"/>
                </a:moveTo>
                <a:lnTo>
                  <a:pt x="13335197" y="0"/>
                </a:lnTo>
                <a:lnTo>
                  <a:pt x="13335197" y="6333848"/>
                </a:lnTo>
                <a:lnTo>
                  <a:pt x="0" y="6333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27911" y="544511"/>
            <a:ext cx="9879811" cy="1130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00"/>
              </a:lnSpc>
            </a:pPr>
            <a:r>
              <a:rPr lang="en-US" sz="8500">
                <a:solidFill>
                  <a:srgbClr val="1E1D1D"/>
                </a:solidFill>
                <a:latin typeface="Bogart Heavy Italics"/>
              </a:rPr>
              <a:t>Videos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8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Redleaf press youtube "/>
          <p:cNvSpPr/>
          <p:nvPr/>
        </p:nvSpPr>
        <p:spPr>
          <a:xfrm>
            <a:off x="7313759" y="1894703"/>
            <a:ext cx="10293021" cy="5685503"/>
          </a:xfrm>
          <a:custGeom>
            <a:avLst/>
            <a:gdLst/>
            <a:ahLst/>
            <a:cxnLst/>
            <a:rect l="l" t="t" r="r" b="b"/>
            <a:pathLst>
              <a:path w="10293021" h="5685503">
                <a:moveTo>
                  <a:pt x="0" y="0"/>
                </a:moveTo>
                <a:lnTo>
                  <a:pt x="10293022" y="0"/>
                </a:lnTo>
                <a:lnTo>
                  <a:pt x="10293022" y="5685503"/>
                </a:lnTo>
                <a:lnTo>
                  <a:pt x="0" y="56855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27911" y="544511"/>
            <a:ext cx="11962099" cy="1130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00"/>
              </a:lnSpc>
            </a:pPr>
            <a:r>
              <a:rPr lang="en-US" sz="8500">
                <a:solidFill>
                  <a:srgbClr val="1E1D1D"/>
                </a:solidFill>
                <a:latin typeface="Bogart Heavy Italics"/>
              </a:rPr>
              <a:t>Other video sources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325826" y="3294254"/>
            <a:ext cx="315215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u="sng">
                <a:solidFill>
                  <a:srgbClr val="1E1D1D"/>
                </a:solidFill>
                <a:latin typeface="Canva Sans"/>
                <a:hlinkClick r:id="rId3" tooltip="https://www.youtube.com/@RedleafPress/playlists"/>
              </a:rPr>
              <a:t>Redleaf Press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406104" y="2026159"/>
            <a:ext cx="2991594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60CBA6"/>
                </a:solidFill>
                <a:latin typeface="Bogart Bold"/>
              </a:rPr>
              <a:t>YouTube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325826" y="4157064"/>
            <a:ext cx="315215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u="sng">
                <a:solidFill>
                  <a:srgbClr val="1E1D1D"/>
                </a:solidFill>
                <a:latin typeface="Canva Sans"/>
                <a:hlinkClick r:id="rId4" tooltip="https://www.youtube.com/@ececompsat"/>
              </a:rPr>
              <a:t>CompSAT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5118454"/>
            <a:ext cx="6112069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u="sng">
                <a:solidFill>
                  <a:srgbClr val="1E1D1D"/>
                </a:solidFill>
                <a:latin typeface="Canva Sans"/>
                <a:hlinkClick r:id="rId5" tooltip="https://www.youtube.com/@EarlyChildhoodVideos"/>
              </a:rPr>
              <a:t>CECE Early Childhood Videos at Eastern CT</a:t>
            </a:r>
            <a:r>
              <a:rPr lang="en-US" sz="3399" u="sng">
                <a:solidFill>
                  <a:srgbClr val="1E1D1D"/>
                </a:solidFill>
                <a:latin typeface="Canva Sans"/>
                <a:hlinkClick r:id="rId4" tooltip="https://www.youtube.com/@ececompsat"/>
              </a:rPr>
              <a:t> State U.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8357128"/>
            <a:ext cx="5844188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</a:rPr>
              <a:t>Child Observation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</a:rPr>
              <a:t>Playgroun Observation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</a:rPr>
              <a:t>Early Childhood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15058" y="7089033"/>
            <a:ext cx="517368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E16AB8"/>
                </a:solidFill>
                <a:latin typeface="Canva Sans Bold"/>
              </a:rPr>
              <a:t>Search Terms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6A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 descr="films on demand videatives"/>
          <p:cNvSpPr/>
          <p:nvPr/>
        </p:nvSpPr>
        <p:spPr>
          <a:xfrm>
            <a:off x="7192418" y="3292244"/>
            <a:ext cx="8693033" cy="6730585"/>
          </a:xfrm>
          <a:custGeom>
            <a:avLst/>
            <a:gdLst/>
            <a:ahLst/>
            <a:cxnLst/>
            <a:rect l="l" t="t" r="r" b="b"/>
            <a:pathLst>
              <a:path w="8693033" h="6730585">
                <a:moveTo>
                  <a:pt x="0" y="0"/>
                </a:moveTo>
                <a:lnTo>
                  <a:pt x="8693033" y="0"/>
                </a:lnTo>
                <a:lnTo>
                  <a:pt x="8693033" y="6730585"/>
                </a:lnTo>
                <a:lnTo>
                  <a:pt x="0" y="67305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50100" y="314325"/>
            <a:ext cx="17722163" cy="2687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60"/>
              </a:lnSpc>
              <a:spcBef>
                <a:spcPct val="0"/>
              </a:spcBef>
            </a:pPr>
            <a:r>
              <a:rPr lang="en-US" sz="11289">
                <a:solidFill>
                  <a:srgbClr val="60CBA6"/>
                </a:solidFill>
                <a:latin typeface="Alyssum"/>
              </a:rPr>
              <a:t>LIBRARY RESOURCES TO CHECK 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828736"/>
            <a:ext cx="558552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Films on Demand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98290" y="5076825"/>
            <a:ext cx="4040386" cy="2980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</a:rPr>
              <a:t>Videatives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</a:rPr>
              <a:t>Search terms: </a:t>
            </a:r>
          </a:p>
          <a:p>
            <a:pPr marL="1468119" lvl="2" indent="-489373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000000"/>
                </a:solidFill>
                <a:latin typeface="Canva Sans"/>
              </a:rPr>
              <a:t>Observation</a:t>
            </a:r>
          </a:p>
          <a:p>
            <a:pPr marL="1468119" lvl="2" indent="-489373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000000"/>
                </a:solidFill>
                <a:latin typeface="Canva Sans"/>
              </a:rPr>
              <a:t>Child</a:t>
            </a:r>
          </a:p>
          <a:p>
            <a:pPr marL="1468119" lvl="2" indent="-489373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000000"/>
                </a:solidFill>
                <a:latin typeface="Canva Sans"/>
              </a:rPr>
              <a:t>Curriculum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D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 descr="Earlyedu media library"/>
          <p:cNvSpPr/>
          <p:nvPr/>
        </p:nvSpPr>
        <p:spPr>
          <a:xfrm>
            <a:off x="1688386" y="2612233"/>
            <a:ext cx="15645608" cy="7405588"/>
          </a:xfrm>
          <a:custGeom>
            <a:avLst/>
            <a:gdLst/>
            <a:ahLst/>
            <a:cxnLst/>
            <a:rect l="l" t="t" r="r" b="b"/>
            <a:pathLst>
              <a:path w="15645608" h="7405588">
                <a:moveTo>
                  <a:pt x="0" y="0"/>
                </a:moveTo>
                <a:lnTo>
                  <a:pt x="15645608" y="0"/>
                </a:lnTo>
                <a:lnTo>
                  <a:pt x="15645608" y="7405587"/>
                </a:lnTo>
                <a:lnTo>
                  <a:pt x="0" y="74055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12375" y="504773"/>
            <a:ext cx="6043761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u="sng">
                <a:solidFill>
                  <a:srgbClr val="000000"/>
                </a:solidFill>
                <a:latin typeface="Bogart Bold"/>
                <a:hlinkClick r:id="rId3" tooltip="https://earlyedu.webdamdb.com/bp/#/"/>
              </a:rPr>
              <a:t>EarlyEdu Alliance</a:t>
            </a:r>
          </a:p>
          <a:p>
            <a:pPr algn="ctr">
              <a:lnSpc>
                <a:spcPts val="7279"/>
              </a:lnSpc>
            </a:pPr>
            <a:r>
              <a:rPr lang="en-US" sz="5199" u="sng">
                <a:solidFill>
                  <a:srgbClr val="000000"/>
                </a:solidFill>
                <a:latin typeface="Bogart Bold"/>
                <a:hlinkClick r:id="rId3" tooltip="https://earlyedu.webdamdb.com/bp/#/"/>
              </a:rPr>
              <a:t>Media Library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8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305119" flipH="1">
            <a:off x="-611220" y="-542913"/>
            <a:ext cx="9363272" cy="11293420"/>
          </a:xfrm>
          <a:custGeom>
            <a:avLst/>
            <a:gdLst/>
            <a:ahLst/>
            <a:cxnLst/>
            <a:rect l="l" t="t" r="r" b="b"/>
            <a:pathLst>
              <a:path w="9363272" h="11293420">
                <a:moveTo>
                  <a:pt x="9363272" y="0"/>
                </a:moveTo>
                <a:lnTo>
                  <a:pt x="0" y="0"/>
                </a:lnTo>
                <a:lnTo>
                  <a:pt x="0" y="11293420"/>
                </a:lnTo>
                <a:lnTo>
                  <a:pt x="9363272" y="11293420"/>
                </a:lnTo>
                <a:lnTo>
                  <a:pt x="936327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 descr="agenda. resources curation sites ancilliaries, videos"/>
          <p:cNvGrpSpPr/>
          <p:nvPr/>
        </p:nvGrpSpPr>
        <p:grpSpPr>
          <a:xfrm>
            <a:off x="9601200" y="1562100"/>
            <a:ext cx="7662527" cy="4980791"/>
            <a:chOff x="0" y="0"/>
            <a:chExt cx="10216703" cy="6641054"/>
          </a:xfrm>
        </p:grpSpPr>
        <p:sp>
          <p:nvSpPr>
            <p:cNvPr id="4" name="TextBox 4"/>
            <p:cNvSpPr txBox="1"/>
            <p:nvPr/>
          </p:nvSpPr>
          <p:spPr>
            <a:xfrm>
              <a:off x="0" y="161925"/>
              <a:ext cx="10216703" cy="2996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500"/>
                </a:lnSpc>
              </a:pPr>
              <a:r>
                <a:rPr lang="en-US" sz="8500">
                  <a:solidFill>
                    <a:srgbClr val="1E1D1D"/>
                  </a:solidFill>
                  <a:latin typeface="Bogart Heavy Italics"/>
                </a:rPr>
                <a:t>Our Agenda for Today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159729"/>
              <a:ext cx="7642184" cy="62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04521" lvl="1" indent="-302261">
                <a:lnSpc>
                  <a:spcPts val="3920"/>
                </a:lnSpc>
                <a:buFont typeface="Arial"/>
                <a:buChar char="•"/>
              </a:pPr>
              <a:r>
                <a:rPr lang="en-US" sz="2800">
                  <a:solidFill>
                    <a:srgbClr val="1E1D1D"/>
                  </a:solidFill>
                  <a:latin typeface="Nunito"/>
                </a:rPr>
                <a:t>Resource Curation Sites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089030"/>
              <a:ext cx="7642184" cy="62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04521" lvl="1" indent="-302261">
                <a:lnSpc>
                  <a:spcPts val="3920"/>
                </a:lnSpc>
                <a:buFont typeface="Arial"/>
                <a:buChar char="•"/>
              </a:pPr>
              <a:r>
                <a:rPr lang="en-US" sz="2800">
                  <a:solidFill>
                    <a:srgbClr val="1E1D1D"/>
                  </a:solidFill>
                  <a:latin typeface="Nunito"/>
                </a:rPr>
                <a:t>Ancillaries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6018331"/>
              <a:ext cx="7642184" cy="62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04521" lvl="1" indent="-302261">
                <a:lnSpc>
                  <a:spcPts val="3920"/>
                </a:lnSpc>
                <a:buFont typeface="Arial"/>
                <a:buChar char="•"/>
              </a:pPr>
              <a:r>
                <a:rPr lang="en-US" sz="2800">
                  <a:solidFill>
                    <a:srgbClr val="1E1D1D"/>
                  </a:solidFill>
                  <a:latin typeface="Nunito"/>
                </a:rPr>
                <a:t>Videos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6A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Open educational resources by discipline"/>
          <p:cNvGrpSpPr/>
          <p:nvPr/>
        </p:nvGrpSpPr>
        <p:grpSpPr>
          <a:xfrm>
            <a:off x="9144000" y="5419474"/>
            <a:ext cx="8115300" cy="5172326"/>
            <a:chOff x="0" y="0"/>
            <a:chExt cx="76099763" cy="4850255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75954982" cy="48357773"/>
            </a:xfrm>
            <a:custGeom>
              <a:avLst/>
              <a:gdLst/>
              <a:ahLst/>
              <a:cxnLst/>
              <a:rect l="l" t="t" r="r" b="b"/>
              <a:pathLst>
                <a:path w="75954982" h="48357773">
                  <a:moveTo>
                    <a:pt x="0" y="0"/>
                  </a:moveTo>
                  <a:lnTo>
                    <a:pt x="75954982" y="0"/>
                  </a:lnTo>
                  <a:lnTo>
                    <a:pt x="75954982" y="48357773"/>
                  </a:lnTo>
                  <a:lnTo>
                    <a:pt x="0" y="483577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DD81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76099764" cy="48502553"/>
            </a:xfrm>
            <a:custGeom>
              <a:avLst/>
              <a:gdLst/>
              <a:ahLst/>
              <a:cxnLst/>
              <a:rect l="l" t="t" r="r" b="b"/>
              <a:pathLst>
                <a:path w="76099764" h="48502553">
                  <a:moveTo>
                    <a:pt x="75954985" y="48357771"/>
                  </a:moveTo>
                  <a:lnTo>
                    <a:pt x="76099764" y="48357771"/>
                  </a:lnTo>
                  <a:lnTo>
                    <a:pt x="76099764" y="48502553"/>
                  </a:lnTo>
                  <a:lnTo>
                    <a:pt x="75954985" y="48502553"/>
                  </a:lnTo>
                  <a:lnTo>
                    <a:pt x="75954985" y="4835777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8357771"/>
                  </a:lnTo>
                  <a:lnTo>
                    <a:pt x="0" y="48357771"/>
                  </a:lnTo>
                  <a:lnTo>
                    <a:pt x="0" y="144780"/>
                  </a:lnTo>
                  <a:close/>
                  <a:moveTo>
                    <a:pt x="0" y="48357771"/>
                  </a:moveTo>
                  <a:lnTo>
                    <a:pt x="144780" y="48357771"/>
                  </a:lnTo>
                  <a:lnTo>
                    <a:pt x="144780" y="48502553"/>
                  </a:lnTo>
                  <a:lnTo>
                    <a:pt x="0" y="48502553"/>
                  </a:lnTo>
                  <a:lnTo>
                    <a:pt x="0" y="48357771"/>
                  </a:lnTo>
                  <a:close/>
                  <a:moveTo>
                    <a:pt x="75954985" y="144780"/>
                  </a:moveTo>
                  <a:lnTo>
                    <a:pt x="76099764" y="144780"/>
                  </a:lnTo>
                  <a:lnTo>
                    <a:pt x="76099764" y="48357771"/>
                  </a:lnTo>
                  <a:lnTo>
                    <a:pt x="75954985" y="48357771"/>
                  </a:lnTo>
                  <a:lnTo>
                    <a:pt x="75954985" y="144780"/>
                  </a:lnTo>
                  <a:close/>
                  <a:moveTo>
                    <a:pt x="144780" y="48357771"/>
                  </a:moveTo>
                  <a:lnTo>
                    <a:pt x="75954985" y="48357771"/>
                  </a:lnTo>
                  <a:lnTo>
                    <a:pt x="75954985" y="48502553"/>
                  </a:lnTo>
                  <a:lnTo>
                    <a:pt x="144780" y="48502553"/>
                  </a:lnTo>
                  <a:lnTo>
                    <a:pt x="144780" y="48357771"/>
                  </a:lnTo>
                  <a:close/>
                  <a:moveTo>
                    <a:pt x="75954985" y="0"/>
                  </a:moveTo>
                  <a:lnTo>
                    <a:pt x="76099764" y="0"/>
                  </a:lnTo>
                  <a:lnTo>
                    <a:pt x="76099764" y="144780"/>
                  </a:lnTo>
                  <a:lnTo>
                    <a:pt x="75954985" y="144780"/>
                  </a:lnTo>
                  <a:lnTo>
                    <a:pt x="7595498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5954985" y="0"/>
                  </a:lnTo>
                  <a:lnTo>
                    <a:pt x="7595498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E1D1D"/>
            </a:solidFill>
          </p:spPr>
        </p:sp>
      </p:grp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27448" y="-510161"/>
            <a:ext cx="8348404" cy="7695711"/>
          </a:xfrm>
          <a:custGeom>
            <a:avLst/>
            <a:gdLst/>
            <a:ahLst/>
            <a:cxnLst/>
            <a:rect l="l" t="t" r="r" b="b"/>
            <a:pathLst>
              <a:path w="8348404" h="7695711">
                <a:moveTo>
                  <a:pt x="0" y="0"/>
                </a:moveTo>
                <a:lnTo>
                  <a:pt x="8348404" y="0"/>
                </a:lnTo>
                <a:lnTo>
                  <a:pt x="8348404" y="7695711"/>
                </a:lnTo>
                <a:lnTo>
                  <a:pt x="0" y="76957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 descr="OERI"/>
          <p:cNvSpPr/>
          <p:nvPr/>
        </p:nvSpPr>
        <p:spPr>
          <a:xfrm>
            <a:off x="336268" y="2238723"/>
            <a:ext cx="8217796" cy="2432985"/>
          </a:xfrm>
          <a:custGeom>
            <a:avLst/>
            <a:gdLst/>
            <a:ahLst/>
            <a:cxnLst/>
            <a:rect l="l" t="t" r="r" b="b"/>
            <a:pathLst>
              <a:path w="8217796" h="2432985">
                <a:moveTo>
                  <a:pt x="0" y="0"/>
                </a:moveTo>
                <a:lnTo>
                  <a:pt x="8217796" y="0"/>
                </a:lnTo>
                <a:lnTo>
                  <a:pt x="8217796" y="2432986"/>
                </a:lnTo>
                <a:lnTo>
                  <a:pt x="0" y="24329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879093" y="6938522"/>
            <a:ext cx="6645115" cy="3121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6"/>
              </a:lnSpc>
              <a:spcBef>
                <a:spcPct val="0"/>
              </a:spcBef>
            </a:pPr>
            <a:r>
              <a:rPr lang="en-US" sz="6685" u="sng">
                <a:solidFill>
                  <a:srgbClr val="60CBA6"/>
                </a:solidFill>
                <a:latin typeface="Alyssum"/>
                <a:hlinkClick r:id="rId5" tooltip="https://asccc-oeri.org/open-educational-resources-by-discipline/"/>
              </a:rPr>
              <a:t>OPEN EDUCATIONAL RESOURCES BY DISCIPLIN</a:t>
            </a:r>
            <a:r>
              <a:rPr lang="en-US" sz="6685">
                <a:solidFill>
                  <a:srgbClr val="60CBA6"/>
                </a:solidFill>
                <a:latin typeface="Alyssum"/>
              </a:rPr>
              <a:t>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8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68516" y="2362741"/>
            <a:ext cx="16090784" cy="4359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0"/>
              </a:lnSpc>
            </a:pPr>
            <a:r>
              <a:rPr lang="en-US" sz="8500" u="sng">
                <a:solidFill>
                  <a:srgbClr val="1E1D1D"/>
                </a:solidFill>
                <a:latin typeface="Bogart Heavy Italics"/>
                <a:hlinkClick r:id="rId2" tooltip="https://docs.google.com/document/d/1QdtH8uJoKpGJtCUk_42YnaSPmxnKZipetWqqGP4ysFU/edit"/>
              </a:rPr>
              <a:t>Summary of Open Educational Resources in </a:t>
            </a:r>
          </a:p>
          <a:p>
            <a:pPr algn="ctr">
              <a:lnSpc>
                <a:spcPts val="8500"/>
              </a:lnSpc>
            </a:pPr>
            <a:r>
              <a:rPr lang="en-US" sz="8500" u="sng">
                <a:solidFill>
                  <a:srgbClr val="1E1D1D"/>
                </a:solidFill>
                <a:latin typeface="Bogart Heavy Italics"/>
                <a:hlinkClick r:id="rId2" tooltip="https://docs.google.com/document/d/1QdtH8uJoKpGJtCUk_42YnaSPmxnKZipetWqqGP4ysFU/edit"/>
              </a:rPr>
              <a:t>Early Childhood Education</a:t>
            </a:r>
          </a:p>
          <a:p>
            <a:pPr algn="ctr">
              <a:lnSpc>
                <a:spcPts val="8500"/>
              </a:lnSpc>
            </a:pPr>
            <a:endParaRPr lang="en-US" sz="8500" u="sng">
              <a:solidFill>
                <a:srgbClr val="1E1D1D"/>
              </a:solidFill>
              <a:latin typeface="Bogart Heavy Italics"/>
              <a:hlinkClick r:id="rId2" tooltip="https://docs.google.com/document/d/1QdtH8uJoKpGJtCUk_42YnaSPmxnKZipetWqqGP4ysFU/edit"/>
            </a:endParaRPr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433384">
            <a:off x="-1003623" y="-701389"/>
            <a:ext cx="4344279" cy="3980939"/>
          </a:xfrm>
          <a:custGeom>
            <a:avLst/>
            <a:gdLst/>
            <a:ahLst/>
            <a:cxnLst/>
            <a:rect l="l" t="t" r="r" b="b"/>
            <a:pathLst>
              <a:path w="4344279" h="3980939">
                <a:moveTo>
                  <a:pt x="0" y="0"/>
                </a:moveTo>
                <a:lnTo>
                  <a:pt x="4344279" y="0"/>
                </a:lnTo>
                <a:lnTo>
                  <a:pt x="4344279" y="3980939"/>
                </a:lnTo>
                <a:lnTo>
                  <a:pt x="0" y="39809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326247" flipH="1">
            <a:off x="15535977" y="7322130"/>
            <a:ext cx="4225768" cy="3872340"/>
          </a:xfrm>
          <a:custGeom>
            <a:avLst/>
            <a:gdLst/>
            <a:ahLst/>
            <a:cxnLst/>
            <a:rect l="l" t="t" r="r" b="b"/>
            <a:pathLst>
              <a:path w="4225768" h="3872340">
                <a:moveTo>
                  <a:pt x="4225768" y="0"/>
                </a:moveTo>
                <a:lnTo>
                  <a:pt x="0" y="0"/>
                </a:lnTo>
                <a:lnTo>
                  <a:pt x="0" y="3872340"/>
                </a:lnTo>
                <a:lnTo>
                  <a:pt x="4225768" y="3872340"/>
                </a:lnTo>
                <a:lnTo>
                  <a:pt x="422576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D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82545">
            <a:off x="11471672" y="5765732"/>
            <a:ext cx="7304778" cy="5113345"/>
          </a:xfrm>
          <a:custGeom>
            <a:avLst/>
            <a:gdLst/>
            <a:ahLst/>
            <a:cxnLst/>
            <a:rect l="l" t="t" r="r" b="b"/>
            <a:pathLst>
              <a:path w="7304778" h="5113345">
                <a:moveTo>
                  <a:pt x="0" y="0"/>
                </a:moveTo>
                <a:lnTo>
                  <a:pt x="7304778" y="0"/>
                </a:lnTo>
                <a:lnTo>
                  <a:pt x="7304778" y="5113344"/>
                </a:lnTo>
                <a:lnTo>
                  <a:pt x="0" y="51133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312816">
            <a:off x="11938925" y="-894584"/>
            <a:ext cx="4286861" cy="2603293"/>
          </a:xfrm>
          <a:custGeom>
            <a:avLst/>
            <a:gdLst/>
            <a:ahLst/>
            <a:cxnLst/>
            <a:rect l="l" t="t" r="r" b="b"/>
            <a:pathLst>
              <a:path w="4286861" h="2603293">
                <a:moveTo>
                  <a:pt x="0" y="0"/>
                </a:moveTo>
                <a:lnTo>
                  <a:pt x="4286860" y="0"/>
                </a:lnTo>
                <a:lnTo>
                  <a:pt x="4286860" y="2603293"/>
                </a:lnTo>
                <a:lnTo>
                  <a:pt x="0" y="26032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46734">
            <a:off x="14472140" y="1884820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0" y="0"/>
                </a:moveTo>
                <a:lnTo>
                  <a:pt x="4562782" y="0"/>
                </a:lnTo>
                <a:lnTo>
                  <a:pt x="4562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12867">
            <a:off x="13213811" y="4437891"/>
            <a:ext cx="517125" cy="491738"/>
          </a:xfrm>
          <a:custGeom>
            <a:avLst/>
            <a:gdLst/>
            <a:ahLst/>
            <a:cxnLst/>
            <a:rect l="l" t="t" r="r" b="b"/>
            <a:pathLst>
              <a:path w="517125" h="491738">
                <a:moveTo>
                  <a:pt x="0" y="0"/>
                </a:moveTo>
                <a:lnTo>
                  <a:pt x="517125" y="0"/>
                </a:lnTo>
                <a:lnTo>
                  <a:pt x="517125" y="491738"/>
                </a:lnTo>
                <a:lnTo>
                  <a:pt x="0" y="4917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910977" y="2132526"/>
            <a:ext cx="538323" cy="538323"/>
          </a:xfrm>
          <a:custGeom>
            <a:avLst/>
            <a:gdLst/>
            <a:ahLst/>
            <a:cxnLst/>
            <a:rect l="l" t="t" r="r" b="b"/>
            <a:pathLst>
              <a:path w="538323" h="538323">
                <a:moveTo>
                  <a:pt x="0" y="0"/>
                </a:moveTo>
                <a:lnTo>
                  <a:pt x="538323" y="0"/>
                </a:lnTo>
                <a:lnTo>
                  <a:pt x="538323" y="538323"/>
                </a:lnTo>
                <a:lnTo>
                  <a:pt x="0" y="5383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2328490"/>
            <a:ext cx="8939880" cy="5435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00"/>
              </a:lnSpc>
            </a:pPr>
            <a:r>
              <a:rPr lang="en-US" sz="8500" u="sng">
                <a:solidFill>
                  <a:srgbClr val="1E1D1D"/>
                </a:solidFill>
                <a:latin typeface="Bogart Heavy Italics"/>
                <a:hlinkClick r:id="rId12" tooltip="https://groups.google.com/g/early-childhood-education-oer-collaboration"/>
              </a:rPr>
              <a:t>Early Childhood Education OER/ZTC Collaboration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8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68516" y="2362741"/>
            <a:ext cx="16090784" cy="4359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0"/>
              </a:lnSpc>
            </a:pPr>
            <a:r>
              <a:rPr lang="en-US" sz="8500" u="sng">
                <a:solidFill>
                  <a:srgbClr val="1E1D1D"/>
                </a:solidFill>
                <a:latin typeface="Bogart Heavy Italics"/>
              </a:rPr>
              <a:t>Libretext</a:t>
            </a:r>
          </a:p>
          <a:p>
            <a:pPr algn="ctr">
              <a:lnSpc>
                <a:spcPts val="8500"/>
              </a:lnSpc>
            </a:pPr>
            <a:r>
              <a:rPr lang="en-US" sz="8500" u="sng">
                <a:solidFill>
                  <a:srgbClr val="1E1D1D"/>
                </a:solidFill>
                <a:latin typeface="Bogart Heavy Italics"/>
                <a:hlinkClick r:id="rId2" tooltip="https://socialsci.libretexts.org/Bookshelves/Early_Childhood_Education"/>
              </a:rPr>
              <a:t>Early Childhood Education</a:t>
            </a:r>
            <a:r>
              <a:rPr lang="en-US" sz="8500">
                <a:solidFill>
                  <a:srgbClr val="1E1D1D"/>
                </a:solidFill>
                <a:latin typeface="Bogart"/>
              </a:rPr>
              <a:t> Bookshelf</a:t>
            </a:r>
          </a:p>
          <a:p>
            <a:pPr algn="ctr">
              <a:lnSpc>
                <a:spcPts val="8500"/>
              </a:lnSpc>
            </a:pPr>
            <a:endParaRPr lang="en-US" sz="8500">
              <a:solidFill>
                <a:srgbClr val="1E1D1D"/>
              </a:solidFill>
              <a:latin typeface="Bogart"/>
            </a:endParaRPr>
          </a:p>
        </p:txBody>
      </p:sp>
      <p:sp>
        <p:nvSpPr>
          <p:cNvPr id="3" name="Freeform 3" descr="Libretext earlychildhood education bookshelf"/>
          <p:cNvSpPr/>
          <p:nvPr/>
        </p:nvSpPr>
        <p:spPr>
          <a:xfrm rot="974554">
            <a:off x="14278066" y="5630330"/>
            <a:ext cx="4104065" cy="4366027"/>
          </a:xfrm>
          <a:custGeom>
            <a:avLst/>
            <a:gdLst/>
            <a:ahLst/>
            <a:cxnLst/>
            <a:rect l="l" t="t" r="r" b="b"/>
            <a:pathLst>
              <a:path w="4104065" h="4366027">
                <a:moveTo>
                  <a:pt x="0" y="0"/>
                </a:moveTo>
                <a:lnTo>
                  <a:pt x="4104065" y="0"/>
                </a:lnTo>
                <a:lnTo>
                  <a:pt x="4104065" y="4366027"/>
                </a:lnTo>
                <a:lnTo>
                  <a:pt x="0" y="43660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314" y="0"/>
            <a:ext cx="3448572" cy="2200816"/>
          </a:xfrm>
          <a:custGeom>
            <a:avLst/>
            <a:gdLst/>
            <a:ahLst/>
            <a:cxnLst/>
            <a:rect l="l" t="t" r="r" b="b"/>
            <a:pathLst>
              <a:path w="3448572" h="2200816">
                <a:moveTo>
                  <a:pt x="0" y="0"/>
                </a:moveTo>
                <a:lnTo>
                  <a:pt x="3448572" y="0"/>
                </a:lnTo>
                <a:lnTo>
                  <a:pt x="3448572" y="2200816"/>
                </a:lnTo>
                <a:lnTo>
                  <a:pt x="0" y="22008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CB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007109"/>
              </p:ext>
            </p:extLst>
          </p:nvPr>
        </p:nvGraphicFramePr>
        <p:xfrm>
          <a:off x="6606213" y="455266"/>
          <a:ext cx="11227068" cy="9376470"/>
        </p:xfrm>
        <a:graphic>
          <a:graphicData uri="http://schemas.openxmlformats.org/drawingml/2006/table">
            <a:tbl>
              <a:tblPr/>
              <a:tblGrid>
                <a:gridCol w="3742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23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423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25490"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93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293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293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2939"/>
                        </a:lnSpc>
                      </a:pPr>
                      <a:endParaRPr lang="en-US" sz="1100"/>
                    </a:p>
                  </a:txBody>
                  <a:tcPr marL="190500" marR="190500" marT="190500" marB="190500">
                    <a:lnL w="14288" cap="flat" cmpd="sng" algn="ctr">
                      <a:solidFill>
                        <a:srgbClr val="1E1D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288" cap="flat" cmpd="sng" algn="ctr">
                      <a:solidFill>
                        <a:srgbClr val="1E1D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288" cap="flat" cmpd="sng" algn="ctr">
                      <a:solidFill>
                        <a:srgbClr val="1E1D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288" cap="flat" cmpd="sng" algn="ctr">
                      <a:solidFill>
                        <a:srgbClr val="1E1D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8E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4288" cap="flat" cmpd="sng" algn="ctr">
                      <a:solidFill>
                        <a:srgbClr val="1E1D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288" cap="flat" cmpd="sng" algn="ctr">
                      <a:solidFill>
                        <a:srgbClr val="1E1D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288" cap="flat" cmpd="sng" algn="ctr">
                      <a:solidFill>
                        <a:srgbClr val="1E1D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288" cap="flat" cmpd="sng" algn="ctr">
                      <a:solidFill>
                        <a:srgbClr val="1E1D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D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4288" cap="flat" cmpd="sng" algn="ctr">
                      <a:solidFill>
                        <a:srgbClr val="1E1D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288" cap="flat" cmpd="sng" algn="ctr">
                      <a:solidFill>
                        <a:srgbClr val="1E1D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288" cap="flat" cmpd="sng" algn="ctr">
                      <a:solidFill>
                        <a:srgbClr val="1E1D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288" cap="flat" cmpd="sng" algn="ctr">
                      <a:solidFill>
                        <a:srgbClr val="1E1D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6A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5490"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93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293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2939"/>
                        </a:lnSpc>
                      </a:pPr>
                      <a:endParaRPr lang="en-US" sz="1100"/>
                    </a:p>
                  </a:txBody>
                  <a:tcPr marL="190500" marR="190500" marT="190500" marB="190500">
                    <a:lnL w="14288" cap="flat" cmpd="sng" algn="ctr">
                      <a:solidFill>
                        <a:srgbClr val="1E1D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288" cap="flat" cmpd="sng" algn="ctr">
                      <a:solidFill>
                        <a:srgbClr val="1E1D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288" cap="flat" cmpd="sng" algn="ctr">
                      <a:solidFill>
                        <a:srgbClr val="1E1D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288" cap="flat" cmpd="sng" algn="ctr">
                      <a:solidFill>
                        <a:srgbClr val="1E1D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D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4288" cap="flat" cmpd="sng" algn="ctr">
                      <a:solidFill>
                        <a:srgbClr val="1E1D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288" cap="flat" cmpd="sng" algn="ctr">
                      <a:solidFill>
                        <a:srgbClr val="1E1D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288" cap="flat" cmpd="sng" algn="ctr">
                      <a:solidFill>
                        <a:srgbClr val="1E1D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288" cap="flat" cmpd="sng" algn="ctr">
                      <a:solidFill>
                        <a:srgbClr val="1E1D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6A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4288" cap="flat" cmpd="sng" algn="ctr">
                      <a:solidFill>
                        <a:srgbClr val="1E1D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288" cap="flat" cmpd="sng" algn="ctr">
                      <a:solidFill>
                        <a:srgbClr val="1E1D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288" cap="flat" cmpd="sng" algn="ctr">
                      <a:solidFill>
                        <a:srgbClr val="1E1D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288" cap="flat" cmpd="sng" algn="ctr">
                      <a:solidFill>
                        <a:srgbClr val="1E1D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8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5490"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4288" cap="flat" cmpd="sng" algn="ctr">
                      <a:solidFill>
                        <a:srgbClr val="1E1D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288" cap="flat" cmpd="sng" algn="ctr">
                      <a:solidFill>
                        <a:srgbClr val="1E1D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288" cap="flat" cmpd="sng" algn="ctr">
                      <a:solidFill>
                        <a:srgbClr val="1E1D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288" cap="flat" cmpd="sng" algn="ctr">
                      <a:solidFill>
                        <a:srgbClr val="1E1D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6A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4288" cap="flat" cmpd="sng" algn="ctr">
                      <a:solidFill>
                        <a:srgbClr val="1E1D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288" cap="flat" cmpd="sng" algn="ctr">
                      <a:solidFill>
                        <a:srgbClr val="1E1D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288" cap="flat" cmpd="sng" algn="ctr">
                      <a:solidFill>
                        <a:srgbClr val="1E1D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288" cap="flat" cmpd="sng" algn="ctr">
                      <a:solidFill>
                        <a:srgbClr val="1E1D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8E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>
                    <a:lnL w="14288" cap="flat" cmpd="sng" algn="ctr">
                      <a:solidFill>
                        <a:srgbClr val="1E1D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288" cap="flat" cmpd="sng" algn="ctr">
                      <a:solidFill>
                        <a:srgbClr val="1E1D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288" cap="flat" cmpd="sng" algn="ctr">
                      <a:solidFill>
                        <a:srgbClr val="1E1D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288" cap="flat" cmpd="sng" algn="ctr">
                      <a:solidFill>
                        <a:srgbClr val="1E1D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D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58051" y="5737227"/>
            <a:ext cx="4205913" cy="5417452"/>
          </a:xfrm>
          <a:custGeom>
            <a:avLst/>
            <a:gdLst/>
            <a:ahLst/>
            <a:cxnLst/>
            <a:rect l="l" t="t" r="r" b="b"/>
            <a:pathLst>
              <a:path w="4205913" h="5417452">
                <a:moveTo>
                  <a:pt x="0" y="0"/>
                </a:moveTo>
                <a:lnTo>
                  <a:pt x="4205913" y="0"/>
                </a:lnTo>
                <a:lnTo>
                  <a:pt x="4205913" y="5417452"/>
                </a:lnTo>
                <a:lnTo>
                  <a:pt x="0" y="54174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871">
            <a:off x="4119733" y="8985679"/>
            <a:ext cx="545242" cy="545242"/>
          </a:xfrm>
          <a:custGeom>
            <a:avLst/>
            <a:gdLst/>
            <a:ahLst/>
            <a:cxnLst/>
            <a:rect l="l" t="t" r="r" b="b"/>
            <a:pathLst>
              <a:path w="545242" h="545242">
                <a:moveTo>
                  <a:pt x="0" y="0"/>
                </a:moveTo>
                <a:lnTo>
                  <a:pt x="545243" y="0"/>
                </a:lnTo>
                <a:lnTo>
                  <a:pt x="545243" y="545242"/>
                </a:lnTo>
                <a:lnTo>
                  <a:pt x="0" y="5452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8090">
            <a:off x="3861544" y="7224575"/>
            <a:ext cx="726561" cy="690893"/>
          </a:xfrm>
          <a:custGeom>
            <a:avLst/>
            <a:gdLst/>
            <a:ahLst/>
            <a:cxnLst/>
            <a:rect l="l" t="t" r="r" b="b"/>
            <a:pathLst>
              <a:path w="726561" h="690893">
                <a:moveTo>
                  <a:pt x="0" y="0"/>
                </a:moveTo>
                <a:lnTo>
                  <a:pt x="726561" y="0"/>
                </a:lnTo>
                <a:lnTo>
                  <a:pt x="726561" y="690893"/>
                </a:lnTo>
                <a:lnTo>
                  <a:pt x="0" y="6908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 descr="Canvas commons screensho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>
            <a:off x="6820912" y="2372263"/>
            <a:ext cx="10797671" cy="607369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30868" y="2653033"/>
            <a:ext cx="6068609" cy="1949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1"/>
              </a:lnSpc>
              <a:spcBef>
                <a:spcPct val="0"/>
              </a:spcBef>
            </a:pPr>
            <a:r>
              <a:rPr lang="en-US" sz="8167">
                <a:solidFill>
                  <a:srgbClr val="B28EEB"/>
                </a:solidFill>
                <a:latin typeface="Alyssum"/>
              </a:rPr>
              <a:t>CANVAS COMMONS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CB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 descr="https://rotel.pressbooks.pub/children-families-schools-communities/&#10;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956038"/>
              </p:ext>
            </p:extLst>
          </p:nvPr>
        </p:nvGraphicFramePr>
        <p:xfrm>
          <a:off x="6864016" y="8081211"/>
          <a:ext cx="11147258" cy="1598195"/>
        </p:xfrm>
        <a:graphic>
          <a:graphicData uri="http://schemas.openxmlformats.org/drawingml/2006/table">
            <a:tbl>
              <a:tblPr/>
              <a:tblGrid>
                <a:gridCol w="11147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98195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dirty="0">
                          <a:solidFill>
                            <a:srgbClr val="1E1D1D"/>
                          </a:solidFill>
                          <a:latin typeface="Bogart Heavy"/>
                        </a:rPr>
                        <a:t>https://rotel.pressbooks.pub/children-families-schools-communities/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4288" cap="flat" cmpd="sng" algn="ctr">
                      <a:solidFill>
                        <a:srgbClr val="1E1D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288" cap="flat" cmpd="sng" algn="ctr">
                      <a:solidFill>
                        <a:srgbClr val="1E1D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288" cap="flat" cmpd="sng" algn="ctr">
                      <a:solidFill>
                        <a:srgbClr val="1E1D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288" cap="flat" cmpd="sng" algn="ctr">
                      <a:solidFill>
                        <a:srgbClr val="1E1D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D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Freeform 3" descr="Children, families, schools, and communities joan biovannini"/>
          <p:cNvSpPr/>
          <p:nvPr/>
        </p:nvSpPr>
        <p:spPr>
          <a:xfrm>
            <a:off x="2125571" y="1674814"/>
            <a:ext cx="13084230" cy="6051456"/>
          </a:xfrm>
          <a:custGeom>
            <a:avLst/>
            <a:gdLst/>
            <a:ahLst/>
            <a:cxnLst/>
            <a:rect l="l" t="t" r="r" b="b"/>
            <a:pathLst>
              <a:path w="13084230" h="6051456">
                <a:moveTo>
                  <a:pt x="0" y="0"/>
                </a:moveTo>
                <a:lnTo>
                  <a:pt x="13084230" y="0"/>
                </a:lnTo>
                <a:lnTo>
                  <a:pt x="13084230" y="6051457"/>
                </a:lnTo>
                <a:lnTo>
                  <a:pt x="0" y="6051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27911" y="544511"/>
            <a:ext cx="9879811" cy="1130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00"/>
              </a:lnSpc>
            </a:pPr>
            <a:r>
              <a:rPr lang="en-US" sz="8500">
                <a:solidFill>
                  <a:srgbClr val="1E1D1D"/>
                </a:solidFill>
                <a:latin typeface="Bogart Heavy Italics"/>
              </a:rPr>
              <a:t>new resources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8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methods of teaching early literacy"/>
          <p:cNvSpPr/>
          <p:nvPr/>
        </p:nvSpPr>
        <p:spPr>
          <a:xfrm>
            <a:off x="2663815" y="1788147"/>
            <a:ext cx="14595485" cy="7557346"/>
          </a:xfrm>
          <a:custGeom>
            <a:avLst/>
            <a:gdLst/>
            <a:ahLst/>
            <a:cxnLst/>
            <a:rect l="l" t="t" r="r" b="b"/>
            <a:pathLst>
              <a:path w="14595485" h="7557346">
                <a:moveTo>
                  <a:pt x="0" y="0"/>
                </a:moveTo>
                <a:lnTo>
                  <a:pt x="14595485" y="0"/>
                </a:lnTo>
                <a:lnTo>
                  <a:pt x="14595485" y="7557346"/>
                </a:lnTo>
                <a:lnTo>
                  <a:pt x="0" y="75573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476250"/>
            <a:ext cx="11667091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u="sng">
                <a:solidFill>
                  <a:srgbClr val="1E1D1D"/>
                </a:solidFill>
                <a:latin typeface="Bogart Heavy Italics"/>
                <a:hlinkClick r:id="rId3" tooltip="https://iastate.pressbooks.pub/teachingearlyliteracy/"/>
              </a:rPr>
              <a:t>Methods of Teaching Early Literacy</a:t>
            </a:r>
          </a:p>
          <a:p>
            <a:pPr>
              <a:lnSpc>
                <a:spcPts val="4500"/>
              </a:lnSpc>
            </a:pPr>
            <a:endParaRPr lang="en-US" sz="4500" u="sng">
              <a:solidFill>
                <a:srgbClr val="1E1D1D"/>
              </a:solidFill>
              <a:latin typeface="Bogart Heavy Italics"/>
              <a:hlinkClick r:id="rId3" tooltip="https://iastate.pressbooks.pub/teachingearlyliteracy/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129</Words>
  <Application>Microsoft Office PowerPoint</Application>
  <PresentationFormat>Custom</PresentationFormat>
  <Paragraphs>45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Nunito</vt:lpstr>
      <vt:lpstr>Calibri</vt:lpstr>
      <vt:lpstr>Arial</vt:lpstr>
      <vt:lpstr>Bogart Bold</vt:lpstr>
      <vt:lpstr>Canva Sans Bold</vt:lpstr>
      <vt:lpstr>Alyssum</vt:lpstr>
      <vt:lpstr>Bogart</vt:lpstr>
      <vt:lpstr>Bogart Heavy</vt:lpstr>
      <vt:lpstr>Canva Sans</vt:lpstr>
      <vt:lpstr>Bogart Heavy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finding ece oer isn’t just magic</dc:title>
  <cp:lastModifiedBy>Amanda Taintor</cp:lastModifiedBy>
  <cp:revision>2</cp:revision>
  <dcterms:created xsi:type="dcterms:W3CDTF">2006-08-16T00:00:00Z</dcterms:created>
  <dcterms:modified xsi:type="dcterms:W3CDTF">2023-11-07T23:10:04Z</dcterms:modified>
  <dc:identifier>DAFy-LkPdnE</dc:identifier>
</cp:coreProperties>
</file>