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0" r:id="rId1"/>
    <p:sldMasterId id="2147483711" r:id="rId2"/>
    <p:sldMasterId id="2147483712" r:id="rId3"/>
    <p:sldMasterId id="2147483713" r:id="rId4"/>
    <p:sldMasterId id="2147483714" r:id="rId5"/>
  </p:sldMasterIdLst>
  <p:notesMasterIdLst>
    <p:notesMasterId r:id="rId6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</p:sldIdLst>
  <p:sldSz cx="12192000" cy="6858000"/>
  <p:notesSz cx="6858000" cy="9144000"/>
  <p:embeddedFontLst>
    <p:embeddedFont>
      <p:font typeface="Arimo" panose="020B0604020202020204" charset="0"/>
      <p:regular r:id="rId69"/>
      <p:bold r:id="rId70"/>
      <p:italic r:id="rId71"/>
      <p:bold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Economica" panose="020B0604020202020204" charset="0"/>
      <p:regular r:id="rId77"/>
      <p:bold r:id="rId78"/>
      <p:italic r:id="rId79"/>
      <p:boldItalic r:id="rId80"/>
    </p:embeddedFont>
    <p:embeddedFont>
      <p:font typeface="Open Sans" panose="020B0606030504020204" pitchFamily="34" charset="0"/>
      <p:regular r:id="rId81"/>
      <p:bold r:id="rId82"/>
      <p:italic r:id="rId83"/>
      <p:boldItalic r:id="rId84"/>
    </p:embeddedFont>
    <p:embeddedFont>
      <p:font typeface="Open Sans Light" panose="020B0306030504020204" pitchFamily="34" charset="0"/>
      <p:regular r:id="rId85"/>
      <p:bold r:id="rId86"/>
      <p:italic r:id="rId87"/>
      <p:boldItalic r:id="rId88"/>
    </p:embeddedFont>
    <p:embeddedFont>
      <p:font typeface="Roboto" panose="02000000000000000000" pitchFamily="2" charset="0"/>
      <p:regular r:id="rId89"/>
      <p:bold r:id="rId90"/>
      <p:italic r:id="rId91"/>
      <p:boldItalic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750A10-5F69-4922-A188-B327F2239351}">
  <a:tblStyle styleId="{C2750A10-5F69-4922-A188-B327F22393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98" autoAdjust="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outlineViewPr>
    <p:cViewPr>
      <p:scale>
        <a:sx n="33" d="100"/>
        <a:sy n="33" d="100"/>
      </p:scale>
      <p:origin x="0" y="-2264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22.fntdata"/><Relationship Id="rId95" Type="http://schemas.openxmlformats.org/officeDocument/2006/relationships/theme" Target="theme/theme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font" Target="fonts/font1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font" Target="fonts/font23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8.fntdata"/><Relationship Id="rId7" Type="http://schemas.openxmlformats.org/officeDocument/2006/relationships/slide" Target="slides/slide2.xml"/><Relationship Id="rId71" Type="http://schemas.openxmlformats.org/officeDocument/2006/relationships/font" Target="fonts/font3.fntdata"/><Relationship Id="rId92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19.fntdata"/><Relationship Id="rId61" Type="http://schemas.openxmlformats.org/officeDocument/2006/relationships/slide" Target="slides/slide56.xml"/><Relationship Id="rId82" Type="http://schemas.openxmlformats.org/officeDocument/2006/relationships/font" Target="fonts/font1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28" name="Google Shape;4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13" name="Google Shape;5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38" name="Google Shape;5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9ecf2cb6e1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g29ecf2cb6e1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56" name="Google Shape;5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62a1ef707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62" name="Google Shape;562;g262a1ef70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79" name="Google Shape;5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86" name="Google Shape;58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3" name="Google Shape;5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01" name="Google Shape;6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08" name="Google Shape;6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19" name="Google Shape;61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25" name="Google Shape;6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31" name="Google Shape;63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42" name="Google Shape;4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39" name="Google Shape;63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7" name="Google Shape;64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53" name="Google Shape;65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59" name="Google Shape;65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5" name="Google Shape;66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70" name="Google Shape;67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75" name="Google Shape;67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1" name="Google Shape;68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62a1ef707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62a1ef7071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262a1ef7071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4" name="Google Shape;70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14" name="Google Shape;71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9ecf2cb6e1_0_2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g29ecf2cb6e1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32" name="Google Shape;73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51" name="Google Shape;75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54" name="Google Shape;4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77" name="Google Shape;77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88" name="Google Shape;78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94" name="Google Shape;79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00" name="Google Shape;80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08" name="Google Shape;80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14" name="Google Shape;81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60" name="Google Shape;4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39" name="Google Shape;83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0" y="1527142"/>
            <a:ext cx="12192000" cy="3657856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417782" y="3233397"/>
            <a:ext cx="8637071" cy="176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417780" y="5190325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 b="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/>
            </a:lvl2pPr>
            <a:lvl3pPr lvl="2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/>
            </a:lvl3pPr>
            <a:lvl4pPr lvl="3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18" name="Google Shape;18;p2"/>
          <p:cNvCxnSpPr/>
          <p:nvPr/>
        </p:nvCxnSpPr>
        <p:spPr>
          <a:xfrm>
            <a:off x="0" y="5187659"/>
            <a:ext cx="121920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60237" y="585230"/>
            <a:ext cx="5813577" cy="13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ide Header with picture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/>
          <p:nvPr/>
        </p:nvSpPr>
        <p:spPr>
          <a:xfrm>
            <a:off x="-1" y="798973"/>
            <a:ext cx="6974733" cy="2326818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" name="Google Shape;81;p11"/>
          <p:cNvCxnSpPr/>
          <p:nvPr/>
        </p:nvCxnSpPr>
        <p:spPr>
          <a:xfrm rot="10800000" flipH="1">
            <a:off x="1" y="3116402"/>
            <a:ext cx="6967723" cy="9393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1451207" y="1129513"/>
            <a:ext cx="5532328" cy="183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>
            <a:spLocks noGrp="1"/>
          </p:cNvSpPr>
          <p:nvPr>
            <p:ph type="pic" idx="2"/>
          </p:nvPr>
        </p:nvSpPr>
        <p:spPr>
          <a:xfrm>
            <a:off x="7265740" y="797579"/>
            <a:ext cx="3789115" cy="524867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4" name="Google Shape;84;p11"/>
          <p:cNvSpPr txBox="1">
            <a:spLocks noGrp="1"/>
          </p:cNvSpPr>
          <p:nvPr>
            <p:ph type="body" idx="1"/>
          </p:nvPr>
        </p:nvSpPr>
        <p:spPr>
          <a:xfrm>
            <a:off x="1450331" y="3145995"/>
            <a:ext cx="5524404" cy="290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omparison">
  <p:cSld name="Title with Comparis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Google Shape;88;p12"/>
          <p:cNvCxnSpPr/>
          <p:nvPr/>
        </p:nvCxnSpPr>
        <p:spPr>
          <a:xfrm>
            <a:off x="1447194" y="1847088"/>
            <a:ext cx="9607663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>
          <a:xfrm>
            <a:off x="1447191" y="2019553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body" idx="2"/>
          </p:nvPr>
        </p:nvSpPr>
        <p:spPr>
          <a:xfrm>
            <a:off x="1447191" y="2824273"/>
            <a:ext cx="4645152" cy="3218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body" idx="3"/>
          </p:nvPr>
        </p:nvSpPr>
        <p:spPr>
          <a:xfrm>
            <a:off x="6412363" y="2023007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4"/>
          </p:nvPr>
        </p:nvSpPr>
        <p:spPr>
          <a:xfrm>
            <a:off x="6412363" y="2821495"/>
            <a:ext cx="4645152" cy="322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75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00" cy="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9603200" cy="4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6" name="Google Shape;106;p14"/>
          <p:cNvCxnSpPr/>
          <p:nvPr/>
        </p:nvCxnSpPr>
        <p:spPr>
          <a:xfrm>
            <a:off x="1451581" y="1859432"/>
            <a:ext cx="96032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/>
        </p:nvSpPr>
        <p:spPr>
          <a:xfrm>
            <a:off x="1197207" y="0"/>
            <a:ext cx="9120000" cy="38036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" name="Google Shape;109;p15"/>
          <p:cNvCxnSpPr/>
          <p:nvPr/>
        </p:nvCxnSpPr>
        <p:spPr>
          <a:xfrm>
            <a:off x="1189523" y="3816299"/>
            <a:ext cx="91276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1454240" y="2168168"/>
            <a:ext cx="86432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body" idx="1"/>
          </p:nvPr>
        </p:nvSpPr>
        <p:spPr>
          <a:xfrm>
            <a:off x="1454240" y="3806199"/>
            <a:ext cx="86304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>
                <a:solidFill>
                  <a:srgbClr val="8891AA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>
                <a:solidFill>
                  <a:srgbClr val="8891AA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2 columns">
  <p:cSld name="Title with 2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Google Shape;115;p16"/>
          <p:cNvCxnSpPr/>
          <p:nvPr/>
        </p:nvCxnSpPr>
        <p:spPr>
          <a:xfrm>
            <a:off x="1447333" y="1847088"/>
            <a:ext cx="96076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" name="Google Shape;116;p16"/>
          <p:cNvSpPr txBox="1">
            <a:spLocks noGrp="1"/>
          </p:cNvSpPr>
          <p:nvPr>
            <p:ph type="body" idx="1"/>
          </p:nvPr>
        </p:nvSpPr>
        <p:spPr>
          <a:xfrm>
            <a:off x="1447331" y="2010877"/>
            <a:ext cx="4348000" cy="4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2"/>
          </p:nvPr>
        </p:nvSpPr>
        <p:spPr>
          <a:xfrm>
            <a:off x="6413771" y="2017341"/>
            <a:ext cx="4645200" cy="40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00" cy="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content">
  <p:cSld name="Section Header with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/>
          <p:nvPr/>
        </p:nvSpPr>
        <p:spPr>
          <a:xfrm>
            <a:off x="1189523" y="-21176"/>
            <a:ext cx="10141200" cy="18788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17"/>
          <p:cNvCxnSpPr/>
          <p:nvPr/>
        </p:nvCxnSpPr>
        <p:spPr>
          <a:xfrm>
            <a:off x="1189523" y="1859611"/>
            <a:ext cx="101412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451581" y="808303"/>
            <a:ext cx="96032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451581" y="2015735"/>
            <a:ext cx="9603200" cy="4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/>
          <p:nvPr/>
        </p:nvSpPr>
        <p:spPr>
          <a:xfrm>
            <a:off x="0" y="1527141"/>
            <a:ext cx="12192000" cy="36580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ctrTitle"/>
          </p:nvPr>
        </p:nvSpPr>
        <p:spPr>
          <a:xfrm>
            <a:off x="2417781" y="3233396"/>
            <a:ext cx="8637200" cy="1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2417780" y="5190324"/>
            <a:ext cx="8637200" cy="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 b="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cxnSp>
        <p:nvCxnSpPr>
          <p:cNvPr id="132" name="Google Shape;132;p18"/>
          <p:cNvCxnSpPr/>
          <p:nvPr/>
        </p:nvCxnSpPr>
        <p:spPr>
          <a:xfrm>
            <a:off x="0" y="5187659"/>
            <a:ext cx="121920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3" name="Google Shape;13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60236" y="585229"/>
            <a:ext cx="4360184" cy="135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photo">
  <p:cSld name="Title Slide with photo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>
            <a:off x="0" y="1521693"/>
            <a:ext cx="12192000" cy="3661600"/>
          </a:xfrm>
          <a:prstGeom prst="rect">
            <a:avLst/>
          </a:prstGeom>
          <a:solidFill>
            <a:schemeClr val="dk1">
              <a:alpha val="69411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9"/>
          <p:cNvSpPr>
            <a:spLocks noGrp="1"/>
          </p:cNvSpPr>
          <p:nvPr>
            <p:ph type="pic" idx="2"/>
          </p:nvPr>
        </p:nvSpPr>
        <p:spPr>
          <a:xfrm>
            <a:off x="0" y="1521693"/>
            <a:ext cx="12192000" cy="36608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19"/>
          <p:cNvSpPr txBox="1">
            <a:spLocks noGrp="1"/>
          </p:cNvSpPr>
          <p:nvPr>
            <p:ph type="ctrTitle"/>
          </p:nvPr>
        </p:nvSpPr>
        <p:spPr>
          <a:xfrm>
            <a:off x="2417781" y="3464560"/>
            <a:ext cx="8637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2417780" y="5189604"/>
            <a:ext cx="8637200" cy="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 b="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cxnSp>
        <p:nvCxnSpPr>
          <p:cNvPr id="139" name="Google Shape;139;p19"/>
          <p:cNvCxnSpPr/>
          <p:nvPr/>
        </p:nvCxnSpPr>
        <p:spPr>
          <a:xfrm>
            <a:off x="0" y="5187659"/>
            <a:ext cx="121920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0" name="Google Shape;14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60236" y="585229"/>
            <a:ext cx="4360184" cy="135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2 columns" type="twoObj">
  <p:cSld name="TWO_OBJECT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/>
          <p:nvPr/>
        </p:nvSpPr>
        <p:spPr>
          <a:xfrm>
            <a:off x="1197207" y="0"/>
            <a:ext cx="10077200" cy="18472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20"/>
          <p:cNvCxnSpPr/>
          <p:nvPr/>
        </p:nvCxnSpPr>
        <p:spPr>
          <a:xfrm rot="10800000" flipH="1">
            <a:off x="1189523" y="1847212"/>
            <a:ext cx="10084800" cy="124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6056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1447331" y="2010877"/>
            <a:ext cx="4645200" cy="4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2"/>
          </p:nvPr>
        </p:nvSpPr>
        <p:spPr>
          <a:xfrm>
            <a:off x="6413771" y="2017345"/>
            <a:ext cx="4645200" cy="4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Comparison" type="twoTxTwoObj">
  <p:cSld name="TWO_OBJECTS_WITH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/>
          <p:nvPr/>
        </p:nvSpPr>
        <p:spPr>
          <a:xfrm>
            <a:off x="1197207" y="0"/>
            <a:ext cx="10077200" cy="18444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" name="Google Shape;151;p21"/>
          <p:cNvCxnSpPr/>
          <p:nvPr/>
        </p:nvCxnSpPr>
        <p:spPr>
          <a:xfrm rot="10800000" flipH="1">
            <a:off x="1189523" y="1847212"/>
            <a:ext cx="10084800" cy="124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1447192" y="804167"/>
            <a:ext cx="96076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body" idx="1"/>
          </p:nvPr>
        </p:nvSpPr>
        <p:spPr>
          <a:xfrm>
            <a:off x="1447191" y="2019552"/>
            <a:ext cx="4645200" cy="8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2"/>
          </p:nvPr>
        </p:nvSpPr>
        <p:spPr>
          <a:xfrm>
            <a:off x="1447191" y="2824269"/>
            <a:ext cx="4645200" cy="3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body" idx="3"/>
          </p:nvPr>
        </p:nvSpPr>
        <p:spPr>
          <a:xfrm>
            <a:off x="6412363" y="2023007"/>
            <a:ext cx="4645200" cy="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body" idx="4"/>
          </p:nvPr>
        </p:nvSpPr>
        <p:spPr>
          <a:xfrm>
            <a:off x="6412363" y="2821493"/>
            <a:ext cx="4645200" cy="3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75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9603275" cy="40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" name="Google Shape;25;p3"/>
          <p:cNvCxnSpPr/>
          <p:nvPr/>
        </p:nvCxnSpPr>
        <p:spPr>
          <a:xfrm>
            <a:off x="1451581" y="1859432"/>
            <a:ext cx="9603275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/>
          <p:nvPr/>
        </p:nvSpPr>
        <p:spPr>
          <a:xfrm>
            <a:off x="1197207" y="0"/>
            <a:ext cx="10077200" cy="18472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" name="Google Shape;161;p22"/>
          <p:cNvCxnSpPr/>
          <p:nvPr/>
        </p:nvCxnSpPr>
        <p:spPr>
          <a:xfrm rot="10800000" flipH="1">
            <a:off x="1189523" y="1847212"/>
            <a:ext cx="10084800" cy="124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1451581" y="810377"/>
            <a:ext cx="9603200" cy="9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ide Header with content" type="objTx">
  <p:cSld name="OBJECT_WITH_CAPTION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798973"/>
            <a:ext cx="4864400" cy="23268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Google Shape;167;p23"/>
          <p:cNvCxnSpPr/>
          <p:nvPr/>
        </p:nvCxnSpPr>
        <p:spPr>
          <a:xfrm rot="10800000" flipH="1">
            <a:off x="3" y="3119393"/>
            <a:ext cx="4859200" cy="64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1444672" y="798973"/>
            <a:ext cx="3275200" cy="2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3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body" idx="1"/>
          </p:nvPr>
        </p:nvSpPr>
        <p:spPr>
          <a:xfrm>
            <a:off x="5043715" y="798976"/>
            <a:ext cx="6012400" cy="5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body" idx="2"/>
          </p:nvPr>
        </p:nvSpPr>
        <p:spPr>
          <a:xfrm>
            <a:off x="1444672" y="3205493"/>
            <a:ext cx="3275200" cy="2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ide Header with picture" type="picTx">
  <p:cSld name="PICTURE_WITH_CAPTIO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/>
          <p:nvPr/>
        </p:nvSpPr>
        <p:spPr>
          <a:xfrm>
            <a:off x="-1" y="798973"/>
            <a:ext cx="6974800" cy="23268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4"/>
          <p:cNvCxnSpPr/>
          <p:nvPr/>
        </p:nvCxnSpPr>
        <p:spPr>
          <a:xfrm rot="10800000" flipH="1">
            <a:off x="1" y="3116593"/>
            <a:ext cx="6967600" cy="92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1451207" y="1129513"/>
            <a:ext cx="5532400" cy="18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3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4"/>
          <p:cNvSpPr>
            <a:spLocks noGrp="1"/>
          </p:cNvSpPr>
          <p:nvPr>
            <p:ph type="pic" idx="2"/>
          </p:nvPr>
        </p:nvSpPr>
        <p:spPr>
          <a:xfrm>
            <a:off x="7265740" y="797577"/>
            <a:ext cx="3789200" cy="524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78" name="Google Shape;178;p24"/>
          <p:cNvSpPr txBox="1">
            <a:spLocks noGrp="1"/>
          </p:cNvSpPr>
          <p:nvPr>
            <p:ph type="body" idx="1"/>
          </p:nvPr>
        </p:nvSpPr>
        <p:spPr>
          <a:xfrm>
            <a:off x="1450331" y="3145993"/>
            <a:ext cx="55244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black">
  <p:cSld name="section slide black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omparison">
  <p:cSld name="Title with Comparison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Google Shape;185;p26"/>
          <p:cNvCxnSpPr/>
          <p:nvPr/>
        </p:nvCxnSpPr>
        <p:spPr>
          <a:xfrm>
            <a:off x="1447193" y="1847088"/>
            <a:ext cx="96076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6" name="Google Shape;186;p26"/>
          <p:cNvSpPr txBox="1">
            <a:spLocks noGrp="1"/>
          </p:cNvSpPr>
          <p:nvPr>
            <p:ph type="body" idx="1"/>
          </p:nvPr>
        </p:nvSpPr>
        <p:spPr>
          <a:xfrm>
            <a:off x="1447191" y="2019552"/>
            <a:ext cx="4645200" cy="8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body" idx="2"/>
          </p:nvPr>
        </p:nvSpPr>
        <p:spPr>
          <a:xfrm>
            <a:off x="1447191" y="2824272"/>
            <a:ext cx="4645200" cy="32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3"/>
          </p:nvPr>
        </p:nvSpPr>
        <p:spPr>
          <a:xfrm>
            <a:off x="6412363" y="2023007"/>
            <a:ext cx="4645200" cy="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4"/>
          </p:nvPr>
        </p:nvSpPr>
        <p:spPr>
          <a:xfrm>
            <a:off x="6412363" y="2821493"/>
            <a:ext cx="4645200" cy="32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00" cy="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4" name="Google Shape;204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black">
  <p:cSld name="section slide black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content">
  <p:cSld name="Section Header with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1189524" y="-21176"/>
            <a:ext cx="10141353" cy="187871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" name="Google Shape;28;p4"/>
          <p:cNvCxnSpPr/>
          <p:nvPr/>
        </p:nvCxnSpPr>
        <p:spPr>
          <a:xfrm>
            <a:off x="1189524" y="1859611"/>
            <a:ext cx="10141353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1451581" y="808304"/>
            <a:ext cx="9603275" cy="89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451581" y="2015736"/>
            <a:ext cx="9603275" cy="403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2 columns">
  <p:cSld name="Title with 2 column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" name="Google Shape;215;p33"/>
          <p:cNvCxnSpPr/>
          <p:nvPr/>
        </p:nvCxnSpPr>
        <p:spPr>
          <a:xfrm>
            <a:off x="1447333" y="1847088"/>
            <a:ext cx="9607523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6" name="Google Shape;216;p33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347988" cy="405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body" idx="2"/>
          </p:nvPr>
        </p:nvSpPr>
        <p:spPr>
          <a:xfrm>
            <a:off x="6413771" y="2017342"/>
            <a:ext cx="4645152" cy="405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75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75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9603275" cy="40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Google Shape;225;p34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6" name="Google Shape;226;p34"/>
          <p:cNvCxnSpPr/>
          <p:nvPr/>
        </p:nvCxnSpPr>
        <p:spPr>
          <a:xfrm>
            <a:off x="1451581" y="1859432"/>
            <a:ext cx="9603275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229" name="Google Shape;229;p3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230" name="Google Shape;230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40" name="Google Shape;240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5" name="Google Shape;245;p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2" name="Google Shape;252;p4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3" name="Google Shape;253;p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1197207" y="0"/>
            <a:ext cx="9119997" cy="3803776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oogle Shape;35;p5"/>
          <p:cNvCxnSpPr/>
          <p:nvPr/>
        </p:nvCxnSpPr>
        <p:spPr>
          <a:xfrm>
            <a:off x="1189524" y="3816299"/>
            <a:ext cx="9127681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1454240" y="2168169"/>
            <a:ext cx="8643155" cy="147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1454241" y="3806199"/>
            <a:ext cx="8630447" cy="101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>
                <a:solidFill>
                  <a:srgbClr val="8891AA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>
                <a:solidFill>
                  <a:srgbClr val="8891AA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3" name="Google Shape;27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2" name="Google Shape;292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4" name="Google Shape;294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6" name="Google Shape;306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7" name="Google Shape;30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4" name="Google Shape;314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photo">
  <p:cSld name="Title Slide with pho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1521693"/>
            <a:ext cx="12192000" cy="3661454"/>
          </a:xfrm>
          <a:prstGeom prst="rect">
            <a:avLst/>
          </a:prstGeom>
          <a:solidFill>
            <a:schemeClr val="dk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>
            <a:spLocks noGrp="1"/>
          </p:cNvSpPr>
          <p:nvPr>
            <p:ph type="pic" idx="2"/>
          </p:nvPr>
        </p:nvSpPr>
        <p:spPr>
          <a:xfrm>
            <a:off x="0" y="1521694"/>
            <a:ext cx="12192000" cy="3660775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6"/>
          <p:cNvSpPr txBox="1">
            <a:spLocks noGrp="1"/>
          </p:cNvSpPr>
          <p:nvPr>
            <p:ph type="ctrTitle"/>
          </p:nvPr>
        </p:nvSpPr>
        <p:spPr>
          <a:xfrm>
            <a:off x="2417782" y="3464561"/>
            <a:ext cx="8637071" cy="1538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2417780" y="5189605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 b="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/>
            </a:lvl2pPr>
            <a:lvl3pPr lvl="2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/>
            </a:lvl3pPr>
            <a:lvl4pPr lvl="3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45" name="Google Shape;45;p6"/>
          <p:cNvCxnSpPr/>
          <p:nvPr/>
        </p:nvCxnSpPr>
        <p:spPr>
          <a:xfrm>
            <a:off x="0" y="5187659"/>
            <a:ext cx="121920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60237" y="585230"/>
            <a:ext cx="5813577" cy="13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5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3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5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55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9603300" cy="4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55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5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9" name="Google Shape;339;p55"/>
          <p:cNvCxnSpPr/>
          <p:nvPr/>
        </p:nvCxnSpPr>
        <p:spPr>
          <a:xfrm>
            <a:off x="1451581" y="1859432"/>
            <a:ext cx="96033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6"/>
          <p:cNvSpPr/>
          <p:nvPr/>
        </p:nvSpPr>
        <p:spPr>
          <a:xfrm>
            <a:off x="1197207" y="0"/>
            <a:ext cx="9120000" cy="38037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2" name="Google Shape;342;p56"/>
          <p:cNvCxnSpPr/>
          <p:nvPr/>
        </p:nvCxnSpPr>
        <p:spPr>
          <a:xfrm>
            <a:off x="1189523" y="3816299"/>
            <a:ext cx="912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3" name="Google Shape;343;p56"/>
          <p:cNvSpPr txBox="1">
            <a:spLocks noGrp="1"/>
          </p:cNvSpPr>
          <p:nvPr>
            <p:ph type="title"/>
          </p:nvPr>
        </p:nvSpPr>
        <p:spPr>
          <a:xfrm>
            <a:off x="1454240" y="2168168"/>
            <a:ext cx="86433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6"/>
          <p:cNvSpPr txBox="1">
            <a:spLocks noGrp="1"/>
          </p:cNvSpPr>
          <p:nvPr>
            <p:ph type="body" idx="1"/>
          </p:nvPr>
        </p:nvSpPr>
        <p:spPr>
          <a:xfrm>
            <a:off x="1454240" y="3806199"/>
            <a:ext cx="86304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>
                <a:solidFill>
                  <a:srgbClr val="8891AA"/>
                </a:solidFill>
              </a:defRPr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>
                <a:solidFill>
                  <a:srgbClr val="8891AA"/>
                </a:solidFill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56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6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2 columns">
  <p:cSld name="Title with 2 columns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" name="Google Shape;348;p57"/>
          <p:cNvCxnSpPr/>
          <p:nvPr/>
        </p:nvCxnSpPr>
        <p:spPr>
          <a:xfrm>
            <a:off x="1447333" y="1847088"/>
            <a:ext cx="960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9" name="Google Shape;349;p57"/>
          <p:cNvSpPr txBox="1">
            <a:spLocks noGrp="1"/>
          </p:cNvSpPr>
          <p:nvPr>
            <p:ph type="body" idx="1"/>
          </p:nvPr>
        </p:nvSpPr>
        <p:spPr>
          <a:xfrm>
            <a:off x="1447331" y="2010877"/>
            <a:ext cx="4347900" cy="4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57"/>
          <p:cNvSpPr txBox="1">
            <a:spLocks noGrp="1"/>
          </p:cNvSpPr>
          <p:nvPr>
            <p:ph type="body" idx="2"/>
          </p:nvPr>
        </p:nvSpPr>
        <p:spPr>
          <a:xfrm>
            <a:off x="6413771" y="2017341"/>
            <a:ext cx="4645200" cy="4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57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7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3" name="Google Shape;353;p57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3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5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content">
  <p:cSld name="Section Header with conten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8"/>
          <p:cNvSpPr/>
          <p:nvPr/>
        </p:nvSpPr>
        <p:spPr>
          <a:xfrm>
            <a:off x="1189523" y="-21176"/>
            <a:ext cx="10141200" cy="18789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6" name="Google Shape;356;p58"/>
          <p:cNvCxnSpPr/>
          <p:nvPr/>
        </p:nvCxnSpPr>
        <p:spPr>
          <a:xfrm>
            <a:off x="1189523" y="1859611"/>
            <a:ext cx="101412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7" name="Google Shape;357;p58"/>
          <p:cNvSpPr txBox="1">
            <a:spLocks noGrp="1"/>
          </p:cNvSpPr>
          <p:nvPr>
            <p:ph type="title"/>
          </p:nvPr>
        </p:nvSpPr>
        <p:spPr>
          <a:xfrm>
            <a:off x="1451581" y="808303"/>
            <a:ext cx="9603300" cy="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8"/>
          <p:cNvSpPr txBox="1">
            <a:spLocks noGrp="1"/>
          </p:cNvSpPr>
          <p:nvPr>
            <p:ph type="body" idx="1"/>
          </p:nvPr>
        </p:nvSpPr>
        <p:spPr>
          <a:xfrm>
            <a:off x="1451581" y="2015735"/>
            <a:ext cx="9603300" cy="4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58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8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9"/>
          <p:cNvSpPr/>
          <p:nvPr/>
        </p:nvSpPr>
        <p:spPr>
          <a:xfrm>
            <a:off x="0" y="1527141"/>
            <a:ext cx="12192000" cy="36579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9"/>
          <p:cNvSpPr txBox="1">
            <a:spLocks noGrp="1"/>
          </p:cNvSpPr>
          <p:nvPr>
            <p:ph type="ctrTitle"/>
          </p:nvPr>
        </p:nvSpPr>
        <p:spPr>
          <a:xfrm>
            <a:off x="2417781" y="3233396"/>
            <a:ext cx="8637300" cy="17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9"/>
          <p:cNvSpPr txBox="1">
            <a:spLocks noGrp="1"/>
          </p:cNvSpPr>
          <p:nvPr>
            <p:ph type="subTitle" idx="1"/>
          </p:nvPr>
        </p:nvSpPr>
        <p:spPr>
          <a:xfrm>
            <a:off x="2417780" y="5190324"/>
            <a:ext cx="8637300" cy="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 b="0" cap="none">
                <a:solidFill>
                  <a:schemeClr val="dk2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2pPr>
            <a:lvl3pPr lvl="2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cxnSp>
        <p:nvCxnSpPr>
          <p:cNvPr id="365" name="Google Shape;365;p59"/>
          <p:cNvCxnSpPr/>
          <p:nvPr/>
        </p:nvCxnSpPr>
        <p:spPr>
          <a:xfrm>
            <a:off x="0" y="5187659"/>
            <a:ext cx="121920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6" name="Google Shape;366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60236" y="585229"/>
            <a:ext cx="4360185" cy="1350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photo">
  <p:cSld name="Title Slide with photo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0"/>
          <p:cNvSpPr/>
          <p:nvPr/>
        </p:nvSpPr>
        <p:spPr>
          <a:xfrm>
            <a:off x="0" y="1521693"/>
            <a:ext cx="12192000" cy="3661500"/>
          </a:xfrm>
          <a:prstGeom prst="rect">
            <a:avLst/>
          </a:prstGeom>
          <a:solidFill>
            <a:schemeClr val="dk1">
              <a:alpha val="69410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60"/>
          <p:cNvSpPr>
            <a:spLocks noGrp="1"/>
          </p:cNvSpPr>
          <p:nvPr>
            <p:ph type="pic" idx="2"/>
          </p:nvPr>
        </p:nvSpPr>
        <p:spPr>
          <a:xfrm>
            <a:off x="0" y="1521693"/>
            <a:ext cx="12192000" cy="36609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60"/>
          <p:cNvSpPr txBox="1">
            <a:spLocks noGrp="1"/>
          </p:cNvSpPr>
          <p:nvPr>
            <p:ph type="ctrTitle"/>
          </p:nvPr>
        </p:nvSpPr>
        <p:spPr>
          <a:xfrm>
            <a:off x="2417781" y="3464560"/>
            <a:ext cx="86373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0"/>
          <p:cNvSpPr txBox="1">
            <a:spLocks noGrp="1"/>
          </p:cNvSpPr>
          <p:nvPr>
            <p:ph type="subTitle" idx="1"/>
          </p:nvPr>
        </p:nvSpPr>
        <p:spPr>
          <a:xfrm>
            <a:off x="2417780" y="5189604"/>
            <a:ext cx="8637300" cy="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 b="0" cap="none">
                <a:solidFill>
                  <a:schemeClr val="dk2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2pPr>
            <a:lvl3pPr lvl="2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cxnSp>
        <p:nvCxnSpPr>
          <p:cNvPr id="372" name="Google Shape;372;p60"/>
          <p:cNvCxnSpPr/>
          <p:nvPr/>
        </p:nvCxnSpPr>
        <p:spPr>
          <a:xfrm>
            <a:off x="0" y="5187659"/>
            <a:ext cx="121920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73" name="Google Shape;37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60236" y="585229"/>
            <a:ext cx="4360185" cy="1350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2 columns" type="twoObj">
  <p:cSld name="TWO_OBJEC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1"/>
          <p:cNvSpPr/>
          <p:nvPr/>
        </p:nvSpPr>
        <p:spPr>
          <a:xfrm>
            <a:off x="1197207" y="0"/>
            <a:ext cx="10077300" cy="18471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6" name="Google Shape;376;p61"/>
          <p:cNvCxnSpPr/>
          <p:nvPr/>
        </p:nvCxnSpPr>
        <p:spPr>
          <a:xfrm rot="10800000" flipH="1">
            <a:off x="1189523" y="1847312"/>
            <a:ext cx="10084800" cy="123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7" name="Google Shape;377;p61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6057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61"/>
          <p:cNvSpPr txBox="1">
            <a:spLocks noGrp="1"/>
          </p:cNvSpPr>
          <p:nvPr>
            <p:ph type="body" idx="1"/>
          </p:nvPr>
        </p:nvSpPr>
        <p:spPr>
          <a:xfrm>
            <a:off x="1447331" y="2010877"/>
            <a:ext cx="4645200" cy="4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61"/>
          <p:cNvSpPr txBox="1">
            <a:spLocks noGrp="1"/>
          </p:cNvSpPr>
          <p:nvPr>
            <p:ph type="body" idx="2"/>
          </p:nvPr>
        </p:nvSpPr>
        <p:spPr>
          <a:xfrm>
            <a:off x="6413771" y="2017345"/>
            <a:ext cx="4645200" cy="40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61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61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Comparison" type="twoTxTwoObj">
  <p:cSld name="TWO_OBJECTS_WITH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2"/>
          <p:cNvSpPr/>
          <p:nvPr/>
        </p:nvSpPr>
        <p:spPr>
          <a:xfrm>
            <a:off x="1197207" y="0"/>
            <a:ext cx="10077300" cy="18444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4" name="Google Shape;384;p62"/>
          <p:cNvCxnSpPr/>
          <p:nvPr/>
        </p:nvCxnSpPr>
        <p:spPr>
          <a:xfrm rot="10800000" flipH="1">
            <a:off x="1189523" y="1847312"/>
            <a:ext cx="10084800" cy="123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5" name="Google Shape;385;p62"/>
          <p:cNvSpPr txBox="1">
            <a:spLocks noGrp="1"/>
          </p:cNvSpPr>
          <p:nvPr>
            <p:ph type="title"/>
          </p:nvPr>
        </p:nvSpPr>
        <p:spPr>
          <a:xfrm>
            <a:off x="1447192" y="804167"/>
            <a:ext cx="96075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62"/>
          <p:cNvSpPr txBox="1">
            <a:spLocks noGrp="1"/>
          </p:cNvSpPr>
          <p:nvPr>
            <p:ph type="body" idx="1"/>
          </p:nvPr>
        </p:nvSpPr>
        <p:spPr>
          <a:xfrm>
            <a:off x="1447191" y="2019552"/>
            <a:ext cx="46452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387" name="Google Shape;387;p62"/>
          <p:cNvSpPr txBox="1">
            <a:spLocks noGrp="1"/>
          </p:cNvSpPr>
          <p:nvPr>
            <p:ph type="body" idx="2"/>
          </p:nvPr>
        </p:nvSpPr>
        <p:spPr>
          <a:xfrm>
            <a:off x="1447191" y="2824269"/>
            <a:ext cx="4645200" cy="3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62"/>
          <p:cNvSpPr txBox="1">
            <a:spLocks noGrp="1"/>
          </p:cNvSpPr>
          <p:nvPr>
            <p:ph type="body" idx="3"/>
          </p:nvPr>
        </p:nvSpPr>
        <p:spPr>
          <a:xfrm>
            <a:off x="6412363" y="2023007"/>
            <a:ext cx="46452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389" name="Google Shape;389;p62"/>
          <p:cNvSpPr txBox="1">
            <a:spLocks noGrp="1"/>
          </p:cNvSpPr>
          <p:nvPr>
            <p:ph type="body" idx="4"/>
          </p:nvPr>
        </p:nvSpPr>
        <p:spPr>
          <a:xfrm>
            <a:off x="6412363" y="2821493"/>
            <a:ext cx="4645200" cy="32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0" name="Google Shape;390;p62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62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title only" type="titleOnly">
  <p:cSld name="TITLE_ONLY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3"/>
          <p:cNvSpPr/>
          <p:nvPr/>
        </p:nvSpPr>
        <p:spPr>
          <a:xfrm>
            <a:off x="1197207" y="0"/>
            <a:ext cx="10077300" cy="18471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63"/>
          <p:cNvCxnSpPr/>
          <p:nvPr/>
        </p:nvCxnSpPr>
        <p:spPr>
          <a:xfrm rot="10800000" flipH="1">
            <a:off x="1189523" y="1847312"/>
            <a:ext cx="10084800" cy="123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5" name="Google Shape;395;p63"/>
          <p:cNvSpPr txBox="1">
            <a:spLocks noGrp="1"/>
          </p:cNvSpPr>
          <p:nvPr>
            <p:ph type="title"/>
          </p:nvPr>
        </p:nvSpPr>
        <p:spPr>
          <a:xfrm>
            <a:off x="1451581" y="810377"/>
            <a:ext cx="9603300" cy="9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63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63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ide Header with content" type="objTx">
  <p:cSld name="OBJECT_WITH_CAPTION_TEXT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4"/>
          <p:cNvSpPr/>
          <p:nvPr/>
        </p:nvSpPr>
        <p:spPr>
          <a:xfrm>
            <a:off x="0" y="798973"/>
            <a:ext cx="4864500" cy="23268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0" name="Google Shape;400;p64"/>
          <p:cNvCxnSpPr/>
          <p:nvPr/>
        </p:nvCxnSpPr>
        <p:spPr>
          <a:xfrm rot="10800000" flipH="1">
            <a:off x="3" y="3119493"/>
            <a:ext cx="4859100" cy="63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1" name="Google Shape;401;p64"/>
          <p:cNvSpPr txBox="1">
            <a:spLocks noGrp="1"/>
          </p:cNvSpPr>
          <p:nvPr>
            <p:ph type="title"/>
          </p:nvPr>
        </p:nvSpPr>
        <p:spPr>
          <a:xfrm>
            <a:off x="1444672" y="798973"/>
            <a:ext cx="32751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35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64"/>
          <p:cNvSpPr txBox="1">
            <a:spLocks noGrp="1"/>
          </p:cNvSpPr>
          <p:nvPr>
            <p:ph type="body" idx="1"/>
          </p:nvPr>
        </p:nvSpPr>
        <p:spPr>
          <a:xfrm>
            <a:off x="5043715" y="798976"/>
            <a:ext cx="6012300" cy="5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64"/>
          <p:cNvSpPr txBox="1">
            <a:spLocks noGrp="1"/>
          </p:cNvSpPr>
          <p:nvPr>
            <p:ph type="body" idx="2"/>
          </p:nvPr>
        </p:nvSpPr>
        <p:spPr>
          <a:xfrm>
            <a:off x="1444672" y="3205493"/>
            <a:ext cx="3275100" cy="28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404" name="Google Shape;404;p64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64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2 columns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1197207" y="0"/>
            <a:ext cx="10077253" cy="1847088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" name="Google Shape;49;p7"/>
          <p:cNvCxnSpPr/>
          <p:nvPr/>
        </p:nvCxnSpPr>
        <p:spPr>
          <a:xfrm rot="10800000" flipH="1">
            <a:off x="1189523" y="1847089"/>
            <a:ext cx="10084937" cy="12523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449217" y="804890"/>
            <a:ext cx="9605635" cy="90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645152" cy="404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6413771" y="2017346"/>
            <a:ext cx="4645152" cy="404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ide Header with picture" type="picTx">
  <p:cSld name="PICTURE_WITH_CAPTION_TEX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5"/>
          <p:cNvSpPr/>
          <p:nvPr/>
        </p:nvSpPr>
        <p:spPr>
          <a:xfrm>
            <a:off x="-1" y="798973"/>
            <a:ext cx="6974700" cy="23268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8" name="Google Shape;408;p65"/>
          <p:cNvCxnSpPr/>
          <p:nvPr/>
        </p:nvCxnSpPr>
        <p:spPr>
          <a:xfrm rot="10800000" flipH="1">
            <a:off x="1" y="3116493"/>
            <a:ext cx="6967500" cy="93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9" name="Google Shape;409;p65"/>
          <p:cNvSpPr txBox="1">
            <a:spLocks noGrp="1"/>
          </p:cNvSpPr>
          <p:nvPr>
            <p:ph type="title"/>
          </p:nvPr>
        </p:nvSpPr>
        <p:spPr>
          <a:xfrm>
            <a:off x="1451207" y="1129513"/>
            <a:ext cx="5532300" cy="1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35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65"/>
          <p:cNvSpPr>
            <a:spLocks noGrp="1"/>
          </p:cNvSpPr>
          <p:nvPr>
            <p:ph type="pic" idx="2"/>
          </p:nvPr>
        </p:nvSpPr>
        <p:spPr>
          <a:xfrm>
            <a:off x="7265740" y="797577"/>
            <a:ext cx="3789300" cy="524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11" name="Google Shape;411;p65"/>
          <p:cNvSpPr txBox="1">
            <a:spLocks noGrp="1"/>
          </p:cNvSpPr>
          <p:nvPr>
            <p:ph type="body" idx="1"/>
          </p:nvPr>
        </p:nvSpPr>
        <p:spPr>
          <a:xfrm>
            <a:off x="1450331" y="3145993"/>
            <a:ext cx="5524500" cy="29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3" name="Google Shape;413;p65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black">
  <p:cSld name="section slide black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6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omparison">
  <p:cSld name="Title with Comparison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8" name="Google Shape;418;p67"/>
          <p:cNvCxnSpPr/>
          <p:nvPr/>
        </p:nvCxnSpPr>
        <p:spPr>
          <a:xfrm>
            <a:off x="1447193" y="1847088"/>
            <a:ext cx="960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9" name="Google Shape;419;p67"/>
          <p:cNvSpPr txBox="1">
            <a:spLocks noGrp="1"/>
          </p:cNvSpPr>
          <p:nvPr>
            <p:ph type="body" idx="1"/>
          </p:nvPr>
        </p:nvSpPr>
        <p:spPr>
          <a:xfrm>
            <a:off x="1447191" y="2019552"/>
            <a:ext cx="46452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420" name="Google Shape;420;p67"/>
          <p:cNvSpPr txBox="1">
            <a:spLocks noGrp="1"/>
          </p:cNvSpPr>
          <p:nvPr>
            <p:ph type="body" idx="2"/>
          </p:nvPr>
        </p:nvSpPr>
        <p:spPr>
          <a:xfrm>
            <a:off x="1447191" y="2824272"/>
            <a:ext cx="4645200" cy="3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3"/>
          </p:nvPr>
        </p:nvSpPr>
        <p:spPr>
          <a:xfrm>
            <a:off x="6412363" y="2023007"/>
            <a:ext cx="46452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4"/>
          </p:nvPr>
        </p:nvSpPr>
        <p:spPr>
          <a:xfrm>
            <a:off x="6412363" y="2821493"/>
            <a:ext cx="4645200" cy="3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3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5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Comparison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1197207" y="0"/>
            <a:ext cx="10077253" cy="184431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Google Shape;57;p8"/>
          <p:cNvCxnSpPr/>
          <p:nvPr/>
        </p:nvCxnSpPr>
        <p:spPr>
          <a:xfrm rot="10800000" flipH="1">
            <a:off x="1189523" y="1847089"/>
            <a:ext cx="10084937" cy="12523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447192" y="804167"/>
            <a:ext cx="9607661" cy="879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1447191" y="2019553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1447191" y="2824270"/>
            <a:ext cx="4645152" cy="323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3"/>
          </p:nvPr>
        </p:nvSpPr>
        <p:spPr>
          <a:xfrm>
            <a:off x="6412363" y="2023007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4"/>
          </p:nvPr>
        </p:nvSpPr>
        <p:spPr>
          <a:xfrm>
            <a:off x="6412363" y="2821495"/>
            <a:ext cx="4645152" cy="3233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1197207" y="0"/>
            <a:ext cx="10077253" cy="1847088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" name="Google Shape;67;p9"/>
          <p:cNvCxnSpPr/>
          <p:nvPr/>
        </p:nvCxnSpPr>
        <p:spPr>
          <a:xfrm rot="10800000" flipH="1">
            <a:off x="1189523" y="1847089"/>
            <a:ext cx="10084937" cy="12523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1451581" y="810378"/>
            <a:ext cx="9603275" cy="947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ide Header with content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0" y="798973"/>
            <a:ext cx="4864232" cy="2326818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" name="Google Shape;73;p10"/>
          <p:cNvCxnSpPr/>
          <p:nvPr/>
        </p:nvCxnSpPr>
        <p:spPr>
          <a:xfrm rot="10800000" flipH="1">
            <a:off x="3" y="3119533"/>
            <a:ext cx="4859343" cy="6261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1444672" y="798973"/>
            <a:ext cx="3275013" cy="224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5043715" y="798977"/>
            <a:ext cx="6012471" cy="525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2"/>
          </p:nvPr>
        </p:nvSpPr>
        <p:spPr>
          <a:xfrm>
            <a:off x="1444672" y="3205495"/>
            <a:ext cx="3275013" cy="2849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451581" y="804523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451581" y="2015734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8891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title"/>
          </p:nvPr>
        </p:nvSpPr>
        <p:spPr>
          <a:xfrm>
            <a:off x="1451581" y="804523"/>
            <a:ext cx="9603200" cy="10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body" idx="1"/>
          </p:nvPr>
        </p:nvSpPr>
        <p:spPr>
          <a:xfrm>
            <a:off x="1451581" y="2015733"/>
            <a:ext cx="9603200" cy="3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91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4"/>
          <p:cNvSpPr txBox="1">
            <a:spLocks noGrp="1"/>
          </p:cNvSpPr>
          <p:nvPr>
            <p:ph type="title"/>
          </p:nvPr>
        </p:nvSpPr>
        <p:spPr>
          <a:xfrm>
            <a:off x="1451581" y="804523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1" name="Google Shape;331;p54"/>
          <p:cNvSpPr txBox="1">
            <a:spLocks noGrp="1"/>
          </p:cNvSpPr>
          <p:nvPr>
            <p:ph type="body" idx="1"/>
          </p:nvPr>
        </p:nvSpPr>
        <p:spPr>
          <a:xfrm>
            <a:off x="1451581" y="2015733"/>
            <a:ext cx="96033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2" name="Google Shape;332;p54"/>
          <p:cNvSpPr txBox="1">
            <a:spLocks noGrp="1"/>
          </p:cNvSpPr>
          <p:nvPr>
            <p:ph type="dt" idx="10"/>
          </p:nvPr>
        </p:nvSpPr>
        <p:spPr>
          <a:xfrm>
            <a:off x="9987283" y="6213011"/>
            <a:ext cx="1067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91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3" name="Google Shape;333;p54"/>
          <p:cNvSpPr txBox="1">
            <a:spLocks noGrp="1"/>
          </p:cNvSpPr>
          <p:nvPr>
            <p:ph type="sldNum" idx="12"/>
          </p:nvPr>
        </p:nvSpPr>
        <p:spPr>
          <a:xfrm>
            <a:off x="1451581" y="6211951"/>
            <a:ext cx="6816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open-educational-resources-and-english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openoregon.org/resources/?discipline=Writ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open.umn.edu/opentextbooks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ol4ed.org/course-materials/26" TargetMode="External"/><Relationship Id="rId5" Type="http://schemas.openxmlformats.org/officeDocument/2006/relationships/hyperlink" Target="http://oercommons.org/" TargetMode="External"/><Relationship Id="rId4" Type="http://schemas.openxmlformats.org/officeDocument/2006/relationships/hyperlink" Target="http://www.merlot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uman.libretexts.org/Courses/ASCCC/Writing_and_Critical_Thinking_Through_Literature_(Ringo_and_Kashyap)" TargetMode="External"/><Relationship Id="rId7" Type="http://schemas.openxmlformats.org/officeDocument/2006/relationships/hyperlink" Target="https://opentextbc.ca/provincialenglish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man.libretexts.org/Courses/Lumen_Learning/Book%3A_Literature_for_the_Humanities_(Lumen)" TargetMode="External"/><Relationship Id="rId5" Type="http://schemas.openxmlformats.org/officeDocument/2006/relationships/hyperlink" Target="https://louis.oercommons.org/courses/introduction-to-literature/view" TargetMode="External"/><Relationship Id="rId4" Type="http://schemas.openxmlformats.org/officeDocument/2006/relationships/hyperlink" Target="https://oer.galileo.usg.edu/english-textbooks/15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open-educational-resources-and-english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styleguide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ritingcommons.org/section/style/" TargetMode="External"/><Relationship Id="rId4" Type="http://schemas.openxmlformats.org/officeDocument/2006/relationships/hyperlink" Target="https://courses.lumenlearning.com/styleforstudent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LPoM8f2Xx0jdhGPEz-qyM2c9yZXqFeVs/view?usp=sharin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2023/11/28/writing-and-artificial-intelligence-an-open-educational-resources-oer-guide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Relationship Id="rId5" Type="http://schemas.openxmlformats.org/officeDocument/2006/relationships/hyperlink" Target="https://idaho.pressbooks.pub/write/" TargetMode="External"/><Relationship Id="rId4" Type="http://schemas.openxmlformats.org/officeDocument/2006/relationships/hyperlink" Target="https://idaho.pressbooks.pub/write/part/writing-and-artificial-intelligenc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lu.com/shop/amy-guptill/writing-in-college-from-competence-to-excellence/paperback/product-23857335.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ccc-oeri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retexts.org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libretexts.org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human.libretexts.org/Under_Construction/Development_Details/OER_Remixer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about/program-areas/education-oe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google.com/g/englishoer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hyperlink" Target="http://creativecommons.org/licenses/by-nc/4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://lumenlearning.com/about-oer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8"/>
          <p:cNvSpPr txBox="1">
            <a:spLocks noGrp="1"/>
          </p:cNvSpPr>
          <p:nvPr>
            <p:ph type="ctrTitle"/>
          </p:nvPr>
        </p:nvSpPr>
        <p:spPr>
          <a:xfrm>
            <a:off x="3214433" y="1254655"/>
            <a:ext cx="6477803" cy="176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/>
              <a:t>Intro to OER for English</a:t>
            </a:r>
            <a:endParaRPr dirty="0"/>
          </a:p>
        </p:txBody>
      </p:sp>
      <p:sp>
        <p:nvSpPr>
          <p:cNvPr id="431" name="Google Shape;431;p68"/>
          <p:cNvSpPr txBox="1">
            <a:spLocks noGrp="1"/>
          </p:cNvSpPr>
          <p:nvPr>
            <p:ph type="subTitle" idx="1"/>
          </p:nvPr>
        </p:nvSpPr>
        <p:spPr>
          <a:xfrm>
            <a:off x="3251300" y="3361100"/>
            <a:ext cx="6764100" cy="15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November 30, 2023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Anna Mills, Cañada College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ASCCC OERI English Discipline Lead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Slides (open for commenting): https://bit.ly/OEREnglish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432" name="Google Shape;432;p68" descr="A close up of a sign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t="1283" r="1" b="1"/>
          <a:stretch/>
        </p:blipFill>
        <p:spPr>
          <a:xfrm>
            <a:off x="3473" y="1546483"/>
            <a:ext cx="2437259" cy="3601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7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00" cy="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4700" b="1">
                <a:solidFill>
                  <a:srgbClr val="00417E"/>
                </a:solidFill>
              </a:rPr>
              <a:t>How Do You Know if Something is OER and Not Just Free?</a:t>
            </a:r>
            <a:endParaRPr sz="5600" b="1">
              <a:solidFill>
                <a:srgbClr val="00417E"/>
              </a:solidFill>
            </a:endParaRPr>
          </a:p>
        </p:txBody>
      </p:sp>
      <p:sp>
        <p:nvSpPr>
          <p:cNvPr id="516" name="Google Shape;516;p77"/>
          <p:cNvSpPr txBox="1">
            <a:spLocks noGrp="1"/>
          </p:cNvSpPr>
          <p:nvPr>
            <p:ph type="body" idx="1"/>
          </p:nvPr>
        </p:nvSpPr>
        <p:spPr>
          <a:xfrm>
            <a:off x="1550733" y="1966167"/>
            <a:ext cx="9603200" cy="45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585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3700"/>
              <a:t>Look for Creative Commons licenses:</a:t>
            </a:r>
            <a:endParaRPr sz="3700"/>
          </a:p>
        </p:txBody>
      </p:sp>
      <p:pic>
        <p:nvPicPr>
          <p:cNvPr id="517" name="Google Shape;517;p77" title="Creative Commons Licens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3884" y="2857433"/>
            <a:ext cx="6824235" cy="3774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8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00" cy="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OER lead to greater improvement in grades and retention for non-white and low-income students</a:t>
            </a:r>
            <a:endParaRPr dirty="0"/>
          </a:p>
        </p:txBody>
      </p:sp>
      <p:sp>
        <p:nvSpPr>
          <p:cNvPr id="523" name="Google Shape;523;p78"/>
          <p:cNvSpPr txBox="1">
            <a:spLocks noGrp="1"/>
          </p:cNvSpPr>
          <p:nvPr>
            <p:ph type="body" idx="1"/>
          </p:nvPr>
        </p:nvSpPr>
        <p:spPr>
          <a:xfrm>
            <a:off x="821040" y="5016107"/>
            <a:ext cx="10349894" cy="1413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585" lvl="0" indent="-440255" algn="ctr" rtl="0">
              <a:lnSpc>
                <a:spcPct val="219928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400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Source: AAC&amp;U, University of Georgia </a:t>
            </a:r>
            <a:r>
              <a:rPr lang="en-US" sz="1400">
                <a:solidFill>
                  <a:srgbClr val="303552"/>
                </a:solidFill>
                <a:latin typeface="Arimo"/>
                <a:ea typeface="Arimo"/>
                <a:cs typeface="Arimo"/>
                <a:sym typeface="Arimo"/>
              </a:rPr>
              <a:t>The Impact of Open Educational Resources on Various Student Success Metrics, in International Journal of Teaching and Learning in Higher Education, 2018</a:t>
            </a:r>
            <a:endParaRPr/>
          </a:p>
          <a:p>
            <a:pPr marL="609585" lvl="0" indent="-440255" algn="ctr" rtl="0">
              <a:lnSpc>
                <a:spcPct val="219928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400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This slide adapted from “OER Basics for the Less Familiar”, by Jennifer Paris of ASCCC OERI, licensed CC BY 4.0.</a:t>
            </a:r>
            <a:endParaRPr/>
          </a:p>
          <a:p>
            <a:pPr marL="609585" lvl="0" indent="-33865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1400"/>
          </a:p>
        </p:txBody>
      </p:sp>
      <p:graphicFrame>
        <p:nvGraphicFramePr>
          <p:cNvPr id="524" name="Google Shape;524;p78"/>
          <p:cNvGraphicFramePr/>
          <p:nvPr>
            <p:extLst>
              <p:ext uri="{D42A27DB-BD31-4B8C-83A1-F6EECF244321}">
                <p14:modId xmlns:p14="http://schemas.microsoft.com/office/powerpoint/2010/main" val="2326141350"/>
              </p:ext>
            </p:extLst>
          </p:nvPr>
        </p:nvGraphicFramePr>
        <p:xfrm>
          <a:off x="2151668" y="2050056"/>
          <a:ext cx="8715000" cy="3122795"/>
        </p:xfrm>
        <a:graphic>
          <a:graphicData uri="http://schemas.openxmlformats.org/drawingml/2006/table">
            <a:tbl>
              <a:tblPr firstRow="1">
                <a:noFill/>
                <a:tableStyleId>{C2750A10-5F69-4922-A188-B327F2239351}</a:tableStyleId>
              </a:tblPr>
              <a:tblGrid>
                <a:gridCol w="281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POPULATION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0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CHANGE IN GRADE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0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CHANGE IN Drop, Fail, Withdraw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0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All Student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+8.6%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-2.68%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Non-Pell Eligible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+7.4%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-2%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Pell Eligible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+12.3%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-4.4%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Non-White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+13%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-5%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Part Time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+28%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-10%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 cap="none"/>
                        <a:t>Total students: 21,822</a:t>
                      </a:r>
                      <a:endParaRPr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u="none" strike="noStrike" cap="none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u="none" strike="noStrike" cap="none" dirty="0"/>
                    </a:p>
                  </a:txBody>
                  <a:tcPr marL="91450" marR="91450" marT="45725" marB="45725">
                    <a:lnL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300" cap="flat" cmpd="sng">
                      <a:solidFill>
                        <a:srgbClr val="99AC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9"/>
          <p:cNvSpPr txBox="1">
            <a:spLocks noGrp="1"/>
          </p:cNvSpPr>
          <p:nvPr>
            <p:ph type="title"/>
          </p:nvPr>
        </p:nvSpPr>
        <p:spPr>
          <a:xfrm>
            <a:off x="1451581" y="431476"/>
            <a:ext cx="9603200" cy="1271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Increasingly, OER feature equitable representation and anti-racist principles</a:t>
            </a:r>
            <a:endParaRPr/>
          </a:p>
        </p:txBody>
      </p:sp>
      <p:pic>
        <p:nvPicPr>
          <p:cNvPr id="530" name="Google Shape;530;p79" descr="A person with blue hair sitting on a bench who identifies as nonbinary may take they/them pronouns. Photo by Steven Rainwater on Flickr, licensed CC BY-SA 2.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3138" y="2155373"/>
            <a:ext cx="9466469" cy="427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0"/>
          <p:cNvSpPr txBox="1">
            <a:spLocks noGrp="1"/>
          </p:cNvSpPr>
          <p:nvPr>
            <p:ph type="title"/>
          </p:nvPr>
        </p:nvSpPr>
        <p:spPr>
          <a:xfrm>
            <a:off x="1454240" y="2168168"/>
            <a:ext cx="86432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What’s available for English?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1"/>
          <p:cNvSpPr txBox="1">
            <a:spLocks noGrp="1"/>
          </p:cNvSpPr>
          <p:nvPr>
            <p:ph type="title"/>
          </p:nvPr>
        </p:nvSpPr>
        <p:spPr>
          <a:xfrm>
            <a:off x="2084203" y="804520"/>
            <a:ext cx="8333165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How do I quickly check for OER textbooks I might want to adopt?</a:t>
            </a:r>
            <a:endParaRPr/>
          </a:p>
        </p:txBody>
      </p:sp>
      <p:sp>
        <p:nvSpPr>
          <p:cNvPr id="541" name="Google Shape;541;p81"/>
          <p:cNvSpPr txBox="1">
            <a:spLocks noGrp="1"/>
          </p:cNvSpPr>
          <p:nvPr>
            <p:ph type="body" idx="1"/>
          </p:nvPr>
        </p:nvSpPr>
        <p:spPr>
          <a:xfrm>
            <a:off x="1531139" y="2200087"/>
            <a:ext cx="8284003" cy="3855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Try the ASCCC-OERI English and Literature resource page</a:t>
            </a:r>
            <a:endParaRPr sz="2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5413B-0204-1C34-AC0F-AEF6BD45E0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OER and English page on OERI Website</a:t>
            </a:r>
          </a:p>
        </p:txBody>
      </p:sp>
      <p:pic>
        <p:nvPicPr>
          <p:cNvPr id="546" name="Google Shape;546;p82" descr="A screenshot of the Open Educational Resources Initiative (O E R I) website. The page is showing the English and OER discipline collections."/>
          <p:cNvPicPr preferRelativeResize="0"/>
          <p:nvPr/>
        </p:nvPicPr>
        <p:blipFill rotWithShape="1">
          <a:blip r:embed="rId3">
            <a:alphaModFix/>
          </a:blip>
          <a:srcRect l="123" t="262" r="123"/>
          <a:stretch/>
        </p:blipFill>
        <p:spPr>
          <a:xfrm>
            <a:off x="1143146" y="643466"/>
            <a:ext cx="9905708" cy="557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3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3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A list of textbooks organized by California course outline (C-ID)</a:t>
            </a:r>
            <a:endParaRPr dirty="0"/>
          </a:p>
        </p:txBody>
      </p:sp>
      <p:sp>
        <p:nvSpPr>
          <p:cNvPr id="551" name="Google Shape;551;p83"/>
          <p:cNvSpPr txBox="1">
            <a:spLocks noGrp="1"/>
          </p:cNvSpPr>
          <p:nvPr>
            <p:ph type="body" idx="1"/>
          </p:nvPr>
        </p:nvSpPr>
        <p:spPr>
          <a:xfrm>
            <a:off x="585788" y="2010877"/>
            <a:ext cx="5209500" cy="40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College Composition</a:t>
            </a:r>
            <a:endParaRPr sz="1500"/>
          </a:p>
          <a:p>
            <a:pPr marL="3429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Argumentative Writing and Critical Thinking through Literature</a:t>
            </a:r>
            <a:endParaRPr sz="1500"/>
          </a:p>
          <a:p>
            <a:pPr marL="3429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Argumentative Writing and Critical Thinking</a:t>
            </a:r>
            <a:endParaRPr sz="1500"/>
          </a:p>
          <a:p>
            <a:pPr marL="3429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Style Guides</a:t>
            </a:r>
            <a:endParaRPr sz="1500"/>
          </a:p>
          <a:p>
            <a:pPr marL="3429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Readings and Anthologies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83"/>
          <p:cNvSpPr txBox="1">
            <a:spLocks noGrp="1"/>
          </p:cNvSpPr>
          <p:nvPr>
            <p:ph type="body" idx="2"/>
          </p:nvPr>
        </p:nvSpPr>
        <p:spPr>
          <a:xfrm>
            <a:off x="6413771" y="2017341"/>
            <a:ext cx="5516400" cy="4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 indent="-19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Introduction to Literature</a:t>
            </a:r>
            <a:endParaRPr sz="1700"/>
          </a:p>
          <a:p>
            <a:pPr marL="0" lvl="1" indent="-19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Survey of American Literature 1 and 2</a:t>
            </a:r>
            <a:endParaRPr sz="1700"/>
          </a:p>
          <a:p>
            <a:pPr marL="0" lvl="1" indent="-19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Survey of World Literature 1 and 2</a:t>
            </a:r>
            <a:endParaRPr sz="1700"/>
          </a:p>
          <a:p>
            <a:pPr marL="0" lvl="1" indent="-19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Survey of Literature in English 1, 2, 3</a:t>
            </a:r>
            <a:endParaRPr sz="1700"/>
          </a:p>
          <a:p>
            <a:pPr marL="0" lvl="1" indent="-19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Survey of British Literature 1 and 2</a:t>
            </a:r>
            <a:endParaRPr sz="1700"/>
          </a:p>
          <a:p>
            <a:pPr marL="0" lvl="1" indent="-19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Children’s Literature</a:t>
            </a:r>
            <a:endParaRPr sz="1700"/>
          </a:p>
          <a:p>
            <a:pPr marL="0" lvl="1" indent="-19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21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Introduction to Creative Writing</a:t>
            </a:r>
            <a:endParaRPr sz="1700"/>
          </a:p>
          <a:p>
            <a:pPr marL="0" lvl="0" indent="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4"/>
          <p:cNvSpPr txBox="1">
            <a:spLocks noGrp="1"/>
          </p:cNvSpPr>
          <p:nvPr>
            <p:ph type="title"/>
          </p:nvPr>
        </p:nvSpPr>
        <p:spPr>
          <a:xfrm>
            <a:off x="1481977" y="948294"/>
            <a:ext cx="8333165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A few recommended texts for College Composition (ENGL 100) </a:t>
            </a:r>
            <a:endParaRPr/>
          </a:p>
        </p:txBody>
      </p:sp>
      <p:sp>
        <p:nvSpPr>
          <p:cNvPr id="559" name="Google Shape;559;p84"/>
          <p:cNvSpPr txBox="1">
            <a:spLocks noGrp="1"/>
          </p:cNvSpPr>
          <p:nvPr>
            <p:ph type="body" idx="1"/>
          </p:nvPr>
        </p:nvSpPr>
        <p:spPr>
          <a:xfrm>
            <a:off x="428625" y="2200087"/>
            <a:ext cx="10729913" cy="3855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77227" lvl="1" indent="-388613" algn="l" rtl="0">
              <a:lnSpc>
                <a:spcPct val="140011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3599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EmpoWord: A Student-Centered Anthology &amp; Handbook for College Writers</a:t>
            </a:r>
            <a:endParaRPr/>
          </a:p>
          <a:p>
            <a:pPr marL="777227" lvl="1" indent="-388613" algn="l" rtl="0">
              <a:lnSpc>
                <a:spcPct val="140011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3599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Let's Get Writing!</a:t>
            </a:r>
            <a:endParaRPr/>
          </a:p>
          <a:p>
            <a:pPr marL="777227" lvl="1" indent="-388613" algn="l" rtl="0">
              <a:lnSpc>
                <a:spcPct val="140011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3599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Successful College Composition</a:t>
            </a:r>
            <a:endParaRPr/>
          </a:p>
          <a:p>
            <a:pPr marL="777227" lvl="1" indent="-388613" algn="l" rtl="0">
              <a:lnSpc>
                <a:spcPct val="140011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3599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Writing Guide with Handbook (OpenStax)</a:t>
            </a:r>
            <a:endParaRPr/>
          </a:p>
          <a:p>
            <a:pPr marL="9144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5"/>
          <p:cNvSpPr txBox="1">
            <a:spLocks noGrp="1"/>
          </p:cNvSpPr>
          <p:nvPr>
            <p:ph type="title"/>
          </p:nvPr>
        </p:nvSpPr>
        <p:spPr>
          <a:xfrm>
            <a:off x="1481977" y="948294"/>
            <a:ext cx="83331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More recommended texts for College Composition (ENGL 100) </a:t>
            </a:r>
            <a:endParaRPr/>
          </a:p>
        </p:txBody>
      </p:sp>
      <p:sp>
        <p:nvSpPr>
          <p:cNvPr id="565" name="Google Shape;565;p85"/>
          <p:cNvSpPr txBox="1">
            <a:spLocks noGrp="1"/>
          </p:cNvSpPr>
          <p:nvPr>
            <p:ph type="body" idx="1"/>
          </p:nvPr>
        </p:nvSpPr>
        <p:spPr>
          <a:xfrm>
            <a:off x="428625" y="2200087"/>
            <a:ext cx="10729800" cy="3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77227" lvl="1" indent="-388613" algn="l" rtl="0">
              <a:lnSpc>
                <a:spcPct val="140011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3599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About Writing</a:t>
            </a:r>
            <a:endParaRPr/>
          </a:p>
          <a:p>
            <a:pPr marL="777227" lvl="1" indent="-388613" algn="l" rtl="0">
              <a:lnSpc>
                <a:spcPct val="140011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3599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The Word on College Reading and Writing</a:t>
            </a:r>
            <a:endParaRPr sz="3599">
              <a:solidFill>
                <a:srgbClr val="30355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77227" lvl="1" indent="-388613" algn="l" rtl="0">
              <a:lnSpc>
                <a:spcPct val="140011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3599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Writing for Success</a:t>
            </a:r>
            <a:endParaRPr sz="3599">
              <a:solidFill>
                <a:srgbClr val="30355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77227" lvl="1" indent="-388613" algn="l" rtl="0">
              <a:lnSpc>
                <a:spcPct val="140011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3599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How Arguments Work: A Guide to Writing and Analyzing Texts in College (my book)</a:t>
            </a:r>
            <a:endParaRPr/>
          </a:p>
          <a:p>
            <a:pPr marL="9144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6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75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The OpenStax Writing Guide with Handbook focused on “cultural awareness as a core outcome” (OpenStax blog, 2/22)</a:t>
            </a:r>
            <a:endParaRPr dirty="0"/>
          </a:p>
        </p:txBody>
      </p:sp>
      <p:pic>
        <p:nvPicPr>
          <p:cNvPr id="571" name="Google Shape;571;p86" descr="A person with curly hair and a green background, Dr. Michelle Bachelor Robinson, who is the author of &quot;Writing Guide with Handbook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7577" y="1869825"/>
            <a:ext cx="6276845" cy="4816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9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00" cy="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9603200" cy="4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585" lvl="0" indent="-44025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3200"/>
              <a:t>Why OER?</a:t>
            </a:r>
            <a:endParaRPr/>
          </a:p>
          <a:p>
            <a:pPr marL="609585" lvl="0" indent="-44025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3200"/>
              <a:t>What’s available for English?</a:t>
            </a:r>
            <a:endParaRPr/>
          </a:p>
          <a:p>
            <a:pPr marL="609585" lvl="0" indent="-44025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3200"/>
              <a:t>Working with an OER text: possibilities</a:t>
            </a:r>
            <a:endParaRPr/>
          </a:p>
          <a:p>
            <a:pPr marL="609585" lvl="0" indent="-44025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3200"/>
              <a:t>Getting started adapting or authoring OER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3900-E74F-54C4-E5F5-25710BC399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Writing Guide on OpenStax</a:t>
            </a:r>
          </a:p>
        </p:txBody>
      </p:sp>
      <p:pic>
        <p:nvPicPr>
          <p:cNvPr id="576" name="Google Shape;576;p87" descr="A screenshot of the website called OpenStax. This is where you can find the &quot;Writing Guide with Handbook&quot;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376" y="643466"/>
            <a:ext cx="10269248" cy="557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8"/>
          <p:cNvSpPr txBox="1">
            <a:spLocks noGrp="1"/>
          </p:cNvSpPr>
          <p:nvPr>
            <p:ph type="title"/>
          </p:nvPr>
        </p:nvSpPr>
        <p:spPr>
          <a:xfrm>
            <a:off x="1481977" y="804520"/>
            <a:ext cx="8333165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 dirty="0"/>
              <a:t>But there are so many more...</a:t>
            </a:r>
            <a:endParaRPr dirty="0"/>
          </a:p>
        </p:txBody>
      </p:sp>
      <p:sp>
        <p:nvSpPr>
          <p:cNvPr id="582" name="Google Shape;582;p88"/>
          <p:cNvSpPr txBox="1">
            <a:spLocks noGrp="1"/>
          </p:cNvSpPr>
          <p:nvPr>
            <p:ph type="body" idx="1"/>
          </p:nvPr>
        </p:nvSpPr>
        <p:spPr>
          <a:xfrm>
            <a:off x="1531139" y="2200087"/>
            <a:ext cx="8284003" cy="3855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800"/>
              <a:t>The list includes some three dozen other OER textbooks relevant to C-ID English 100.</a:t>
            </a:r>
            <a:endParaRPr/>
          </a:p>
          <a:p>
            <a:pPr marL="9144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800"/>
              <a:t>How do we assess quality efficiently?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89"/>
          <p:cNvSpPr txBox="1">
            <a:spLocks noGrp="1"/>
          </p:cNvSpPr>
          <p:nvPr>
            <p:ph type="title"/>
          </p:nvPr>
        </p:nvSpPr>
        <p:spPr>
          <a:xfrm>
            <a:off x="1649403" y="818897"/>
            <a:ext cx="8309512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4200" dirty="0"/>
              <a:t>Look at which texts have been widely adopted</a:t>
            </a:r>
            <a:endParaRPr dirty="0"/>
          </a:p>
        </p:txBody>
      </p:sp>
      <p:sp>
        <p:nvSpPr>
          <p:cNvPr id="589" name="Google Shape;589;p89"/>
          <p:cNvSpPr txBox="1"/>
          <p:nvPr/>
        </p:nvSpPr>
        <p:spPr>
          <a:xfrm>
            <a:off x="649004" y="2254826"/>
            <a:ext cx="40242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Open Oregon lists adoptions for writing courses across Oregon</a:t>
            </a:r>
            <a:r>
              <a:rPr lang="en-US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  </a:t>
            </a:r>
            <a:br>
              <a:rPr lang="en-US" sz="2800">
                <a:solidFill>
                  <a:schemeClr val="dk2"/>
                </a:solidFill>
              </a:rPr>
            </a:br>
            <a:r>
              <a:rPr lang="en-US" sz="2800">
                <a:solidFill>
                  <a:schemeClr val="dk2"/>
                </a:solidFill>
              </a:rPr>
              <a:t>Search on a particular title to see if it has been adopted in Oregon.</a:t>
            </a: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p89" descr="Screenshot of OpenOregon textbook search for writing textbook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5379" y="2355436"/>
            <a:ext cx="7213998" cy="3744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0"/>
          <p:cNvSpPr txBox="1">
            <a:spLocks noGrp="1"/>
          </p:cNvSpPr>
          <p:nvPr>
            <p:ph type="title"/>
          </p:nvPr>
        </p:nvSpPr>
        <p:spPr>
          <a:xfrm>
            <a:off x="1649403" y="818897"/>
            <a:ext cx="8309512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4200" dirty="0"/>
              <a:t>Look at instructor ratings</a:t>
            </a:r>
            <a:endParaRPr dirty="0"/>
          </a:p>
        </p:txBody>
      </p:sp>
      <p:sp>
        <p:nvSpPr>
          <p:cNvPr id="596" name="Google Shape;596;p90"/>
          <p:cNvSpPr txBox="1"/>
          <p:nvPr/>
        </p:nvSpPr>
        <p:spPr>
          <a:xfrm>
            <a:off x="1553498" y="1787012"/>
            <a:ext cx="60123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●"/>
            </a:pPr>
            <a:r>
              <a:rPr lang="en-US" sz="28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Textbook Library</a:t>
            </a: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</a:pPr>
            <a:r>
              <a:rPr lang="en-US" sz="28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MERLOT</a:t>
            </a:r>
            <a:r>
              <a:rPr lang="en-US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 (also shows how many people have bookmarked a resource)</a:t>
            </a: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●"/>
            </a:pPr>
            <a:r>
              <a:rPr lang="en-US" sz="28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OER Commons</a:t>
            </a:r>
            <a:endParaRPr sz="2800">
              <a:solidFill>
                <a:schemeClr val="dk2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 u="sng">
                <a:hlinkClick r:id="rId6"/>
              </a:rPr>
              <a:t>Cool4Ed </a:t>
            </a:r>
            <a:endParaRPr sz="2800">
              <a:solidFill>
                <a:schemeClr val="dk2"/>
              </a:solidFill>
            </a:endParaRPr>
          </a:p>
        </p:txBody>
      </p:sp>
      <p:pic>
        <p:nvPicPr>
          <p:cNvPr id="597" name="Google Shape;597;p90" descr="Graphical user interface, text, application&#10;&#10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18771" y="1985041"/>
            <a:ext cx="3148780" cy="315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90" descr="Image of an instructor rating out of 5 stars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74109" y="4724243"/>
            <a:ext cx="5287296" cy="164967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1"/>
          <p:cNvSpPr txBox="1">
            <a:spLocks noGrp="1"/>
          </p:cNvSpPr>
          <p:nvPr>
            <p:ph type="title"/>
          </p:nvPr>
        </p:nvSpPr>
        <p:spPr>
          <a:xfrm>
            <a:off x="1968951" y="818897"/>
            <a:ext cx="8481577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4200" dirty="0"/>
              <a:t>Open Textbook Library has the most substantive reviews </a:t>
            </a:r>
            <a:endParaRPr dirty="0"/>
          </a:p>
        </p:txBody>
      </p:sp>
      <p:pic>
        <p:nvPicPr>
          <p:cNvPr id="604" name="Google Shape;604;p91" descr="Image of the Writing in College: From Competence to Excellence book with rating revie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0175" y="1962342"/>
            <a:ext cx="5287296" cy="185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91" descr="An image of a rating review for the book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8513" y="3814111"/>
            <a:ext cx="7290619" cy="2808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2"/>
          <p:cNvSpPr txBox="1">
            <a:spLocks noGrp="1"/>
          </p:cNvSpPr>
          <p:nvPr>
            <p:ph type="title"/>
          </p:nvPr>
        </p:nvSpPr>
        <p:spPr>
          <a:xfrm>
            <a:off x="1481977" y="804520"/>
            <a:ext cx="8333165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Argumentative Writing and Critical Thinking through Literature </a:t>
            </a:r>
            <a:endParaRPr/>
          </a:p>
        </p:txBody>
      </p:sp>
      <p:sp>
        <p:nvSpPr>
          <p:cNvPr id="611" name="Google Shape;611;p92"/>
          <p:cNvSpPr txBox="1">
            <a:spLocks noGrp="1"/>
          </p:cNvSpPr>
          <p:nvPr>
            <p:ph type="body" idx="1"/>
          </p:nvPr>
        </p:nvSpPr>
        <p:spPr>
          <a:xfrm>
            <a:off x="1371365" y="2015733"/>
            <a:ext cx="9808002" cy="403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 b="1"/>
              <a:t>OER Texts for C-ID English 110:</a:t>
            </a:r>
            <a:endParaRPr sz="2400" b="1"/>
          </a:p>
          <a:p>
            <a:pPr marL="45720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Writing and Critical Thinking Through Literature</a:t>
            </a:r>
            <a:endParaRPr/>
          </a:p>
          <a:p>
            <a:pPr marL="45720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4"/>
              </a:rPr>
              <a:t>Writing and Literature: Composition as Inquiry, Learning, Thinking, and Communication</a:t>
            </a:r>
            <a:endParaRPr/>
          </a:p>
          <a:p>
            <a:pPr marL="45720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5"/>
              </a:rPr>
              <a:t>Introduction to Literature (Lumen)</a:t>
            </a:r>
            <a:endParaRPr/>
          </a:p>
          <a:p>
            <a:pPr marL="45720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6"/>
              </a:rPr>
              <a:t>Literature for the Humanities (Lumen)</a:t>
            </a:r>
            <a:endParaRPr sz="2800"/>
          </a:p>
          <a:p>
            <a:pPr marL="457200" lvl="0" indent="-406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7"/>
              </a:rPr>
              <a:t>Composition and Literature: A Handbook and Reader (BC Campus Open Education)</a:t>
            </a:r>
            <a:endParaRPr sz="2800"/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800" u="sng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33BD-9891-26CF-7A54-AE13664AFB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600" y="-763600"/>
            <a:ext cx="11360800" cy="7636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Writing and Critical Thinking Through Literature on </a:t>
            </a:r>
            <a:r>
              <a:rPr lang="en-US" dirty="0" err="1"/>
              <a:t>LibreTexts</a:t>
            </a:r>
            <a:endParaRPr lang="en-US" dirty="0"/>
          </a:p>
        </p:txBody>
      </p:sp>
      <p:pic>
        <p:nvPicPr>
          <p:cNvPr id="616" name="Google Shape;616;p93" descr="A screenshot of the &quot;Writing and Critical Thinking Through Literature&quot; book on LibreText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3" y="684598"/>
            <a:ext cx="12048453" cy="548880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4"/>
          <p:cNvSpPr txBox="1">
            <a:spLocks noGrp="1"/>
          </p:cNvSpPr>
          <p:nvPr>
            <p:ph type="title" idx="4294967295"/>
          </p:nvPr>
        </p:nvSpPr>
        <p:spPr>
          <a:xfrm>
            <a:off x="213125" y="200600"/>
            <a:ext cx="1880700" cy="2493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sample chapter with learning objectives</a:t>
            </a:r>
          </a:p>
        </p:txBody>
      </p:sp>
      <p:pic>
        <p:nvPicPr>
          <p:cNvPr id="621" name="Google Shape;621;p94" descr="A screenshot with a sample chapter with learning objective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6925" y="137900"/>
            <a:ext cx="9517625" cy="64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5539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Exercises where students can click “answer” to see a sample response.</a:t>
            </a:r>
          </a:p>
        </p:txBody>
      </p:sp>
      <p:pic>
        <p:nvPicPr>
          <p:cNvPr id="628" name="Google Shape;628;p95" descr="A close-up of a text talking about an English exercise with the answer displayed below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075" y="1751750"/>
            <a:ext cx="11887199" cy="4334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96"/>
          <p:cNvSpPr txBox="1">
            <a:spLocks noGrp="1"/>
          </p:cNvSpPr>
          <p:nvPr>
            <p:ph type="title"/>
          </p:nvPr>
        </p:nvSpPr>
        <p:spPr>
          <a:xfrm>
            <a:off x="518474" y="314327"/>
            <a:ext cx="96033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4000" dirty="0"/>
              <a:t>Embedded videos and beautiful images</a:t>
            </a:r>
            <a:endParaRPr sz="4000" dirty="0"/>
          </a:p>
        </p:txBody>
      </p:sp>
      <p:pic>
        <p:nvPicPr>
          <p:cNvPr id="636" name="Google Shape;636;p96" descr="A screenshot of a video embedded in LibreText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1575" y="1978225"/>
            <a:ext cx="4412424" cy="43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96" descr="A book on a table image embedded in LibreTexts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4000" y="2010875"/>
            <a:ext cx="3657774" cy="43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0"/>
          <p:cNvSpPr txBox="1">
            <a:spLocks noGrp="1"/>
          </p:cNvSpPr>
          <p:nvPr>
            <p:ph type="title"/>
          </p:nvPr>
        </p:nvSpPr>
        <p:spPr>
          <a:xfrm>
            <a:off x="1451567" y="622733"/>
            <a:ext cx="9603200" cy="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4700" b="1"/>
              <a:t>Please say hello in the chat!</a:t>
            </a:r>
            <a:endParaRPr sz="4700" b="1"/>
          </a:p>
        </p:txBody>
      </p:sp>
      <p:sp>
        <p:nvSpPr>
          <p:cNvPr id="445" name="Google Shape;445;p70"/>
          <p:cNvSpPr txBox="1">
            <a:spLocks noGrp="1"/>
          </p:cNvSpPr>
          <p:nvPr>
            <p:ph type="body" idx="1"/>
          </p:nvPr>
        </p:nvSpPr>
        <p:spPr>
          <a:xfrm>
            <a:off x="1451567" y="2015733"/>
            <a:ext cx="9603200" cy="4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584" lvl="0" indent="-5460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Name and college</a:t>
            </a:r>
            <a:endParaRPr sz="3000">
              <a:solidFill>
                <a:srgbClr val="000000"/>
              </a:solidFill>
            </a:endParaRPr>
          </a:p>
          <a:p>
            <a:pPr marL="609584" lvl="0" indent="-5460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Any topic you hope to cover today </a:t>
            </a:r>
            <a:endParaRPr sz="3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7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3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Some non-white authors</a:t>
            </a:r>
            <a:endParaRPr dirty="0"/>
          </a:p>
        </p:txBody>
      </p:sp>
      <p:pic>
        <p:nvPicPr>
          <p:cNvPr id="644" name="Google Shape;644;p97" descr="A screenshot of a LibreTexts page of a Spanish textbook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1575" y="1912925"/>
            <a:ext cx="4657050" cy="46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97" descr="A black and white image of a black woman wearing a ha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5750" y="1912925"/>
            <a:ext cx="4364326" cy="445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8"/>
          <p:cNvSpPr txBox="1">
            <a:spLocks noGrp="1"/>
          </p:cNvSpPr>
          <p:nvPr>
            <p:ph type="title"/>
          </p:nvPr>
        </p:nvSpPr>
        <p:spPr>
          <a:xfrm>
            <a:off x="1649403" y="818897"/>
            <a:ext cx="83094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A literature anthology from BC Campus Open Education with discussion questions, essay assignments, and sample analyses</a:t>
            </a:r>
            <a:endParaRPr/>
          </a:p>
        </p:txBody>
      </p:sp>
      <p:pic>
        <p:nvPicPr>
          <p:cNvPr id="650" name="Google Shape;650;p98" descr="A screenshot of the ebook, Composition and Literature: A Handbook and Anthology on the wesbite, Pressbook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774" y="1945025"/>
            <a:ext cx="8633725" cy="461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9"/>
          <p:cNvSpPr txBox="1">
            <a:spLocks noGrp="1"/>
          </p:cNvSpPr>
          <p:nvPr>
            <p:ph type="title"/>
          </p:nvPr>
        </p:nvSpPr>
        <p:spPr>
          <a:xfrm>
            <a:off x="1481977" y="804520"/>
            <a:ext cx="83331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Literature and Creative Writing Electives</a:t>
            </a:r>
            <a:endParaRPr/>
          </a:p>
        </p:txBody>
      </p:sp>
      <p:sp>
        <p:nvSpPr>
          <p:cNvPr id="656" name="Google Shape;656;p99"/>
          <p:cNvSpPr txBox="1">
            <a:spLocks noGrp="1"/>
          </p:cNvSpPr>
          <p:nvPr>
            <p:ph type="body" idx="1"/>
          </p:nvPr>
        </p:nvSpPr>
        <p:spPr>
          <a:xfrm>
            <a:off x="1481985" y="2199325"/>
            <a:ext cx="9544200" cy="3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/>
              <a:t>The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ASCCC-OERI resource page</a:t>
            </a:r>
            <a:r>
              <a:rPr lang="en-US" sz="2800"/>
              <a:t> lists textbooks and resources for each elective with a statewide course outline:</a:t>
            </a:r>
            <a:endParaRPr sz="2800"/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Introduction to Literature</a:t>
            </a:r>
            <a:endParaRPr sz="2100"/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Survey of American Literature 1 and 2</a:t>
            </a:r>
            <a:endParaRPr sz="2100"/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Survey of World Literature 1 and 2</a:t>
            </a:r>
            <a:endParaRPr sz="2100"/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Survey of Literature in English 1, 2, and 3</a:t>
            </a:r>
            <a:endParaRPr sz="2100"/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Survey of British Literature 1 and 2</a:t>
            </a:r>
            <a:endParaRPr sz="2100"/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Children’s Literature</a:t>
            </a:r>
            <a:endParaRPr sz="2100"/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Introduction to Creative Writing</a:t>
            </a:r>
            <a:endParaRPr sz="21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00"/>
          <p:cNvSpPr txBox="1">
            <a:spLocks noGrp="1"/>
          </p:cNvSpPr>
          <p:nvPr>
            <p:ph type="title"/>
          </p:nvPr>
        </p:nvSpPr>
        <p:spPr>
          <a:xfrm>
            <a:off x="1649403" y="818897"/>
            <a:ext cx="8309512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A few sample landing pages for literature textbooks:</a:t>
            </a:r>
            <a:endParaRPr dirty="0"/>
          </a:p>
        </p:txBody>
      </p:sp>
      <p:pic>
        <p:nvPicPr>
          <p:cNvPr id="662" name="Google Shape;662;p100" descr="A screenshot of &quot;American Literature 1: An Anthology of Texts from Early America Through the Civil War&quot; on Pressbook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1206" y="2153635"/>
            <a:ext cx="8740877" cy="420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E0345-E09A-1FDD-8638-50125B4708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600" y="-763600"/>
            <a:ext cx="11360800" cy="7636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Naming the </a:t>
            </a:r>
            <a:r>
              <a:rPr lang="en-US" dirty="0" err="1"/>
              <a:t>Unnameable</a:t>
            </a:r>
            <a:r>
              <a:rPr lang="en-US" dirty="0"/>
              <a:t> book on Pressbooks</a:t>
            </a:r>
          </a:p>
        </p:txBody>
      </p:sp>
      <p:pic>
        <p:nvPicPr>
          <p:cNvPr id="667" name="Google Shape;667;p101" descr="A screenshoot of &quot;Naming the Unnameable: An Approach to Poetry for New Generations&quot; on Pressbook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1425" y="301150"/>
            <a:ext cx="10009149" cy="625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35F37-F2B2-2CB1-5743-FDF9C0D2B9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600" y="-763600"/>
            <a:ext cx="11360800" cy="7636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Cover for World Literature 1</a:t>
            </a:r>
          </a:p>
        </p:txBody>
      </p:sp>
      <p:pic>
        <p:nvPicPr>
          <p:cNvPr id="672" name="Google Shape;672;p102" descr="An image of Part One - A Ancient World. A book of World Literature 1: Beginnings to 1650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4563" y="507825"/>
            <a:ext cx="7762875" cy="56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3"/>
          <p:cNvSpPr txBox="1">
            <a:spLocks noGrp="1"/>
          </p:cNvSpPr>
          <p:nvPr>
            <p:ph type="title"/>
          </p:nvPr>
        </p:nvSpPr>
        <p:spPr>
          <a:xfrm>
            <a:off x="1451581" y="808304"/>
            <a:ext cx="9603275" cy="89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4200"/>
              <a:t>Replace the Handbook?</a:t>
            </a:r>
            <a:br>
              <a:rPr lang="en-US" sz="4200"/>
            </a:br>
            <a:r>
              <a:rPr lang="en-US" sz="4200"/>
              <a:t>OER Style Guides (Free AND no ads)</a:t>
            </a:r>
            <a:endParaRPr/>
          </a:p>
        </p:txBody>
      </p:sp>
      <p:sp>
        <p:nvSpPr>
          <p:cNvPr id="678" name="Google Shape;678;p103"/>
          <p:cNvSpPr txBox="1">
            <a:spLocks noGrp="1"/>
          </p:cNvSpPr>
          <p:nvPr>
            <p:ph type="body" idx="1"/>
          </p:nvPr>
        </p:nvSpPr>
        <p:spPr>
          <a:xfrm>
            <a:off x="1451581" y="2015736"/>
            <a:ext cx="9603275" cy="403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Writing for Success</a:t>
            </a:r>
            <a:endParaRPr/>
          </a:p>
          <a:p>
            <a:pPr marL="9144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Guide to Writing (Lumen Learning)</a:t>
            </a:r>
            <a:endParaRPr/>
          </a:p>
          <a:p>
            <a:pPr marL="9144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4"/>
              </a:rPr>
              <a:t>Style for Students: A Writing Guide (Lumen Learning)</a:t>
            </a:r>
            <a:endParaRPr/>
          </a:p>
          <a:p>
            <a:pPr marL="9144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5"/>
              </a:rPr>
              <a:t>Excelsior OWL Grammar Essentials</a:t>
            </a:r>
            <a:endParaRPr/>
          </a:p>
          <a:p>
            <a:pPr marL="9144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800" u="sng">
              <a:solidFill>
                <a:schemeClr val="hlink"/>
              </a:solidFill>
              <a:hlinkClick r:id="rId5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4"/>
          <p:cNvSpPr txBox="1">
            <a:spLocks noGrp="1"/>
          </p:cNvSpPr>
          <p:nvPr>
            <p:ph type="title"/>
          </p:nvPr>
        </p:nvSpPr>
        <p:spPr>
          <a:xfrm>
            <a:off x="1481977" y="804520"/>
            <a:ext cx="8333165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 dirty="0"/>
              <a:t>Open Readings</a:t>
            </a:r>
            <a:endParaRPr dirty="0"/>
          </a:p>
        </p:txBody>
      </p:sp>
      <p:sp>
        <p:nvSpPr>
          <p:cNvPr id="684" name="Google Shape;684;p104"/>
          <p:cNvSpPr txBox="1">
            <a:spLocks noGrp="1"/>
          </p:cNvSpPr>
          <p:nvPr>
            <p:ph type="body" idx="1"/>
          </p:nvPr>
        </p:nvSpPr>
        <p:spPr>
          <a:xfrm>
            <a:off x="1150140" y="2236958"/>
            <a:ext cx="4732099" cy="3855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/>
              <a:t>See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the resource list</a:t>
            </a:r>
            <a:r>
              <a:rPr lang="en-US" sz="2800"/>
              <a:t>  for open-licensed contemporary work and public domain anthologies</a:t>
            </a:r>
            <a:endParaRPr sz="2800"/>
          </a:p>
        </p:txBody>
      </p:sp>
      <p:sp>
        <p:nvSpPr>
          <p:cNvPr id="686" name="Google Shape;686;p104"/>
          <p:cNvSpPr txBox="1"/>
          <p:nvPr/>
        </p:nvSpPr>
        <p:spPr>
          <a:xfrm>
            <a:off x="6465016" y="2593564"/>
            <a:ext cx="1821426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great open reader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p104" descr="A screenshot of the reader, 88 Open Essays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8594" y="2241508"/>
            <a:ext cx="2743200" cy="3210727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4544" y="4984143"/>
            <a:ext cx="983225" cy="47932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216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32090" y="2394153"/>
            <a:ext cx="2040192" cy="247035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8E24E-E8AC-8539-8598-05F3660213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600" y="593367"/>
            <a:ext cx="3748627" cy="763600"/>
          </a:xfrm>
        </p:spPr>
        <p:txBody>
          <a:bodyPr/>
          <a:lstStyle/>
          <a:p>
            <a:pPr lvl="0"/>
            <a:r>
              <a:rPr lang="en-US" dirty="0"/>
              <a:t>OER (increasingly) include diverse voices, like this new anthology from Lehman College in the Bronx.</a:t>
            </a:r>
          </a:p>
        </p:txBody>
      </p:sp>
      <p:pic>
        <p:nvPicPr>
          <p:cNvPr id="693" name="Google Shape;693;p105" descr="An image of the book &quot;My Slipper Floated Away: New American Memoirs&quot; edited by Justine Hope Bla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6338" y="517516"/>
            <a:ext cx="7013274" cy="5934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6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300" cy="898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 OER text on AI and writing</a:t>
            </a:r>
            <a:endParaRPr/>
          </a:p>
        </p:txBody>
      </p:sp>
      <p:sp>
        <p:nvSpPr>
          <p:cNvPr id="701" name="Google Shape;701;p106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9603300" cy="4039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2700" u="sng">
                <a:solidFill>
                  <a:schemeClr val="hlink"/>
                </a:solidFill>
                <a:hlinkClick r:id="rId3"/>
              </a:rPr>
              <a:t>Writing and Artificial Intelligence: An Open Educational Resources (OER) Guide webinar recording</a:t>
            </a:r>
            <a:r>
              <a:rPr lang="en-US" sz="2700"/>
              <a:t> </a:t>
            </a:r>
            <a:endParaRPr sz="27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2700" u="sng">
                <a:solidFill>
                  <a:schemeClr val="hlink"/>
                </a:solidFill>
                <a:hlinkClick r:id="rId4"/>
              </a:rPr>
              <a:t>Writing and Artificial Intelligence OER guide</a:t>
            </a:r>
            <a:r>
              <a:rPr lang="en-US" sz="2700"/>
              <a:t> by Joel Gladd and Liza Long (part of an Idaho OER text for English, </a:t>
            </a:r>
            <a:r>
              <a:rPr lang="en-US" sz="2700" u="sng">
                <a:solidFill>
                  <a:schemeClr val="hlink"/>
                </a:solidFill>
                <a:hlinkClick r:id="rId5"/>
              </a:rPr>
              <a:t>Write What Matters</a:t>
            </a:r>
            <a:r>
              <a:rPr lang="en-US" sz="2700"/>
              <a:t>)</a:t>
            </a:r>
            <a:endParaRPr sz="2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1"/>
          <p:cNvSpPr txBox="1">
            <a:spLocks noGrp="1"/>
          </p:cNvSpPr>
          <p:nvPr>
            <p:ph type="title"/>
          </p:nvPr>
        </p:nvSpPr>
        <p:spPr>
          <a:xfrm>
            <a:off x="1454240" y="2168168"/>
            <a:ext cx="86432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Why OER?</a:t>
            </a:r>
            <a:endParaRPr/>
          </a:p>
        </p:txBody>
      </p:sp>
      <p:sp>
        <p:nvSpPr>
          <p:cNvPr id="451" name="Google Shape;451;p71"/>
          <p:cNvSpPr txBox="1">
            <a:spLocks noGrp="1"/>
          </p:cNvSpPr>
          <p:nvPr>
            <p:ph type="body" idx="1"/>
          </p:nvPr>
        </p:nvSpPr>
        <p:spPr>
          <a:xfrm>
            <a:off x="1454240" y="3806199"/>
            <a:ext cx="86304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609585" lvl="0" indent="-30479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7"/>
          <p:cNvSpPr txBox="1">
            <a:spLocks noGrp="1"/>
          </p:cNvSpPr>
          <p:nvPr>
            <p:ph type="ctrTitle"/>
          </p:nvPr>
        </p:nvSpPr>
        <p:spPr>
          <a:xfrm>
            <a:off x="2218918" y="1979785"/>
            <a:ext cx="7596222" cy="302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Please post in the chat:</a:t>
            </a:r>
            <a:br>
              <a:rPr lang="en-US"/>
            </a:br>
            <a:br>
              <a:rPr lang="en-US"/>
            </a:br>
            <a:r>
              <a:rPr lang="en-US"/>
              <a:t>Which OER texts have you used? </a:t>
            </a:r>
            <a:br>
              <a:rPr lang="en-US"/>
            </a:br>
            <a:r>
              <a:rPr lang="en-US"/>
              <a:t>Which do you recommend?</a:t>
            </a: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08"/>
          <p:cNvSpPr txBox="1">
            <a:spLocks noGrp="1"/>
          </p:cNvSpPr>
          <p:nvPr>
            <p:ph type="title"/>
          </p:nvPr>
        </p:nvSpPr>
        <p:spPr>
          <a:xfrm>
            <a:off x="1454240" y="2168169"/>
            <a:ext cx="8643155" cy="147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Working with an OER Text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09"/>
          <p:cNvSpPr txBox="1">
            <a:spLocks noGrp="1"/>
          </p:cNvSpPr>
          <p:nvPr>
            <p:ph type="title"/>
          </p:nvPr>
        </p:nvSpPr>
        <p:spPr>
          <a:xfrm>
            <a:off x="2612686" y="804520"/>
            <a:ext cx="7202456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What about printed copies?</a:t>
            </a:r>
            <a:endParaRPr/>
          </a:p>
        </p:txBody>
      </p:sp>
      <p:sp>
        <p:nvSpPr>
          <p:cNvPr id="717" name="Google Shape;717;p109"/>
          <p:cNvSpPr txBox="1">
            <a:spLocks noGrp="1"/>
          </p:cNvSpPr>
          <p:nvPr>
            <p:ph type="body" idx="1"/>
          </p:nvPr>
        </p:nvSpPr>
        <p:spPr>
          <a:xfrm>
            <a:off x="2612686" y="2015732"/>
            <a:ext cx="7202456" cy="40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/>
              <a:t>LibreTexts books can be easily printed from LibreTexts.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/>
              <a:t>A 171-page book with the cheapest binding and paper costs $10.13 plus shipping.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/>
              <a:t>On Lulu, the OER textbook </a:t>
            </a:r>
            <a:r>
              <a:rPr lang="en-US" sz="2800" i="1" u="sng">
                <a:solidFill>
                  <a:schemeClr val="hlink"/>
                </a:solidFill>
                <a:hlinkClick r:id="rId3"/>
              </a:rPr>
              <a:t>Writing in College: From Competence to Excellence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 costs $4.74 plus shipping</a:t>
            </a:r>
            <a:r>
              <a:rPr lang="en-US" sz="2800"/>
              <a:t>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10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3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000"/>
              <a:t>How can I get to Zero Textbook Cost (ZTC)?</a:t>
            </a:r>
            <a:endParaRPr/>
          </a:p>
        </p:txBody>
      </p:sp>
      <p:sp>
        <p:nvSpPr>
          <p:cNvPr id="723" name="Google Shape;723;p110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9603300" cy="4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8176" lvl="1" indent="-25908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Often course outlines require a novel or nonfiction book in addition to a textbook</a:t>
            </a:r>
            <a:endParaRPr/>
          </a:p>
          <a:p>
            <a:pPr marL="518176" lvl="1" indent="-25908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We can assign public domain books, but these won’t be contemporary</a:t>
            </a:r>
            <a:endParaRPr/>
          </a:p>
          <a:p>
            <a:pPr marL="518176" lvl="1" indent="-25908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College libraries offer many eBooks, and librarians can often purchase specific titles at our request.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11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75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000"/>
              <a:t>How can I get to Zero Textbook Cost (ZTC)? (Slide 2)</a:t>
            </a:r>
            <a:endParaRPr/>
          </a:p>
        </p:txBody>
      </p:sp>
      <p:sp>
        <p:nvSpPr>
          <p:cNvPr id="729" name="Google Shape;729;p111"/>
          <p:cNvSpPr txBox="1">
            <a:spLocks noGrp="1"/>
          </p:cNvSpPr>
          <p:nvPr>
            <p:ph type="body" idx="1"/>
          </p:nvPr>
        </p:nvSpPr>
        <p:spPr>
          <a:xfrm>
            <a:off x="1451575" y="2015724"/>
            <a:ext cx="9603300" cy="45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8176" lvl="1" indent="-25908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solidFill>
                  <a:srgbClr val="303552"/>
                </a:solidFill>
              </a:rPr>
              <a:t>The library may be able to purchase an unlimited license or enough single user licenses for your class to read a specific book.</a:t>
            </a:r>
            <a:endParaRPr sz="2800">
              <a:solidFill>
                <a:srgbClr val="303552"/>
              </a:solidFill>
            </a:endParaRPr>
          </a:p>
          <a:p>
            <a:pPr marL="518176" lvl="1" indent="-25908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solidFill>
                  <a:srgbClr val="303552"/>
                </a:solidFill>
              </a:rPr>
              <a:t>Some public libraries subscribe to services like Hoopla, which doesn’t limit how many people can borrow a given title at once.</a:t>
            </a:r>
            <a:endParaRPr sz="2800">
              <a:solidFill>
                <a:srgbClr val="303552"/>
              </a:solidFill>
            </a:endParaRPr>
          </a:p>
          <a:p>
            <a:pPr marL="518176" lvl="1" indent="-25908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solidFill>
                  <a:srgbClr val="303552"/>
                </a:solidFill>
              </a:rPr>
              <a:t>Meet with a librarian to learn what the local practices for supporting ZTC courses are.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12"/>
          <p:cNvSpPr txBox="1">
            <a:spLocks noGrp="1"/>
          </p:cNvSpPr>
          <p:nvPr>
            <p:ph type="title"/>
          </p:nvPr>
        </p:nvSpPr>
        <p:spPr>
          <a:xfrm>
            <a:off x="1531138" y="804520"/>
            <a:ext cx="9562196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 b="1"/>
              <a:t>We and our students can access most books through Canvas</a:t>
            </a:r>
            <a:endParaRPr/>
          </a:p>
        </p:txBody>
      </p:sp>
      <p:sp>
        <p:nvSpPr>
          <p:cNvPr id="735" name="Google Shape;735;p112"/>
          <p:cNvSpPr txBox="1">
            <a:spLocks noGrp="1"/>
          </p:cNvSpPr>
          <p:nvPr>
            <p:ph type="body" idx="1"/>
          </p:nvPr>
        </p:nvSpPr>
        <p:spPr>
          <a:xfrm>
            <a:off x="2022751" y="2015732"/>
            <a:ext cx="7792391" cy="40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3200"/>
              <a:t>For an example, go to Canvas Commons, on the left of your Canvas nagivation</a:t>
            </a:r>
            <a:endParaRPr sz="3200"/>
          </a:p>
          <a:p>
            <a:pPr marL="9144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/>
          </a:p>
          <a:p>
            <a:pPr marL="9144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3200"/>
              <a:t>Search on "How Arguments Work"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13"/>
          <p:cNvSpPr txBox="1">
            <a:spLocks noGrp="1"/>
          </p:cNvSpPr>
          <p:nvPr>
            <p:ph type="title"/>
          </p:nvPr>
        </p:nvSpPr>
        <p:spPr>
          <a:xfrm>
            <a:off x="1451581" y="804520"/>
            <a:ext cx="9603200" cy="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Many texts include Canvas ancillaries</a:t>
            </a:r>
            <a:endParaRPr/>
          </a:p>
        </p:txBody>
      </p:sp>
      <p:sp>
        <p:nvSpPr>
          <p:cNvPr id="741" name="Google Shape;741;p113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9603200" cy="4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585" lvl="0" indent="-44025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800"/>
              <a:t>Assignments</a:t>
            </a:r>
            <a:endParaRPr/>
          </a:p>
          <a:p>
            <a:pPr marL="609585" lvl="0" indent="-44025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800"/>
              <a:t>Discussions</a:t>
            </a:r>
            <a:endParaRPr/>
          </a:p>
          <a:p>
            <a:pPr marL="609585" lvl="0" indent="-44025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800"/>
              <a:t>Quizzes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5F48-1F36-0F16-B57B-2719CB837C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600" y="-763600"/>
            <a:ext cx="11360800" cy="7636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“How Arguments Work” Canvas course</a:t>
            </a:r>
          </a:p>
        </p:txBody>
      </p:sp>
      <p:pic>
        <p:nvPicPr>
          <p:cNvPr id="746" name="Google Shape;746;p114" descr="A screenshot of a Canvas Shell showing different canvas courses. This image is highlighting the &quot;How Arguments Work&quot; cours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1" y="104103"/>
            <a:ext cx="11887199" cy="624421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747" name="Google Shape;747;p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53379" y="1841089"/>
            <a:ext cx="3539611" cy="4744063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458" y="5380701"/>
            <a:ext cx="1130709" cy="136422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15"/>
          <p:cNvSpPr txBox="1">
            <a:spLocks noGrp="1"/>
          </p:cNvSpPr>
          <p:nvPr>
            <p:ph type="title"/>
          </p:nvPr>
        </p:nvSpPr>
        <p:spPr>
          <a:xfrm>
            <a:off x="1531138" y="804520"/>
            <a:ext cx="9562196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 b="1" dirty="0"/>
              <a:t>Import the book with ancillaries</a:t>
            </a:r>
            <a:endParaRPr dirty="0"/>
          </a:p>
        </p:txBody>
      </p:sp>
      <p:pic>
        <p:nvPicPr>
          <p:cNvPr id="755" name="Google Shape;755;p115" descr="Screenshot of the Canvas course: How Arguments Work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142" y="2000863"/>
            <a:ext cx="10215715" cy="419604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35297" y="2534263"/>
            <a:ext cx="3084870" cy="136422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16" descr="How Arguments Work chapters with quizzes, sample essays and assignments appear as modules in your course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9408" y="764845"/>
            <a:ext cx="2320506" cy="4704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i="1" dirty="0"/>
              <a:t>How Arguments Work</a:t>
            </a:r>
            <a:r>
              <a:rPr lang="en-US" sz="2800" dirty="0"/>
              <a:t> chapters with quizzes, sample essays and assignments appear as modules in your course</a:t>
            </a:r>
            <a:endParaRPr sz="2800" dirty="0"/>
          </a:p>
        </p:txBody>
      </p:sp>
      <p:pic>
        <p:nvPicPr>
          <p:cNvPr id="762" name="Google Shape;762;p116" descr="A screenshot of &quot;How Arguments Work&quot; canvas course chapters look with quizzes, sample essays and assignments appear as modules in your cours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73191" y="143474"/>
            <a:ext cx="8936751" cy="640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2"/>
          <p:cNvSpPr txBox="1">
            <a:spLocks noGrp="1"/>
          </p:cNvSpPr>
          <p:nvPr>
            <p:ph type="ctrTitle"/>
          </p:nvPr>
        </p:nvSpPr>
        <p:spPr>
          <a:xfrm>
            <a:off x="326210" y="1635655"/>
            <a:ext cx="11172704" cy="179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Academic Senate for California Community Colleges Open Education Resources Initiative</a:t>
            </a:r>
            <a:br>
              <a:rPr lang="en-US"/>
            </a:br>
            <a:br>
              <a:rPr lang="en-US" sz="2000"/>
            </a:br>
            <a:r>
              <a:rPr lang="en-US" sz="2000"/>
              <a:t>Michelle Pilati, Faculty Lead</a:t>
            </a:r>
            <a:endParaRPr/>
          </a:p>
        </p:txBody>
      </p:sp>
      <p:sp>
        <p:nvSpPr>
          <p:cNvPr id="457" name="Google Shape;457;p72"/>
          <p:cNvSpPr txBox="1"/>
          <p:nvPr/>
        </p:nvSpPr>
        <p:spPr>
          <a:xfrm>
            <a:off x="2378788" y="3429000"/>
            <a:ext cx="6588417" cy="1506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OER Liaisons on every campus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OER Discipline Leads make resource lists and host webinars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Resources at </a:t>
            </a:r>
            <a:r>
              <a:rPr lang="en-US" sz="20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ASCCC-OERI.org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82A4C-24BD-B0E9-39E9-A99BCEA0DD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600" y="-763600"/>
            <a:ext cx="11360800" cy="7636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Assignments embedded into Canvas</a:t>
            </a:r>
          </a:p>
        </p:txBody>
      </p:sp>
      <p:pic>
        <p:nvPicPr>
          <p:cNvPr id="768" name="Google Shape;768;p117" descr="Canvas shell showing an embedded modul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306" y="308963"/>
            <a:ext cx="11326481" cy="648449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169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Chapter quizzes offer automated grading and feedback.</a:t>
            </a:r>
            <a:endParaRPr/>
          </a:p>
        </p:txBody>
      </p:sp>
      <p:pic>
        <p:nvPicPr>
          <p:cNvPr id="774" name="Google Shape;774;p118" descr="Image of a Canvas quiz with the correct answer highlighted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739" y="1884202"/>
            <a:ext cx="11604522" cy="412603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9"/>
          <p:cNvSpPr txBox="1">
            <a:spLocks noGrp="1"/>
          </p:cNvSpPr>
          <p:nvPr>
            <p:ph type="title"/>
          </p:nvPr>
        </p:nvSpPr>
        <p:spPr>
          <a:xfrm>
            <a:off x="1998170" y="804520"/>
            <a:ext cx="8382326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 b="1"/>
              <a:t>Benefits of Canvas Integration</a:t>
            </a:r>
            <a:endParaRPr/>
          </a:p>
        </p:txBody>
      </p:sp>
      <p:sp>
        <p:nvSpPr>
          <p:cNvPr id="780" name="Google Shape;780;p119"/>
          <p:cNvSpPr txBox="1">
            <a:spLocks noGrp="1"/>
          </p:cNvSpPr>
          <p:nvPr>
            <p:ph type="body" idx="1"/>
          </p:nvPr>
        </p:nvSpPr>
        <p:spPr>
          <a:xfrm>
            <a:off x="1531138" y="2015732"/>
            <a:ext cx="8284004" cy="40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800"/>
              <a:t>When students click on assigned reading, they see the textbook page inside their course.</a:t>
            </a:r>
            <a:endParaRPr/>
          </a:p>
          <a:p>
            <a:pPr marL="9144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800"/>
              <a:t>Reduces cognitive load for students </a:t>
            </a:r>
            <a:endParaRPr/>
          </a:p>
          <a:p>
            <a:pPr marL="9144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800"/>
              <a:t>to have the textbook inside the LMS as part of the course rather than on a separate platform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20"/>
          <p:cNvSpPr txBox="1">
            <a:spLocks noGrp="1"/>
          </p:cNvSpPr>
          <p:nvPr>
            <p:ph type="title"/>
          </p:nvPr>
        </p:nvSpPr>
        <p:spPr>
          <a:xfrm>
            <a:off x="1454240" y="2168169"/>
            <a:ext cx="8643155" cy="147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OER also allows us to assign students to annotate the text together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21"/>
          <p:cNvSpPr txBox="1">
            <a:spLocks noGrp="1"/>
          </p:cNvSpPr>
          <p:nvPr>
            <p:ph type="title"/>
          </p:nvPr>
        </p:nvSpPr>
        <p:spPr>
          <a:xfrm>
            <a:off x="1998170" y="804520"/>
            <a:ext cx="8382326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 b="1"/>
              <a:t>What is social annotation?</a:t>
            </a:r>
            <a:endParaRPr/>
          </a:p>
        </p:txBody>
      </p:sp>
      <p:sp>
        <p:nvSpPr>
          <p:cNvPr id="791" name="Google Shape;791;p121"/>
          <p:cNvSpPr txBox="1">
            <a:spLocks noGrp="1"/>
          </p:cNvSpPr>
          <p:nvPr>
            <p:ph type="body" idx="1"/>
          </p:nvPr>
        </p:nvSpPr>
        <p:spPr>
          <a:xfrm>
            <a:off x="1531138" y="2015731"/>
            <a:ext cx="8284004" cy="431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7492" lvl="1" indent="-253746" algn="l" rtl="0">
              <a:lnSpc>
                <a:spcPct val="14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350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Comment on a text </a:t>
            </a:r>
            <a:endParaRPr/>
          </a:p>
          <a:p>
            <a:pPr marL="507492" lvl="1" indent="-253746" algn="l" rtl="0">
              <a:lnSpc>
                <a:spcPct val="14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350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See others’ comments</a:t>
            </a:r>
            <a:endParaRPr/>
          </a:p>
          <a:p>
            <a:pPr marL="507492" lvl="1" indent="-253746" algn="l" rtl="0">
              <a:lnSpc>
                <a:spcPct val="14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350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Reply to others’ comments and questions</a:t>
            </a:r>
            <a:endParaRPr/>
          </a:p>
          <a:p>
            <a:pPr marL="507492" lvl="1" indent="-253746" algn="l" rtl="0">
              <a:lnSpc>
                <a:spcPct val="14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350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Much like commenting in Word or Google Docs</a:t>
            </a:r>
            <a:endParaRPr/>
          </a:p>
          <a:p>
            <a:pPr marL="507492" lvl="1" indent="-253746" algn="l" rtl="0">
              <a:lnSpc>
                <a:spcPct val="14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350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Works with other file formats (websites and PDF)</a:t>
            </a:r>
            <a:endParaRPr/>
          </a:p>
          <a:p>
            <a:pPr marL="507492" lvl="1" indent="-253746" algn="l" rtl="0">
              <a:lnSpc>
                <a:spcPct val="14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350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Integrate with a learning management system like Canvas</a:t>
            </a:r>
            <a:endParaRPr/>
          </a:p>
          <a:p>
            <a:pPr marL="507492" lvl="1" indent="-253746" algn="l" rtl="0">
              <a:lnSpc>
                <a:spcPct val="14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350">
                <a:solidFill>
                  <a:srgbClr val="303552"/>
                </a:solidFill>
                <a:latin typeface="Open Sans"/>
                <a:ea typeface="Open Sans"/>
                <a:cs typeface="Open Sans"/>
                <a:sym typeface="Open Sans"/>
              </a:rPr>
              <a:t>The two most common platforms are Hypothes.is and Perusall</a:t>
            </a:r>
            <a:endParaRPr sz="2350">
              <a:solidFill>
                <a:srgbClr val="30355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22"/>
          <p:cNvSpPr txBox="1">
            <a:spLocks noGrp="1"/>
          </p:cNvSpPr>
          <p:nvPr>
            <p:ph type="title"/>
          </p:nvPr>
        </p:nvSpPr>
        <p:spPr>
          <a:xfrm>
            <a:off x="1998170" y="804520"/>
            <a:ext cx="8382326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 b="1"/>
              <a:t>Commercial textbooks mostly don’t allow social annotation</a:t>
            </a:r>
            <a:endParaRPr/>
          </a:p>
        </p:txBody>
      </p:sp>
      <p:sp>
        <p:nvSpPr>
          <p:cNvPr id="797" name="Google Shape;797;p122"/>
          <p:cNvSpPr txBox="1">
            <a:spLocks noGrp="1"/>
          </p:cNvSpPr>
          <p:nvPr>
            <p:ph type="body" idx="1"/>
          </p:nvPr>
        </p:nvSpPr>
        <p:spPr>
          <a:xfrm>
            <a:off x="1531138" y="2015731"/>
            <a:ext cx="8284004" cy="431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7492" lvl="1" indent="-253746" algn="l" rtl="0">
              <a:lnSpc>
                <a:spcPct val="117499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Commercial publishers control their texts on their own platforms</a:t>
            </a:r>
            <a:endParaRPr/>
          </a:p>
          <a:p>
            <a:pPr marL="507492" lvl="1" indent="-253746" algn="l" rtl="0">
              <a:lnSpc>
                <a:spcPct val="117499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They don't offer their texts as PDFs or on the open web </a:t>
            </a:r>
            <a:endParaRPr/>
          </a:p>
          <a:p>
            <a:pPr marL="507492" lvl="1" indent="-253746" algn="l" rtl="0">
              <a:lnSpc>
                <a:spcPct val="117499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Therefore, social annotation tools can't access them</a:t>
            </a:r>
            <a:endParaRPr/>
          </a:p>
          <a:p>
            <a:pPr marL="507492" lvl="1" indent="-253746" algn="l" rtl="0">
              <a:lnSpc>
                <a:spcPct val="117499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</a:pPr>
            <a:r>
              <a:rPr lang="en-US" sz="28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Only a few publishers allow paid access through Perusall.</a:t>
            </a:r>
            <a:endParaRPr/>
          </a:p>
          <a:p>
            <a:pPr marL="9144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23"/>
          <p:cNvSpPr txBox="1">
            <a:spLocks noGrp="1"/>
          </p:cNvSpPr>
          <p:nvPr>
            <p:ph type="title"/>
          </p:nvPr>
        </p:nvSpPr>
        <p:spPr>
          <a:xfrm>
            <a:off x="1998170" y="804520"/>
            <a:ext cx="8382326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 b="1"/>
              <a:t>But OER work perfectly with social annotation</a:t>
            </a:r>
            <a:endParaRPr/>
          </a:p>
        </p:txBody>
      </p:sp>
      <p:sp>
        <p:nvSpPr>
          <p:cNvPr id="803" name="Google Shape;803;p123"/>
          <p:cNvSpPr txBox="1">
            <a:spLocks noGrp="1"/>
          </p:cNvSpPr>
          <p:nvPr>
            <p:ph type="body" idx="1"/>
          </p:nvPr>
        </p:nvSpPr>
        <p:spPr>
          <a:xfrm>
            <a:off x="1531138" y="2015731"/>
            <a:ext cx="5269712" cy="43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17499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</a:pPr>
            <a:r>
              <a:rPr lang="en-US" sz="2800">
                <a:solidFill>
                  <a:srgbClr val="303552"/>
                </a:solidFill>
                <a:latin typeface="Arimo"/>
                <a:ea typeface="Arimo"/>
                <a:cs typeface="Arimo"/>
                <a:sym typeface="Arimo"/>
              </a:rPr>
              <a:t>If a textbook is open, we can assign students not just to read but to comment and converse about each part of it</a:t>
            </a:r>
            <a:endParaRPr/>
          </a:p>
          <a:p>
            <a:pPr marL="457200" lvl="0" indent="-330200" algn="l" rtl="0">
              <a:lnSpc>
                <a:spcPct val="117499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</a:pPr>
            <a:r>
              <a:rPr lang="en-US" sz="2800">
                <a:solidFill>
                  <a:srgbClr val="303552"/>
                </a:solidFill>
                <a:latin typeface="Arimo"/>
                <a:ea typeface="Arimo"/>
                <a:cs typeface="Arimo"/>
                <a:sym typeface="Arimo"/>
              </a:rPr>
              <a:t>OER + social annotation means student encounters with the textbook are active, social, and fruitful!</a:t>
            </a:r>
            <a:endParaRPr/>
          </a:p>
        </p:txBody>
      </p:sp>
      <p:pic>
        <p:nvPicPr>
          <p:cNvPr id="804" name="Google Shape;804;p123" descr="A red and white puzzle piec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789" y="2595864"/>
            <a:ext cx="3886943" cy="1963611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123"/>
          <p:cNvSpPr txBox="1"/>
          <p:nvPr/>
        </p:nvSpPr>
        <p:spPr>
          <a:xfrm>
            <a:off x="8211526" y="4557161"/>
            <a:ext cx="1943471" cy="397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3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Image by </a:t>
            </a:r>
            <a:r>
              <a:rPr lang="en-US" sz="11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PIRO4D from Pixabay </a:t>
            </a:r>
            <a:endParaRPr/>
          </a:p>
          <a:p>
            <a:pPr marL="0" marR="0" lvl="0" indent="0" algn="ctr" rtl="0">
              <a:lnSpc>
                <a:spcPct val="13998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3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24"/>
          <p:cNvSpPr txBox="1">
            <a:spLocks noGrp="1"/>
          </p:cNvSpPr>
          <p:nvPr>
            <p:ph type="title"/>
          </p:nvPr>
        </p:nvSpPr>
        <p:spPr>
          <a:xfrm>
            <a:off x="2612686" y="804520"/>
            <a:ext cx="7202456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How do I start adapting OER or creating my own?</a:t>
            </a:r>
            <a:endParaRPr/>
          </a:p>
        </p:txBody>
      </p:sp>
      <p:sp>
        <p:nvSpPr>
          <p:cNvPr id="811" name="Google Shape;811;p124"/>
          <p:cNvSpPr txBox="1"/>
          <p:nvPr/>
        </p:nvSpPr>
        <p:spPr>
          <a:xfrm>
            <a:off x="1609344" y="2097024"/>
            <a:ext cx="9936600" cy="43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7227" marR="0" lvl="1" indent="-3886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552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If the text is in Google docs or Word, just copy it and start working (with attribution).</a:t>
            </a:r>
            <a:endParaRPr/>
          </a:p>
          <a:p>
            <a:pPr marL="777227" marR="0" lvl="1" indent="-3886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552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Otherwise, </a:t>
            </a:r>
            <a:r>
              <a:rPr lang="en-US" sz="2800">
                <a:solidFill>
                  <a:srgbClr val="303552"/>
                </a:solidFill>
              </a:rPr>
              <a:t>ask your OER liaison</a:t>
            </a:r>
            <a:r>
              <a:rPr lang="en-US" sz="2800" b="0" i="0" u="none" strike="noStrike" cap="none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 if your institution has a LibreTexts partnership w/support</a:t>
            </a:r>
            <a:r>
              <a:rPr lang="en-US" sz="2800">
                <a:solidFill>
                  <a:srgbClr val="303552"/>
                </a:solidFill>
              </a:rPr>
              <a:t>. Even if not, you can</a:t>
            </a:r>
            <a:r>
              <a:rPr lang="en-US" sz="2800" b="0" i="0" u="none" strike="noStrike" cap="none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request a LibreTexts account</a:t>
            </a:r>
            <a:r>
              <a:rPr lang="en-US" sz="2800">
                <a:solidFill>
                  <a:srgbClr val="303552"/>
                </a:solidFill>
              </a:rPr>
              <a:t> and forge ahead..</a:t>
            </a:r>
            <a:r>
              <a:rPr lang="en-US" sz="2800" b="0" i="0" u="none" strike="noStrike" cap="none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777227" marR="0" lvl="1" indent="-3886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552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If the text is hosted on OERCommons.org, you could edit it there.</a:t>
            </a:r>
            <a:endParaRPr/>
          </a:p>
          <a:p>
            <a:pPr marL="777227" marR="0" lvl="1" indent="-3886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552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If the text is in Pressbooks, see if your institution offers access to that platform.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25"/>
          <p:cNvSpPr txBox="1">
            <a:spLocks noGrp="1"/>
          </p:cNvSpPr>
          <p:nvPr>
            <p:ph type="title"/>
          </p:nvPr>
        </p:nvSpPr>
        <p:spPr>
          <a:xfrm>
            <a:off x="2612686" y="804520"/>
            <a:ext cx="7202456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Customizing and Remixing in LibreTexts</a:t>
            </a:r>
            <a:endParaRPr/>
          </a:p>
        </p:txBody>
      </p:sp>
      <p:sp>
        <p:nvSpPr>
          <p:cNvPr id="817" name="Google Shape;817;p125"/>
          <p:cNvSpPr txBox="1">
            <a:spLocks noGrp="1"/>
          </p:cNvSpPr>
          <p:nvPr>
            <p:ph type="body" idx="1"/>
          </p:nvPr>
        </p:nvSpPr>
        <p:spPr>
          <a:xfrm>
            <a:off x="2612686" y="2015732"/>
            <a:ext cx="7202456" cy="40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2800"/>
              <a:t>Request a LibreTexts account by emailing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info@libretexts.org</a:t>
            </a:r>
            <a:r>
              <a:rPr lang="en-US" sz="2800"/>
              <a:t>.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2800"/>
              <a:t>Access free training and resources.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2800"/>
              <a:t>Choose the chapters and pages from the books your want using the </a:t>
            </a:r>
            <a:r>
              <a:rPr lang="en-US" sz="2800" u="sng">
                <a:solidFill>
                  <a:schemeClr val="hlink"/>
                </a:solidFill>
                <a:hlinkClick r:id="rId4"/>
              </a:rPr>
              <a:t>remixer</a:t>
            </a:r>
            <a:r>
              <a:rPr lang="en-US" sz="2800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800"/>
          </a:p>
        </p:txBody>
      </p:sp>
      <p:pic>
        <p:nvPicPr>
          <p:cNvPr id="818" name="Google Shape;818;p125" descr="LibreTexts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9980" y="4517671"/>
            <a:ext cx="6089239" cy="136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099F-D526-C6AA-CF0A-DB1378F2B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600" y="593367"/>
            <a:ext cx="2747730" cy="763600"/>
          </a:xfrm>
        </p:spPr>
        <p:txBody>
          <a:bodyPr/>
          <a:lstStyle/>
          <a:p>
            <a:pPr lvl="0"/>
            <a:r>
              <a:rPr lang="en-US" dirty="0"/>
              <a:t>Choose the chapters or pages you want from one or more books, in the order you want</a:t>
            </a:r>
          </a:p>
        </p:txBody>
      </p:sp>
      <p:pic>
        <p:nvPicPr>
          <p:cNvPr id="823" name="Google Shape;823;p126" descr="An image of how to sort in LibreTexts on the Campus Bookshelv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5368" y="711660"/>
            <a:ext cx="8691716" cy="5213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3"/>
          <p:cNvSpPr txBox="1">
            <a:spLocks noGrp="1"/>
          </p:cNvSpPr>
          <p:nvPr>
            <p:ph type="title"/>
          </p:nvPr>
        </p:nvSpPr>
        <p:spPr>
          <a:xfrm>
            <a:off x="1451567" y="622733"/>
            <a:ext cx="9603200" cy="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700" b="1"/>
              <a:t>What are Open Educational Resources?</a:t>
            </a:r>
            <a:endParaRPr sz="4500" b="1"/>
          </a:p>
        </p:txBody>
      </p:sp>
      <p:sp>
        <p:nvSpPr>
          <p:cNvPr id="463" name="Google Shape;463;p73"/>
          <p:cNvSpPr txBox="1">
            <a:spLocks noGrp="1"/>
          </p:cNvSpPr>
          <p:nvPr>
            <p:ph type="body" idx="1"/>
          </p:nvPr>
        </p:nvSpPr>
        <p:spPr>
          <a:xfrm>
            <a:off x="1451567" y="2015733"/>
            <a:ext cx="9603200" cy="4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sz="3200">
                <a:solidFill>
                  <a:srgbClr val="000000"/>
                </a:solidFill>
              </a:rPr>
              <a:t>Creative Commons defines OER as teaching, learning, and research materials that are either (a) in the public domain or (b) licensed in a manner that provides everyone with free and perpetual permission to engage in the 5R activities– retaining, remixing, revising, reusing and redistributing the resources.</a:t>
            </a:r>
            <a:endParaRPr sz="49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sz="3700">
                <a:solidFill>
                  <a:srgbClr val="000000"/>
                </a:solidFill>
              </a:rPr>
              <a:t>-- </a:t>
            </a:r>
            <a:r>
              <a:rPr lang="en-US" sz="3700" u="sng">
                <a:solidFill>
                  <a:schemeClr val="hlink"/>
                </a:solidFill>
                <a:hlinkClick r:id="rId3"/>
              </a:rPr>
              <a:t>Creative Commons</a:t>
            </a:r>
            <a:endParaRPr sz="37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27"/>
          <p:cNvSpPr txBox="1">
            <a:spLocks noGrp="1"/>
          </p:cNvSpPr>
          <p:nvPr>
            <p:ph type="title" idx="4294967295"/>
          </p:nvPr>
        </p:nvSpPr>
        <p:spPr>
          <a:xfrm>
            <a:off x="2278625" y="730044"/>
            <a:ext cx="7241457" cy="15696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Check that the license allows (any CC license that doesn't say ND)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Edit away 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LibreTexts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0" name="Google Shape;830;p127" descr="A screenshot of editing a LibreTexts book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9981" y="2458167"/>
            <a:ext cx="8753167" cy="3441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28"/>
          <p:cNvSpPr txBox="1">
            <a:spLocks noGrp="1"/>
          </p:cNvSpPr>
          <p:nvPr>
            <p:ph type="title"/>
          </p:nvPr>
        </p:nvSpPr>
        <p:spPr>
          <a:xfrm>
            <a:off x="1451581" y="808303"/>
            <a:ext cx="96032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Join the English OER listserv</a:t>
            </a:r>
            <a:endParaRPr/>
          </a:p>
        </p:txBody>
      </p:sp>
      <p:sp>
        <p:nvSpPr>
          <p:cNvPr id="836" name="Google Shape;836;p128"/>
          <p:cNvSpPr txBox="1">
            <a:spLocks noGrp="1"/>
          </p:cNvSpPr>
          <p:nvPr>
            <p:ph type="body" idx="1"/>
          </p:nvPr>
        </p:nvSpPr>
        <p:spPr>
          <a:xfrm>
            <a:off x="1451581" y="2015735"/>
            <a:ext cx="9603200" cy="4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77227" lvl="1" indent="-3886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4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A place to ask for and recommend specific OER for college English</a:t>
            </a:r>
            <a:endParaRPr/>
          </a:p>
          <a:p>
            <a:pPr marL="777227" lvl="1" indent="-3886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4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Share successes and challenges teaching with OER</a:t>
            </a:r>
            <a:endParaRPr/>
          </a:p>
          <a:p>
            <a:pPr marL="777227" lvl="1" indent="-3886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4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Share strategies for advocating for OER in our departments</a:t>
            </a:r>
            <a:endParaRPr/>
          </a:p>
          <a:p>
            <a:pPr marL="777227" lvl="1" indent="-3886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4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An informal community of practice </a:t>
            </a:r>
            <a:endParaRPr/>
          </a:p>
          <a:p>
            <a:pPr marL="777227" lvl="1" indent="-3886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400">
                <a:solidFill>
                  <a:srgbClr val="303552"/>
                </a:solidFill>
              </a:rPr>
              <a:t>11</a:t>
            </a:r>
            <a:r>
              <a:rPr lang="en-US" sz="24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7 members as of </a:t>
            </a:r>
            <a:r>
              <a:rPr lang="en-US" sz="2400">
                <a:solidFill>
                  <a:srgbClr val="303552"/>
                </a:solidFill>
              </a:rPr>
              <a:t>11/24</a:t>
            </a:r>
            <a:r>
              <a:rPr lang="en-US" sz="24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 sz="2400">
                <a:solidFill>
                  <a:srgbClr val="303552"/>
                </a:solidFill>
              </a:rPr>
              <a:t>3</a:t>
            </a:r>
            <a:endParaRPr/>
          </a:p>
          <a:p>
            <a:pPr marL="777227" lvl="1" indent="-3886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400">
                <a:solidFill>
                  <a:srgbClr val="303552"/>
                </a:solidFill>
                <a:latin typeface="Arial"/>
                <a:ea typeface="Arial"/>
                <a:cs typeface="Arial"/>
                <a:sym typeface="Arial"/>
              </a:rPr>
              <a:t>Join at </a:t>
            </a:r>
            <a:r>
              <a:rPr lang="en-US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https://groups.google.com/g/englishoer</a:t>
            </a:r>
            <a:endParaRPr sz="20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29"/>
          <p:cNvSpPr txBox="1">
            <a:spLocks noGrp="1"/>
          </p:cNvSpPr>
          <p:nvPr>
            <p:ph type="ctrTitle"/>
          </p:nvPr>
        </p:nvSpPr>
        <p:spPr>
          <a:xfrm>
            <a:off x="3214433" y="1254655"/>
            <a:ext cx="6477803" cy="176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Questions?  Suggestions?</a:t>
            </a:r>
            <a:endParaRPr/>
          </a:p>
        </p:txBody>
      </p:sp>
      <p:sp>
        <p:nvSpPr>
          <p:cNvPr id="842" name="Google Shape;842;p129"/>
          <p:cNvSpPr txBox="1">
            <a:spLocks noGrp="1"/>
          </p:cNvSpPr>
          <p:nvPr>
            <p:ph type="subTitle" idx="1"/>
          </p:nvPr>
        </p:nvSpPr>
        <p:spPr>
          <a:xfrm>
            <a:off x="3312754" y="3260744"/>
            <a:ext cx="5728095" cy="12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Anna Mills, Cañada College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ASCCC OERI English Discipline Lead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Slides: https://bit.ly/OEREnglish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millsanna@smccd.edu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843" name="Google Shape;843;p129" descr="A close up of a sign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t="1283" r="1" b="1"/>
          <a:stretch/>
        </p:blipFill>
        <p:spPr>
          <a:xfrm>
            <a:off x="3473" y="1546483"/>
            <a:ext cx="2437259" cy="3601056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129"/>
          <p:cNvSpPr txBox="1"/>
          <p:nvPr/>
        </p:nvSpPr>
        <p:spPr>
          <a:xfrm>
            <a:off x="2630436" y="5690726"/>
            <a:ext cx="775765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work is licensed under a </a:t>
            </a: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Attribution-NonCommercial 4.0 International License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5" name="Google Shape;845;p129" descr="Creative Commons license mark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8398" y="6152391"/>
            <a:ext cx="764459" cy="270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4"/>
          <p:cNvSpPr txBox="1">
            <a:spLocks noGrp="1"/>
          </p:cNvSpPr>
          <p:nvPr>
            <p:ph type="title"/>
          </p:nvPr>
        </p:nvSpPr>
        <p:spPr>
          <a:xfrm>
            <a:off x="464667" y="268193"/>
            <a:ext cx="11360800" cy="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800" b="1" dirty="0">
                <a:solidFill>
                  <a:srgbClr val="00417E"/>
                </a:solidFill>
              </a:rPr>
              <a:t>The 5R Permissions of OER</a:t>
            </a:r>
            <a:endParaRPr sz="4800" b="1" dirty="0">
              <a:solidFill>
                <a:srgbClr val="00417E"/>
              </a:solidFill>
            </a:endParaRPr>
          </a:p>
        </p:txBody>
      </p:sp>
      <p:grpSp>
        <p:nvGrpSpPr>
          <p:cNvPr id="475" name="Google Shape;475;p74" descr="Image is part of a chart: The 5 R permissions of OER. Retain meaning to make and own copies."/>
          <p:cNvGrpSpPr/>
          <p:nvPr/>
        </p:nvGrpSpPr>
        <p:grpSpPr>
          <a:xfrm>
            <a:off x="860134" y="1519678"/>
            <a:ext cx="10229235" cy="894015"/>
            <a:chOff x="1431328" y="2473842"/>
            <a:chExt cx="6566743" cy="670511"/>
          </a:xfrm>
        </p:grpSpPr>
        <p:sp>
          <p:nvSpPr>
            <p:cNvPr id="476" name="Google Shape;476;p74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name="adj" fmla="val 50000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4"/>
            <p:cNvSpPr txBox="1"/>
            <p:nvPr/>
          </p:nvSpPr>
          <p:spPr>
            <a:xfrm>
              <a:off x="4615871" y="2480603"/>
              <a:ext cx="33822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Make and own copies</a:t>
              </a:r>
              <a:endParaRPr sz="4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8" name="Google Shape;478;p74"/>
            <p:cNvSpPr/>
            <p:nvPr/>
          </p:nvSpPr>
          <p:spPr>
            <a:xfrm rot="-5400000">
              <a:off x="2240428" y="1664753"/>
              <a:ext cx="670500" cy="22887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4"/>
            <p:cNvSpPr/>
            <p:nvPr/>
          </p:nvSpPr>
          <p:spPr>
            <a:xfrm>
              <a:off x="1595691" y="2611552"/>
              <a:ext cx="327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Retain</a:t>
              </a:r>
              <a:endParaRPr sz="4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80" name="Google Shape;480;p74" descr="Image is part of a chart: The 5 R permissions of OER. Reuse meaning to use in a wide range of ways."/>
          <p:cNvGrpSpPr/>
          <p:nvPr/>
        </p:nvGrpSpPr>
        <p:grpSpPr>
          <a:xfrm>
            <a:off x="860134" y="2438917"/>
            <a:ext cx="10722263" cy="927015"/>
            <a:chOff x="1431328" y="2473842"/>
            <a:chExt cx="6883246" cy="695261"/>
          </a:xfrm>
        </p:grpSpPr>
        <p:sp>
          <p:nvSpPr>
            <p:cNvPr id="481" name="Google Shape;481;p74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name="adj" fmla="val 50000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74"/>
            <p:cNvSpPr txBox="1"/>
            <p:nvPr/>
          </p:nvSpPr>
          <p:spPr>
            <a:xfrm>
              <a:off x="3755174" y="2512103"/>
              <a:ext cx="45594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Use in a wide range of ways</a:t>
              </a:r>
              <a:endParaRPr sz="4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83" name="Google Shape;483;p74"/>
            <p:cNvSpPr/>
            <p:nvPr/>
          </p:nvSpPr>
          <p:spPr>
            <a:xfrm rot="-5400000">
              <a:off x="2228578" y="1676603"/>
              <a:ext cx="670500" cy="2265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4"/>
            <p:cNvSpPr/>
            <p:nvPr/>
          </p:nvSpPr>
          <p:spPr>
            <a:xfrm>
              <a:off x="1627190" y="2611553"/>
              <a:ext cx="32439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Reuse</a:t>
              </a:r>
              <a:endParaRPr sz="4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85" name="Google Shape;485;p74" descr="Image is part of a chart: The 5 R permissions of OER. Revise meaning to adapt, modify, and improve."/>
          <p:cNvGrpSpPr/>
          <p:nvPr/>
        </p:nvGrpSpPr>
        <p:grpSpPr>
          <a:xfrm>
            <a:off x="860167" y="3382620"/>
            <a:ext cx="10468012" cy="903697"/>
            <a:chOff x="1431328" y="2473842"/>
            <a:chExt cx="6720029" cy="677773"/>
          </a:xfrm>
        </p:grpSpPr>
        <p:sp>
          <p:nvSpPr>
            <p:cNvPr id="486" name="Google Shape;486;p74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name="adj" fmla="val 50000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4"/>
            <p:cNvSpPr txBox="1"/>
            <p:nvPr/>
          </p:nvSpPr>
          <p:spPr>
            <a:xfrm>
              <a:off x="3767757" y="2494615"/>
              <a:ext cx="43836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Adapt, modify, and improve</a:t>
              </a:r>
              <a:endParaRPr sz="4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88" name="Google Shape;488;p74"/>
            <p:cNvSpPr/>
            <p:nvPr/>
          </p:nvSpPr>
          <p:spPr>
            <a:xfrm rot="-5400000">
              <a:off x="2212828" y="1692353"/>
              <a:ext cx="670500" cy="22335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4"/>
            <p:cNvSpPr/>
            <p:nvPr/>
          </p:nvSpPr>
          <p:spPr>
            <a:xfrm>
              <a:off x="1579921" y="2611552"/>
              <a:ext cx="32913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Revise</a:t>
              </a:r>
              <a:endParaRPr sz="4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70" name="Google Shape;470;p74" descr="Image is part of a chart: The 5 R permissions of OER. Remix meaning to combine two or more."/>
          <p:cNvGrpSpPr/>
          <p:nvPr/>
        </p:nvGrpSpPr>
        <p:grpSpPr>
          <a:xfrm>
            <a:off x="831233" y="4330685"/>
            <a:ext cx="10229163" cy="894015"/>
            <a:chOff x="1431328" y="2473842"/>
            <a:chExt cx="6566697" cy="670511"/>
          </a:xfrm>
        </p:grpSpPr>
        <p:sp>
          <p:nvSpPr>
            <p:cNvPr id="471" name="Google Shape;471;p74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name="adj" fmla="val 50000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4"/>
            <p:cNvSpPr txBox="1"/>
            <p:nvPr/>
          </p:nvSpPr>
          <p:spPr>
            <a:xfrm>
              <a:off x="3872311" y="2480603"/>
              <a:ext cx="40629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Combine two or more</a:t>
              </a:r>
              <a:endParaRPr sz="4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3" name="Google Shape;473;p74"/>
            <p:cNvSpPr/>
            <p:nvPr/>
          </p:nvSpPr>
          <p:spPr>
            <a:xfrm rot="-5400000">
              <a:off x="2218078" y="1687103"/>
              <a:ext cx="670500" cy="224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4"/>
            <p:cNvSpPr/>
            <p:nvPr/>
          </p:nvSpPr>
          <p:spPr>
            <a:xfrm>
              <a:off x="1606369" y="2611552"/>
              <a:ext cx="32649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Remix</a:t>
              </a:r>
              <a:endParaRPr sz="4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90" name="Google Shape;490;p74" descr="Image is part of a chart: The 5 R permissions of OER. Redistribute meaning to share with others."/>
          <p:cNvGrpSpPr/>
          <p:nvPr/>
        </p:nvGrpSpPr>
        <p:grpSpPr>
          <a:xfrm>
            <a:off x="831233" y="5257351"/>
            <a:ext cx="10229163" cy="894015"/>
            <a:chOff x="1431328" y="2473842"/>
            <a:chExt cx="6566697" cy="670511"/>
          </a:xfrm>
        </p:grpSpPr>
        <p:sp>
          <p:nvSpPr>
            <p:cNvPr id="491" name="Google Shape;491;p74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name="adj" fmla="val 50000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4"/>
            <p:cNvSpPr txBox="1"/>
            <p:nvPr/>
          </p:nvSpPr>
          <p:spPr>
            <a:xfrm>
              <a:off x="4701935" y="2480603"/>
              <a:ext cx="32412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Share with others</a:t>
              </a:r>
              <a:endParaRPr sz="4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93" name="Google Shape;493;p74"/>
            <p:cNvSpPr/>
            <p:nvPr/>
          </p:nvSpPr>
          <p:spPr>
            <a:xfrm rot="-5400000">
              <a:off x="2214178" y="1691003"/>
              <a:ext cx="670500" cy="2236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4"/>
            <p:cNvSpPr/>
            <p:nvPr/>
          </p:nvSpPr>
          <p:spPr>
            <a:xfrm>
              <a:off x="1590620" y="2611553"/>
              <a:ext cx="32805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Redistribute</a:t>
              </a:r>
              <a:endParaRPr sz="4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68" name="Google Shape;468;p74"/>
          <p:cNvSpPr txBox="1"/>
          <p:nvPr/>
        </p:nvSpPr>
        <p:spPr>
          <a:xfrm>
            <a:off x="275767" y="6481200"/>
            <a:ext cx="11718800" cy="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framework, freely available under a </a:t>
            </a:r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Creative Commons Attribution 4.0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license (CC BY), was designed by Lumen Learning as </a:t>
            </a:r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the 5Rs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5"/>
          <p:cNvSpPr txBox="1">
            <a:spLocks noGrp="1"/>
          </p:cNvSpPr>
          <p:nvPr>
            <p:ph type="title"/>
          </p:nvPr>
        </p:nvSpPr>
        <p:spPr>
          <a:xfrm>
            <a:off x="694067" y="461467"/>
            <a:ext cx="51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900" b="1">
                <a:solidFill>
                  <a:srgbClr val="00417E"/>
                </a:solidFill>
              </a:rPr>
              <a:t>Traditional Textbook</a:t>
            </a:r>
            <a:r>
              <a:rPr lang="en-US" sz="4700" b="1"/>
              <a:t> </a:t>
            </a:r>
            <a:endParaRPr sz="4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500" name="Google Shape;500;p7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5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5079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Publishing company owns copyright and sells book for profit</a:t>
            </a:r>
            <a:endParaRPr sz="3200">
              <a:solidFill>
                <a:srgbClr val="000000"/>
              </a:solidFill>
            </a:endParaRPr>
          </a:p>
          <a:p>
            <a:pPr marL="609585" lvl="0" indent="-5079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Cannot copy, scan, or share without permission </a:t>
            </a:r>
            <a:endParaRPr sz="3200">
              <a:solidFill>
                <a:srgbClr val="000000"/>
              </a:solidFill>
            </a:endParaRPr>
          </a:p>
          <a:p>
            <a:pPr marL="609585" lvl="0" indent="-5079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One student = one copy</a:t>
            </a:r>
            <a:endParaRPr sz="3200">
              <a:solidFill>
                <a:srgbClr val="000000"/>
              </a:solidFill>
            </a:endParaRPr>
          </a:p>
          <a:p>
            <a:pPr marL="609585" lvl="0" indent="-5079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Cannot change (revise or edit) material</a:t>
            </a:r>
            <a:endParaRPr sz="3200">
              <a:solidFill>
                <a:srgbClr val="000000"/>
              </a:solidFill>
            </a:endParaRPr>
          </a:p>
        </p:txBody>
      </p:sp>
      <p:sp>
        <p:nvSpPr>
          <p:cNvPr id="501" name="Google Shape;501;p75"/>
          <p:cNvSpPr txBox="1">
            <a:spLocks noGrp="1"/>
          </p:cNvSpPr>
          <p:nvPr>
            <p:ph type="body" idx="2"/>
          </p:nvPr>
        </p:nvSpPr>
        <p:spPr>
          <a:xfrm>
            <a:off x="6197000" y="1536633"/>
            <a:ext cx="5579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5079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No one making a profit</a:t>
            </a:r>
            <a:endParaRPr sz="3200">
              <a:solidFill>
                <a:srgbClr val="000000"/>
              </a:solidFill>
            </a:endParaRPr>
          </a:p>
          <a:p>
            <a:pPr marL="609585" lvl="0" indent="-5079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Freely and instantly available online</a:t>
            </a:r>
            <a:endParaRPr sz="3200">
              <a:solidFill>
                <a:srgbClr val="000000"/>
              </a:solidFill>
            </a:endParaRPr>
          </a:p>
          <a:p>
            <a:pPr marL="609585" lvl="0" indent="-5079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Copy, scan, share, as much as needed</a:t>
            </a:r>
            <a:endParaRPr sz="3200">
              <a:solidFill>
                <a:srgbClr val="000000"/>
              </a:solidFill>
            </a:endParaRPr>
          </a:p>
          <a:p>
            <a:pPr marL="609585" lvl="0" indent="-5079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Edit, revise, modify (depending on the license)</a:t>
            </a:r>
            <a:endParaRPr sz="3200">
              <a:solidFill>
                <a:srgbClr val="000000"/>
              </a:solidFill>
            </a:endParaRPr>
          </a:p>
        </p:txBody>
      </p:sp>
      <p:sp>
        <p:nvSpPr>
          <p:cNvPr id="502" name="Google Shape;502;p75"/>
          <p:cNvSpPr txBox="1">
            <a:spLocks noGrp="1"/>
          </p:cNvSpPr>
          <p:nvPr>
            <p:ph type="title"/>
          </p:nvPr>
        </p:nvSpPr>
        <p:spPr>
          <a:xfrm>
            <a:off x="6706967" y="461467"/>
            <a:ext cx="455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700" b="1">
                <a:solidFill>
                  <a:srgbClr val="00417E"/>
                </a:solidFill>
              </a:rPr>
              <a:t>OER</a:t>
            </a:r>
            <a:r>
              <a:rPr lang="en-US" sz="4700" b="1">
                <a:solidFill>
                  <a:srgbClr val="00417E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 sz="4700" b="1">
              <a:solidFill>
                <a:srgbClr val="00417E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03" name="Google Shape;503;p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694067" y="1421300"/>
            <a:ext cx="10923200" cy="16400"/>
          </a:xfrm>
          <a:prstGeom prst="straightConnector1">
            <a:avLst/>
          </a:prstGeom>
          <a:noFill/>
          <a:ln w="38100" cap="flat" cmpd="sng">
            <a:solidFill>
              <a:srgbClr val="D5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6"/>
          <p:cNvSpPr txBox="1">
            <a:spLocks noGrp="1"/>
          </p:cNvSpPr>
          <p:nvPr>
            <p:ph type="title"/>
          </p:nvPr>
        </p:nvSpPr>
        <p:spPr>
          <a:xfrm>
            <a:off x="316433" y="280933"/>
            <a:ext cx="78080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700" b="1">
                <a:solidFill>
                  <a:srgbClr val="00417E"/>
                </a:solidFill>
              </a:rPr>
              <a:t>Why Use OER, Especially Now?</a:t>
            </a:r>
            <a:endParaRPr sz="3700" b="1">
              <a:solidFill>
                <a:srgbClr val="00417E"/>
              </a:solidFill>
            </a:endParaRPr>
          </a:p>
        </p:txBody>
      </p:sp>
      <p:sp>
        <p:nvSpPr>
          <p:cNvPr id="509" name="Google Shape;509;p76"/>
          <p:cNvSpPr txBox="1">
            <a:spLocks noGrp="1"/>
          </p:cNvSpPr>
          <p:nvPr>
            <p:ph type="body" idx="1"/>
          </p:nvPr>
        </p:nvSpPr>
        <p:spPr>
          <a:xfrm>
            <a:off x="531267" y="1306967"/>
            <a:ext cx="6946800" cy="53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51645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</a:pPr>
            <a:r>
              <a:rPr lang="en-US" sz="3300">
                <a:solidFill>
                  <a:srgbClr val="000000"/>
                </a:solidFill>
              </a:rPr>
              <a:t>Free - students need extra financial help right now</a:t>
            </a:r>
            <a:endParaRPr sz="3300">
              <a:solidFill>
                <a:srgbClr val="000000"/>
              </a:solidFill>
            </a:endParaRPr>
          </a:p>
          <a:p>
            <a:pPr marL="609585" lvl="0" indent="-51645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</a:pPr>
            <a:r>
              <a:rPr lang="en-US" sz="3300">
                <a:solidFill>
                  <a:srgbClr val="000000"/>
                </a:solidFill>
              </a:rPr>
              <a:t>Instant, permanent access- no waiting for books to arrive, no expired access</a:t>
            </a:r>
            <a:endParaRPr sz="3300">
              <a:solidFill>
                <a:srgbClr val="000000"/>
              </a:solidFill>
            </a:endParaRPr>
          </a:p>
          <a:p>
            <a:pPr marL="609585" lvl="0" indent="-4995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3100">
                <a:solidFill>
                  <a:schemeClr val="dk1"/>
                </a:solidFill>
              </a:rPr>
              <a:t>Takes guessing game out of copyright and fair use</a:t>
            </a:r>
            <a:endParaRPr sz="3100">
              <a:solidFill>
                <a:schemeClr val="dk1"/>
              </a:solidFill>
            </a:endParaRPr>
          </a:p>
          <a:p>
            <a:pPr marL="609585" lvl="0" indent="-4995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3100">
                <a:solidFill>
                  <a:schemeClr val="dk1"/>
                </a:solidFill>
              </a:rPr>
              <a:t>Can be integrated into Canvas</a:t>
            </a:r>
            <a:endParaRPr sz="3100">
              <a:solidFill>
                <a:schemeClr val="dk1"/>
              </a:solidFill>
            </a:endParaRPr>
          </a:p>
          <a:p>
            <a:pPr marL="609585" lvl="0" indent="-4995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3100">
                <a:solidFill>
                  <a:schemeClr val="dk1"/>
                </a:solidFill>
              </a:rPr>
              <a:t>Can be printed as well</a:t>
            </a:r>
            <a:endParaRPr sz="3300">
              <a:solidFill>
                <a:srgbClr val="000000"/>
              </a:solidFill>
            </a:endParaRPr>
          </a:p>
          <a:p>
            <a:pPr marL="609585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</a:pPr>
            <a:endParaRPr sz="3100">
              <a:solidFill>
                <a:srgbClr val="000000"/>
              </a:solidFill>
            </a:endParaRPr>
          </a:p>
        </p:txBody>
      </p:sp>
      <p:pic>
        <p:nvPicPr>
          <p:cNvPr id="510" name="Google Shape;510;p76" title="Bookshelf"/>
          <p:cNvPicPr preferRelativeResize="0"/>
          <p:nvPr/>
        </p:nvPicPr>
        <p:blipFill rotWithShape="1">
          <a:blip r:embed="rId3">
            <a:alphaModFix/>
          </a:blip>
          <a:srcRect l="27382" r="37439"/>
          <a:stretch/>
        </p:blipFill>
        <p:spPr>
          <a:xfrm>
            <a:off x="7903133" y="0"/>
            <a:ext cx="428886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OER">
      <a:dk1>
        <a:srgbClr val="00417E"/>
      </a:dk1>
      <a:lt1>
        <a:srgbClr val="FFFFFF"/>
      </a:lt1>
      <a:dk2>
        <a:srgbClr val="454545"/>
      </a:dk2>
      <a:lt2>
        <a:srgbClr val="DFDBD5"/>
      </a:lt2>
      <a:accent1>
        <a:srgbClr val="DE1F37"/>
      </a:accent1>
      <a:accent2>
        <a:srgbClr val="9FADCD"/>
      </a:accent2>
      <a:accent3>
        <a:srgbClr val="007B8D"/>
      </a:accent3>
      <a:accent4>
        <a:srgbClr val="AB1F3F"/>
      </a:accent4>
      <a:accent5>
        <a:srgbClr val="70AC46"/>
      </a:accent5>
      <a:accent6>
        <a:srgbClr val="FF8232"/>
      </a:accent6>
      <a:hlink>
        <a:srgbClr val="DE1F37"/>
      </a:hlink>
      <a:folHlink>
        <a:srgbClr val="AB1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lery">
  <a:themeElements>
    <a:clrScheme name="OER">
      <a:dk1>
        <a:srgbClr val="00417E"/>
      </a:dk1>
      <a:lt1>
        <a:srgbClr val="FFFFFF"/>
      </a:lt1>
      <a:dk2>
        <a:srgbClr val="454545"/>
      </a:dk2>
      <a:lt2>
        <a:srgbClr val="DFDBD5"/>
      </a:lt2>
      <a:accent1>
        <a:srgbClr val="DE1F37"/>
      </a:accent1>
      <a:accent2>
        <a:srgbClr val="9FADCD"/>
      </a:accent2>
      <a:accent3>
        <a:srgbClr val="007B8D"/>
      </a:accent3>
      <a:accent4>
        <a:srgbClr val="AB1F3F"/>
      </a:accent4>
      <a:accent5>
        <a:srgbClr val="70AC46"/>
      </a:accent5>
      <a:accent6>
        <a:srgbClr val="FF8232"/>
      </a:accent6>
      <a:hlink>
        <a:srgbClr val="DE1F37"/>
      </a:hlink>
      <a:folHlink>
        <a:srgbClr val="AB1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allery">
  <a:themeElements>
    <a:clrScheme name="OER">
      <a:dk1>
        <a:srgbClr val="00417E"/>
      </a:dk1>
      <a:lt1>
        <a:srgbClr val="FFFFFF"/>
      </a:lt1>
      <a:dk2>
        <a:srgbClr val="454545"/>
      </a:dk2>
      <a:lt2>
        <a:srgbClr val="DFDBD5"/>
      </a:lt2>
      <a:accent1>
        <a:srgbClr val="DE1F37"/>
      </a:accent1>
      <a:accent2>
        <a:srgbClr val="9FADCD"/>
      </a:accent2>
      <a:accent3>
        <a:srgbClr val="007B8D"/>
      </a:accent3>
      <a:accent4>
        <a:srgbClr val="AB1F3F"/>
      </a:accent4>
      <a:accent5>
        <a:srgbClr val="70AC46"/>
      </a:accent5>
      <a:accent6>
        <a:srgbClr val="FF8232"/>
      </a:accent6>
      <a:hlink>
        <a:srgbClr val="DE1F37"/>
      </a:hlink>
      <a:folHlink>
        <a:srgbClr val="AB1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1889</Words>
  <Application>Microsoft Office PowerPoint</Application>
  <PresentationFormat>Widescreen</PresentationFormat>
  <Paragraphs>230</Paragraphs>
  <Slides>62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Arimo</vt:lpstr>
      <vt:lpstr>Roboto</vt:lpstr>
      <vt:lpstr>Economica</vt:lpstr>
      <vt:lpstr>Open Sans Light</vt:lpstr>
      <vt:lpstr>Open Sans</vt:lpstr>
      <vt:lpstr>Arial</vt:lpstr>
      <vt:lpstr>Calibri</vt:lpstr>
      <vt:lpstr>Gallery</vt:lpstr>
      <vt:lpstr>Gallery</vt:lpstr>
      <vt:lpstr>Simple Light</vt:lpstr>
      <vt:lpstr>office theme</vt:lpstr>
      <vt:lpstr>Gallery</vt:lpstr>
      <vt:lpstr>Intro to OER for English</vt:lpstr>
      <vt:lpstr>Agenda</vt:lpstr>
      <vt:lpstr>Please say hello in the chat!</vt:lpstr>
      <vt:lpstr>Why OER?</vt:lpstr>
      <vt:lpstr>Academic Senate for California Community Colleges Open Education Resources Initiative  Michelle Pilati, Faculty Lead</vt:lpstr>
      <vt:lpstr>What are Open Educational Resources?</vt:lpstr>
      <vt:lpstr>The 5R Permissions of OER</vt:lpstr>
      <vt:lpstr>Traditional Textbook  </vt:lpstr>
      <vt:lpstr>Why Use OER, Especially Now?</vt:lpstr>
      <vt:lpstr>How Do You Know if Something is OER and Not Just Free?</vt:lpstr>
      <vt:lpstr>OER lead to greater improvement in grades and retention for non-white and low-income students</vt:lpstr>
      <vt:lpstr>Increasingly, OER feature equitable representation and anti-racist principles</vt:lpstr>
      <vt:lpstr>What’s available for English?</vt:lpstr>
      <vt:lpstr>How do I quickly check for OER textbooks I might want to adopt?</vt:lpstr>
      <vt:lpstr>OER and English page on OERI Website</vt:lpstr>
      <vt:lpstr>A list of textbooks organized by California course outline (C-ID)</vt:lpstr>
      <vt:lpstr>A few recommended texts for College Composition (ENGL 100) </vt:lpstr>
      <vt:lpstr>More recommended texts for College Composition (ENGL 100) </vt:lpstr>
      <vt:lpstr>The OpenStax Writing Guide with Handbook focused on “cultural awareness as a core outcome” (OpenStax blog, 2/22)</vt:lpstr>
      <vt:lpstr>Writing Guide on OpenStax</vt:lpstr>
      <vt:lpstr>But there are so many more...</vt:lpstr>
      <vt:lpstr>Look at which texts have been widely adopted</vt:lpstr>
      <vt:lpstr>Look at instructor ratings</vt:lpstr>
      <vt:lpstr>Open Textbook Library has the most substantive reviews </vt:lpstr>
      <vt:lpstr>Argumentative Writing and Critical Thinking through Literature </vt:lpstr>
      <vt:lpstr>Writing and Critical Thinking Through Literature on LibreTexts</vt:lpstr>
      <vt:lpstr>A sample chapter with learning objectives</vt:lpstr>
      <vt:lpstr>Exercises where students can click “answer” to see a sample response.</vt:lpstr>
      <vt:lpstr>Embedded videos and beautiful images</vt:lpstr>
      <vt:lpstr>Some non-white authors</vt:lpstr>
      <vt:lpstr>A literature anthology from BC Campus Open Education with discussion questions, essay assignments, and sample analyses</vt:lpstr>
      <vt:lpstr>Literature and Creative Writing Electives</vt:lpstr>
      <vt:lpstr>A few sample landing pages for literature textbooks:</vt:lpstr>
      <vt:lpstr>Naming the Unnameable book on Pressbooks</vt:lpstr>
      <vt:lpstr>Cover for World Literature 1</vt:lpstr>
      <vt:lpstr>Replace the Handbook? OER Style Guides (Free AND no ads)</vt:lpstr>
      <vt:lpstr>Open Readings</vt:lpstr>
      <vt:lpstr>OER (increasingly) include diverse voices, like this new anthology from Lehman College in the Bronx.</vt:lpstr>
      <vt:lpstr>An OER text on AI and writing</vt:lpstr>
      <vt:lpstr>Please post in the chat:  Which OER texts have you used?  Which do you recommend? </vt:lpstr>
      <vt:lpstr>Working with an OER Text</vt:lpstr>
      <vt:lpstr>What about printed copies?</vt:lpstr>
      <vt:lpstr>How can I get to Zero Textbook Cost (ZTC)?</vt:lpstr>
      <vt:lpstr>How can I get to Zero Textbook Cost (ZTC)? (Slide 2)</vt:lpstr>
      <vt:lpstr>We and our students can access most books through Canvas</vt:lpstr>
      <vt:lpstr>Many texts include Canvas ancillaries</vt:lpstr>
      <vt:lpstr>“How Arguments Work” Canvas course</vt:lpstr>
      <vt:lpstr>Import the book with ancillaries</vt:lpstr>
      <vt:lpstr>How Arguments Work chapters with quizzes, sample essays and assignments appear as modules in your course</vt:lpstr>
      <vt:lpstr>Assignments embedded into Canvas</vt:lpstr>
      <vt:lpstr>Chapter quizzes offer automated grading and feedback.</vt:lpstr>
      <vt:lpstr>Benefits of Canvas Integration</vt:lpstr>
      <vt:lpstr>OER also allows us to assign students to annotate the text together</vt:lpstr>
      <vt:lpstr>What is social annotation?</vt:lpstr>
      <vt:lpstr>Commercial textbooks mostly don’t allow social annotation</vt:lpstr>
      <vt:lpstr>But OER work perfectly with social annotation</vt:lpstr>
      <vt:lpstr>How do I start adapting OER or creating my own?</vt:lpstr>
      <vt:lpstr>Customizing and Remixing in LibreTexts</vt:lpstr>
      <vt:lpstr>Choose the chapters or pages you want from one or more books, in the order you want</vt:lpstr>
      <vt:lpstr>Check that the license allows (any CC license that doesn't say ND) Edit away in LibreTexts</vt:lpstr>
      <vt:lpstr>Join the English OER listserv</vt:lpstr>
      <vt:lpstr>Questions?  Suggestions?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OER for English</dc:title>
  <cp:lastModifiedBy>ASCCC1</cp:lastModifiedBy>
  <cp:revision>1</cp:revision>
  <dcterms:modified xsi:type="dcterms:W3CDTF">2023-12-01T19:28:23Z</dcterms:modified>
</cp:coreProperties>
</file>