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lfa Slab One" panose="020B0604020202020204" charset="0"/>
      <p:regular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wi.pressbooks.pub/lit-crit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wi.pressbooks.pub/beginnings-and-endings-a-critical-editio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usefulthing.org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icrosoft.com/en-us/edge/learning-center/how-to-use-bing-in-sidebar?form=MA13I2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qOs4uXMIUTh_twbVGurHJ4m2O9E0VydWA-rVTWco_B0ft5Q/viewform?usp=sf_lin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c/afff4bba-eca2-4ac2-8750-8287a09dcc3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f778ac97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f778ac97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f778ac97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9f778ac97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f778ac97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f778ac97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f778ac97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f778ac97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f778ac97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f778ac97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faa622b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faa622b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faa622b7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faa622b7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faa622b7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faa622b7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f778ac97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9f778ac97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one of Anna Mills’s prompts on comprehensive feedback. I also created my own prompts.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77102a3ce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77102a3ce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Critical Worlds briefly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https://cwi.pressbooks.pub/lit-crit/</a:t>
            </a:r>
            <a:r>
              <a:rPr lang="en"/>
              <a:t> , also show Beginnings and Endings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https://cwi.pressbooks.pub/beginnings-and-endings-a-critical-edition/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77102a3c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77102a3c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f778ac97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f778ac975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faa622b7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faa622b7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faa622b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faa622b7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faa622b7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9faa622b7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faa622b7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faa622b7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77102a3ce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77102a3ce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“What is a more enduring and adaptable skill that will keep enabling us to harness the potential of generative AI? It is problem formulation — the ability to identify, analyze, and delineate problems.” Oguz A. Acar, Harvard Business Review Ethan Mollick One Useful Thing blog on Substack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https://www.oneusefulthing.org/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Bing Sidebar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https://www.microsoft.com/en-us/edge/learning-center/how-to-use-bing-in-sidebar?form=MA13I2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77102a3ce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77102a3ce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77102a3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77102a3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77102a3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77102a3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https://docs.google.com/forms/d/e/1FAIpQLSeqOs4uXMIUTh_twbVGurHJ4m2O9E0VydWA-rVTWco_B0ft5Q/viewform?usp=sf_link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f778ac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f778ac9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77102a3ce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77102a3ce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and paste results from Google form to this slide. Talk about how when I started working with AI, I had no idea what I was doing. But I felt like I had to know this tool so that I could provide guidance to my students. Here’s the link to my ChatGPT survey request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https://chat.openai.com/c/afff4bba-eca2-4ac2-8750-8287a09dcc33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f778ac97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f778ac97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778ac975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f778ac975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faa622b7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faa622b7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LFNjs8V5KlgtDvL1O5VzHn8g9oPCw9ItgvkKA1xSzI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share/b2a873a5-1c31-489d-b0b0-a0d14c23c22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g/g-fdDrjX3tm-adventures-in-rhetori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gptzero.me/" TargetMode="External"/><Relationship Id="rId3" Type="http://schemas.openxmlformats.org/officeDocument/2006/relationships/hyperlink" Target="https://myessayfeedback.ai/" TargetMode="External"/><Relationship Id="rId7" Type="http://schemas.openxmlformats.org/officeDocument/2006/relationships/hyperlink" Target="https://chat.openai.com/share/b777ca0e-749d-46ac-a3a9-6263da02c21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jOE9Adqea-yP2Gg4U1_UHSdFruNH_i8u/view?usp=sharing" TargetMode="External"/><Relationship Id="rId5" Type="http://schemas.openxmlformats.org/officeDocument/2006/relationships/hyperlink" Target="https://drive.google.com/file/d/1jOE9Adqea-yP2Gg4U1_UHSdFruNH_i8u/view?usp=drive_link" TargetMode="External"/><Relationship Id="rId4" Type="http://schemas.openxmlformats.org/officeDocument/2006/relationships/hyperlink" Target="https://docs.google.com/document/d/1jXJXaY0-PxHh4CWc2Wty7fqc5rwyS0uZi_g8drMfRH8/edit?usp=sharing" TargetMode="Externa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cwi.edu/course-descriptions/eng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cwi.pressbooks.pub/lit-crit/" TargetMode="External"/><Relationship Id="rId4" Type="http://schemas.openxmlformats.org/officeDocument/2006/relationships/hyperlink" Target="https://myessayfeedback.a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VBLYmriTmWTrxQLKKX2Cpp7GwNcThGBBXNFq13Jc9k/edit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3/06/ai-prompt-engineering-isnt-the-futur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hyperlink" Target="https://idaho.pressbooks.pub/write/part/feedback-for-write-what-matters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liza-long-ed-d-3a71039/" TargetMode="External"/><Relationship Id="rId3" Type="http://schemas.openxmlformats.org/officeDocument/2006/relationships/hyperlink" Target="https://idaho.pressbooks.pub/write/part/writing-and-artificial-intelligence/" TargetMode="External"/><Relationship Id="rId7" Type="http://schemas.openxmlformats.org/officeDocument/2006/relationships/hyperlink" Target="https://docs.google.com/document/d/1RMVwzjc1o0Mi8Blw_-JUTcXv02b2WRH86vw7mi16W3U/edit#heading=h.1cykjn2vg2wx" TargetMode="External"/><Relationship Id="rId12" Type="http://schemas.openxmlformats.org/officeDocument/2006/relationships/hyperlink" Target="mailto:joegladd@cwi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daho.pressbooks.pub/write/part/teaching-and-artificial-intelligence-readings-and-resources/" TargetMode="External"/><Relationship Id="rId11" Type="http://schemas.openxmlformats.org/officeDocument/2006/relationships/hyperlink" Target="https://twitter.com/Brehove" TargetMode="External"/><Relationship Id="rId5" Type="http://schemas.openxmlformats.org/officeDocument/2006/relationships/hyperlink" Target="https://cwi.pressbooks.pub/beginnings-and-endings-a-critical-edition/" TargetMode="External"/><Relationship Id="rId10" Type="http://schemas.openxmlformats.org/officeDocument/2006/relationships/hyperlink" Target="https://www.linkedin.com/in/joel-gladd-33b277168/" TargetMode="External"/><Relationship Id="rId4" Type="http://schemas.openxmlformats.org/officeDocument/2006/relationships/hyperlink" Target="https://cwi.pressbooks.pub/lit-crit/" TargetMode="External"/><Relationship Id="rId9" Type="http://schemas.openxmlformats.org/officeDocument/2006/relationships/hyperlink" Target="mailto:lizalong@cwi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ispeople.org/an-offe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daho.pressbooks.pub/write/chapter/surviving-the-textpocalypse-why-human-writing-matters-more-than-ever-in-the-age-of-artificial-intelligenc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cs.google.com/forms/d/e/1FAIpQLSeqOs4uXMIUTh_twbVGurHJ4m2O9E0VydWA-rVTWco_B0ft5Q/viewform?usp=sf_link" TargetMode="External"/><Relationship Id="rId7" Type="http://schemas.openxmlformats.org/officeDocument/2006/relationships/hyperlink" Target="https://www.theatlantic.com/technology/archive/2023/09/books3-database-generative-ai-training-copyright-infringement/67536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ptzero.me/" TargetMode="External"/><Relationship Id="rId5" Type="http://schemas.openxmlformats.org/officeDocument/2006/relationships/hyperlink" Target="https://forum.rebus.community/c/textbook-success-program/june-23/579" TargetMode="External"/><Relationship Id="rId4" Type="http://schemas.openxmlformats.org/officeDocument/2006/relationships/hyperlink" Target="https://cwi.edu/news/news-room/cwi-faculty-author-open-educational-resource-ai-integr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wi.edu/news/news-room/cwi-faculty-author-open-educational-resource-ai-integr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um.rebus.community/c/textbook-success-program/june-23/5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aho.pressbooks.pub/write/part/writing-and-artificial-intelligenc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daho.pressbooks.pub/write/part/teaching-and-artificial-intelligence-readings-and-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2300">
                <a:solidFill>
                  <a:srgbClr val="1FC6CC"/>
                </a:solidFill>
              </a:rPr>
              <a:t>How to Keep Up with Generative AI (or Die Trying)</a:t>
            </a:r>
            <a:endParaRPr sz="2300">
              <a:solidFill>
                <a:srgbClr val="1FC6CC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/>
              <a:t>Using AI in English Composition and Literature OER Creation and Classroom Teaching</a:t>
            </a:r>
            <a:br>
              <a:rPr lang="en" sz="2300"/>
            </a:br>
            <a:br>
              <a:rPr lang="en" sz="2300"/>
            </a:br>
            <a:endParaRPr sz="23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65500" y="4659900"/>
            <a:ext cx="345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Images created with Google Labs Duet AI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8" name="Google Shape;58;p13" descr="A brave new world of the future where teachers and students use generative AI to improve learning outcom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47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Uses in the English Classroom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Spoiler alert: Robots will not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us!</a:t>
            </a:r>
            <a:endParaRPr/>
          </a:p>
        </p:txBody>
      </p:sp>
      <p:pic>
        <p:nvPicPr>
          <p:cNvPr id="122" name="Google Shape;122;p22" descr="A robot professor at a blackbo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Joel: LLMs in First Year Writing, SU23</a:t>
            </a:r>
            <a:r>
              <a:rPr lang="en"/>
              <a:t> 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FYW course in SU23, I used LLMs in two main ways:</a:t>
            </a:r>
            <a:endParaRPr/>
          </a:p>
          <a:p>
            <a:pPr marL="914400" lvl="1" indent="-297497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Strategy 1: to practice “basic skills” in accelerated learning sections </a:t>
            </a:r>
            <a:endParaRPr/>
          </a:p>
          <a:p>
            <a:pPr marL="914400" lvl="1" indent="-297497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Strategy 2: to generate feedback during the writing process </a:t>
            </a:r>
            <a:endParaRPr/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Useful in accelerated “plus” sections</a:t>
            </a:r>
            <a:endParaRPr/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 used prompt scripts that 1) assign the chatbot a role, 2) focus on a particular skill, 3) provide feedback, and 4) iterate </a:t>
            </a:r>
            <a:endParaRPr/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Any LLM-based assignments also asked students share their conversations and comment on others—a “social sandwiching” strategy</a:t>
            </a:r>
            <a:endParaRPr/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Any skill that’s practiced through an LLM has already been covered in class</a:t>
            </a:r>
            <a:endParaRPr/>
          </a:p>
          <a:p>
            <a:pPr marL="457200" lvl="0" indent="-317182" algn="l" rtl="0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[In this presentation, I’ll focus on the basic skills strategy, but my </a:t>
            </a:r>
            <a:r>
              <a:rPr lang="en" u="sng">
                <a:solidFill>
                  <a:schemeClr val="hlink"/>
                </a:solidFill>
                <a:hlinkClick r:id="rId3"/>
              </a:rPr>
              <a:t>Unit 2 Portfolio Cover Letter</a:t>
            </a:r>
            <a:r>
              <a:rPr lang="en"/>
              <a:t> shows how I typically ask for acknowledgement statements if students use an LLM to help with a larger project.]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“Basic Skill” </a:t>
            </a:r>
            <a:r>
              <a:rPr lang="en" u="sng">
                <a:solidFill>
                  <a:schemeClr val="hlink"/>
                </a:solidFill>
                <a:hlinkClick r:id="rId3"/>
              </a:rPr>
              <a:t>Example</a:t>
            </a:r>
            <a:r>
              <a:rPr lang="en">
                <a:solidFill>
                  <a:srgbClr val="1FC6CC"/>
                </a:solidFill>
              </a:rPr>
              <a:t>: Persuasive Appeals</a:t>
            </a:r>
            <a:endParaRPr>
              <a:solidFill>
                <a:srgbClr val="1FC6CC"/>
              </a:solidFill>
            </a:endParaRPr>
          </a:p>
        </p:txBody>
      </p:sp>
      <p:pic>
        <p:nvPicPr>
          <p:cNvPr id="134" name="Google Shape;134;p24" descr="A screenshot of a &quot;basic skills&quot; exercise for persuasive appeals. The screenshoot is an image of text describing a ChatGPT English exercis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00" y="1152475"/>
            <a:ext cx="7401774" cy="360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“Basic Skills” Discussion Prompt Example</a:t>
            </a:r>
            <a:endParaRPr>
              <a:solidFill>
                <a:srgbClr val="1FC6CC"/>
              </a:solidFill>
            </a:endParaRPr>
          </a:p>
        </p:txBody>
      </p:sp>
      <p:pic>
        <p:nvPicPr>
          <p:cNvPr id="140" name="Google Shape;140;p25" descr="The screenshoot is an image of text describing a ChatGPT English exercise, continu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9176"/>
            <a:ext cx="8353398" cy="250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Future of Basic Skills Prompting: GPTs 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4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OpenAI’s new </a:t>
            </a:r>
            <a:r>
              <a:rPr lang="en" b="1"/>
              <a:t>GPT platform</a:t>
            </a:r>
            <a:r>
              <a:rPr lang="en"/>
              <a:t>* allows instructors to better control outputs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RAG (retrieval augmented generation) </a:t>
            </a:r>
            <a:r>
              <a:rPr lang="en"/>
              <a:t>capabilities allow us to leverage our own lesson material and OER textbook chapters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Adventures in Rhetoric GPT</a:t>
            </a:r>
            <a:r>
              <a:rPr lang="en"/>
              <a:t> uses the text adventure game framework to practice the persuasive appeals; for context, I’ve added a relevant chapter from </a:t>
            </a:r>
            <a:r>
              <a:rPr lang="en" i="1"/>
              <a:t>Write What Matters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" sz="1000" i="1"/>
              <a:t>*Note: Currently restricted to ChatGPT Plus users </a:t>
            </a:r>
            <a:endParaRPr sz="1000" i="1"/>
          </a:p>
        </p:txBody>
      </p:sp>
      <p:pic>
        <p:nvPicPr>
          <p:cNvPr id="147" name="Google Shape;147;p26" descr="A screenshot of a ChatGPT log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500" y="1152475"/>
            <a:ext cx="3688500" cy="333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GPT Setup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8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OER texts become a natural fit for the “Knowledge” (using RAG) that faculty ask ChatGPT to use in its responses. </a:t>
            </a:r>
            <a:endParaRPr/>
          </a:p>
        </p:txBody>
      </p:sp>
      <p:pic>
        <p:nvPicPr>
          <p:cNvPr id="154" name="Google Shape;154;p27" descr="A screenshot of the setup for ChatGP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488" y="0"/>
            <a:ext cx="45075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Other Considerations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53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ChatGPT requires phone verification, which can be a problem for dual credit students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now use Bing Chat or Perplexity.ai more frequently than ChatGPT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Perplexity.ai in “Write Mode” closely resembles ChatGPT 3.5 but doesn’t require a log-in (as of right now)</a:t>
            </a:r>
            <a:endParaRPr/>
          </a:p>
        </p:txBody>
      </p:sp>
      <p:pic>
        <p:nvPicPr>
          <p:cNvPr id="161" name="Google Shape;161;p28" descr="A screenshot of Perplexity.ai , which is an AI generato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375" y="1407750"/>
            <a:ext cx="4225625" cy="22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Gaps We Noticed from SU23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relied too much on my own prompts. 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needed more training in how to </a:t>
            </a:r>
            <a:r>
              <a:rPr lang="en" i="1"/>
              <a:t>optimally</a:t>
            </a:r>
            <a:r>
              <a:rPr lang="en"/>
              <a:t> </a:t>
            </a:r>
            <a:r>
              <a:rPr lang="en" i="1"/>
              <a:t>converse</a:t>
            </a:r>
            <a:r>
              <a:rPr lang="en"/>
              <a:t> with LLMs.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rarely understood the importance of creating roles when prompting (or the idea of “prompt engineering”). 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students expressed reservations with using AI tools.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We had these gaps in mind when creating our training.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How Liza Uses LLMs in First-Year Writing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31900" cy="3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MyEssayFeedback</a:t>
            </a:r>
            <a:r>
              <a:rPr lang="en"/>
              <a:t> pilot (Eric Keen) for weekly formative assessments (sometimes it’s great! Sometimes it’s not)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Class </a:t>
            </a:r>
            <a:r>
              <a:rPr lang="en" u="sng">
                <a:solidFill>
                  <a:schemeClr val="hlink"/>
                </a:solidFill>
                <a:hlinkClick r:id="rId4"/>
              </a:rPr>
              <a:t>readings </a:t>
            </a:r>
            <a:r>
              <a:rPr lang="en"/>
              <a:t>on AI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In-class assignments</a:t>
            </a:r>
            <a:r>
              <a:rPr lang="en"/>
              <a:t> (students have acknowledged use in their papers with </a:t>
            </a:r>
            <a:r>
              <a:rPr lang="en" i="1"/>
              <a:t>Write What Matters</a:t>
            </a:r>
            <a:r>
              <a:rPr lang="en"/>
              <a:t> acknowledgment statements): Student example: Lydia Prince’s </a:t>
            </a: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" u="sng">
                <a:solidFill>
                  <a:schemeClr val="hlink"/>
                </a:solidFill>
                <a:hlinkClick r:id="rId6"/>
              </a:rPr>
              <a:t>From Bottleneck to Bypass: A Highway 19 Solution</a:t>
            </a: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en"/>
              <a:t> (used with author’s permission)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Essay Three: Writing in My Field </a:t>
            </a:r>
            <a:r>
              <a:rPr lang="en"/>
              <a:t>requires students to create a prompt that will produce an artifact they might use in their careers. They have to use the </a:t>
            </a:r>
            <a:r>
              <a:rPr lang="en" u="sng">
                <a:solidFill>
                  <a:schemeClr val="hlink"/>
                </a:solidFill>
                <a:hlinkClick r:id="rId7"/>
              </a:rPr>
              <a:t>same prompt</a:t>
            </a:r>
            <a:r>
              <a:rPr lang="en"/>
              <a:t> with two different generative AI bots and compare the results.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two sections (44 students), I have had the best on-time submissions of my entire teaching career. Students say writing with the AI makes them more confident (only three inappropriate uses–I used </a:t>
            </a:r>
            <a:r>
              <a:rPr lang="en" u="sng">
                <a:solidFill>
                  <a:schemeClr val="hlink"/>
                </a:solidFill>
                <a:hlinkClick r:id="rId8"/>
              </a:rPr>
              <a:t>GPT Zero </a:t>
            </a:r>
            <a:r>
              <a:rPr lang="en"/>
              <a:t>to coach)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30" descr="An image of a student feedback interaction in MyEssayFeedback tool.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1152475"/>
            <a:ext cx="4342126" cy="34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ChatGPT and ENGL 211: Liza’s Case Study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9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u="sng">
                <a:highlight>
                  <a:srgbClr val="FFFFFF"/>
                </a:highlight>
                <a:hlinkClick r:id="rId3"/>
              </a:rPr>
              <a:t>English 211: </a:t>
            </a:r>
            <a:r>
              <a:rPr lang="en" sz="1400">
                <a:highlight>
                  <a:srgbClr val="FFFFFF"/>
                </a:highlight>
              </a:rPr>
              <a:t>This course refines literary analysis skills with emphasis on critical approaches and methods. Students will learn techniques in literary research and apply researched, critical perspectives to a variety of texts.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</a:rPr>
              <a:t>Goals: To create an open, diverse, inclusive resource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</a:rPr>
              <a:t>This fall, I am using ChatGPT in the following ways:</a:t>
            </a: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FFFFFF"/>
                </a:highlight>
              </a:rPr>
              <a:t>As a writing assistant for our new textbook, </a:t>
            </a:r>
            <a:r>
              <a:rPr lang="en" sz="1400" i="1">
                <a:highlight>
                  <a:srgbClr val="FFFFFF"/>
                </a:highlight>
              </a:rPr>
              <a:t>Critical Worlds</a:t>
            </a:r>
            <a:endParaRPr sz="1400" i="1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FFFFFF"/>
                </a:highlight>
              </a:rPr>
              <a:t>To assist with creating questions/lesson plans to guide students in their literary analysis</a:t>
            </a: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FFFFFF"/>
                </a:highlight>
              </a:rPr>
              <a:t>As a model of how generative AI works (and where it falls short) in literary analysis</a:t>
            </a: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highlight>
                  <a:srgbClr val="FFFFFF"/>
                </a:highlight>
              </a:rPr>
              <a:t>To provide students with formative assessments on their essays </a:t>
            </a:r>
            <a:r>
              <a:rPr lang="en" sz="1400" u="sng">
                <a:highlight>
                  <a:srgbClr val="FFFFFF"/>
                </a:highlight>
                <a:hlinkClick r:id="rId4"/>
              </a:rPr>
              <a:t>(My Essay Feedback)</a:t>
            </a:r>
            <a:endParaRPr sz="1200">
              <a:highlight>
                <a:srgbClr val="FFFFFF"/>
              </a:highlight>
            </a:endParaRPr>
          </a:p>
        </p:txBody>
      </p:sp>
      <p:pic>
        <p:nvPicPr>
          <p:cNvPr id="181" name="Google Shape;181;p31" descr="A book cover with red circles, reading Critical Worlds, Literature - A targeted introduction to literary analysis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2650" y="1152467"/>
            <a:ext cx="2479650" cy="3655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Learning Outcomes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4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4325" algn="l" rtl="0">
              <a:spcBef>
                <a:spcPts val="90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Identify the role of OER in addressing the exigencies around emerging AI technologies </a:t>
            </a:r>
            <a:endParaRPr sz="1350">
              <a:solidFill>
                <a:srgbClr val="37415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Identify opportunities to use LLMs in lesson planning and content creation</a:t>
            </a:r>
            <a:endParaRPr sz="1350">
              <a:solidFill>
                <a:srgbClr val="37415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Create scaffolding and accurate OER information about generative AI for students</a:t>
            </a:r>
            <a:endParaRPr sz="1350">
              <a:solidFill>
                <a:srgbClr val="37415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Explore assignments that use LLMs to enhance student reading and writing</a:t>
            </a:r>
            <a:endParaRPr sz="1350">
              <a:solidFill>
                <a:srgbClr val="37415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Understand the limitations of LLMs for research and content creation</a:t>
            </a:r>
            <a:endParaRPr sz="1350">
              <a:solidFill>
                <a:srgbClr val="37415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Teach the transferable skill of effective prompt engineering to their students</a:t>
            </a:r>
            <a:endParaRPr sz="1350">
              <a:solidFill>
                <a:srgbClr val="374151"/>
              </a:solidFill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350"/>
              <a:buChar char="●"/>
            </a:pPr>
            <a:r>
              <a:rPr lang="en" sz="1350">
                <a:solidFill>
                  <a:srgbClr val="374151"/>
                </a:solidFill>
              </a:rPr>
              <a:t>Create an assignment that will encourage students to use critical thinking skills and their own writing skills</a:t>
            </a:r>
            <a:endParaRPr/>
          </a:p>
        </p:txBody>
      </p:sp>
      <p:pic>
        <p:nvPicPr>
          <p:cNvPr id="66" name="Google Shape;66;p14" descr="A person standing in front of a whiteboard with a drawing of a robot that presents artificial intelligence. "/>
          <p:cNvPicPr preferRelativeResize="0"/>
          <p:nvPr/>
        </p:nvPicPr>
        <p:blipFill rotWithShape="1">
          <a:blip r:embed="rId3">
            <a:alphaModFix/>
          </a:blip>
          <a:srcRect l="6039" t="7556" r="9841" b="15885"/>
          <a:stretch/>
        </p:blipFill>
        <p:spPr>
          <a:xfrm>
            <a:off x="5209500" y="1157625"/>
            <a:ext cx="3772268" cy="27359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 descr="Image of a male student standing next to a white board with a drawing of an robotic figure representing what humans would perceive as artificial intelligence."/>
          <p:cNvSpPr txBox="1"/>
          <p:nvPr/>
        </p:nvSpPr>
        <p:spPr>
          <a:xfrm>
            <a:off x="5209500" y="4019200"/>
            <a:ext cx="3772268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My student Caleb Chereji shows off his AI whiteboard art after class discussion on generative AI. Photo by Liza Long (2023)</a:t>
            </a:r>
            <a:endParaRPr sz="1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How Joel Uses LLMs in American Lit Surveys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OER training on LLMs happens early in the semester; students are primed to look for: bias and hallucinations/confabulations, the benefits of LLMs in lit analysis, and the range of models available to them.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use several different strategies in literature courses: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Strategy 1: Foster </a:t>
            </a:r>
            <a:r>
              <a:rPr lang="en" b="1"/>
              <a:t>critical awareness</a:t>
            </a:r>
            <a:r>
              <a:rPr lang="en"/>
              <a:t> when using LLMs to assist with reading &amp; analysis (Hypothesis/Perusall)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Strategy 2: To help </a:t>
            </a:r>
            <a:r>
              <a:rPr lang="en" b="1"/>
              <a:t>comprehend</a:t>
            </a:r>
            <a:r>
              <a:rPr lang="en"/>
              <a:t> difficult prose (Bing Sidebar)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Strategy 3: To help </a:t>
            </a:r>
            <a:r>
              <a:rPr lang="en" b="1"/>
              <a:t>analyze</a:t>
            </a:r>
            <a:r>
              <a:rPr lang="en"/>
              <a:t> longer prose (ChatGPT, Claude 2)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Strategy 4: To </a:t>
            </a:r>
            <a:r>
              <a:rPr lang="en" b="1"/>
              <a:t>brainstorm</a:t>
            </a:r>
            <a:r>
              <a:rPr lang="en"/>
              <a:t> responses to peer-reviewed articles (ChatGPT)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Strategy 5: To </a:t>
            </a:r>
            <a:r>
              <a:rPr lang="en" b="1"/>
              <a:t>generate creative responses</a:t>
            </a:r>
            <a:r>
              <a:rPr lang="en"/>
              <a:t> to literary texts (ChatGPT, Bing Chat)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6465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FC6CC"/>
                </a:solidFill>
              </a:rPr>
              <a:t>How Joel Uses LLMs in American Lit Surveys (cont.)</a:t>
            </a:r>
            <a:endParaRPr sz="2400" dirty="0">
              <a:solidFill>
                <a:srgbClr val="1FC6CC"/>
              </a:solidFill>
            </a:endParaRPr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2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LLM-based assignments require: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 students have basic knowledge of how LLMs work and understand the strengths and weaknesses;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 students first engage with the material unassisted by an LLM;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 students share parts of their conversations and comment on others—a “social sandwiching” strategy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This semester we used Bing Sidebar (Creative Mode), ChatGPT, and Claude 2 </a:t>
            </a:r>
            <a:endParaRPr/>
          </a:p>
        </p:txBody>
      </p:sp>
      <p:pic>
        <p:nvPicPr>
          <p:cNvPr id="194" name="Google Shape;194;p33" descr="A screenshot of an AI chat, with Bing called Copilo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300" y="1380112"/>
            <a:ext cx="2598900" cy="318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Example 1: Critiquing with Hypothesis </a:t>
            </a:r>
            <a:endParaRPr>
              <a:solidFill>
                <a:srgbClr val="1FC6CC"/>
              </a:solidFill>
            </a:endParaRPr>
          </a:p>
        </p:txBody>
      </p:sp>
      <p:pic>
        <p:nvPicPr>
          <p:cNvPr id="200" name="Google Shape;200;p34" descr="A screenshot of another ChatGPT exercise for critiquing with hypothesi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7650"/>
            <a:ext cx="8632275" cy="267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Example 2: Generating Tables with Claude 2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Here’s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Claude 2 + Frederick Douglass Table Prompt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attempting this assignment, students will have: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been trained on LLMs, based on the Writing and AI OER materials,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finished reading Frederick Douglass’s Narrative and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collaborated on a course wiki that identified key anti-slavery passages and elements from the text.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Example 2 student response</a:t>
            </a:r>
            <a:endParaRPr>
              <a:solidFill>
                <a:srgbClr val="1FC6CC"/>
              </a:solidFill>
            </a:endParaRPr>
          </a:p>
        </p:txBody>
      </p:sp>
      <p:pic>
        <p:nvPicPr>
          <p:cNvPr id="212" name="Google Shape;212;p36" descr="A screenshot of an English language exercise generated by ChatGP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00" y="1066125"/>
            <a:ext cx="542589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>
            <a:spLocks noGrp="1"/>
          </p:cNvSpPr>
          <p:nvPr>
            <p:ph type="body" idx="1"/>
          </p:nvPr>
        </p:nvSpPr>
        <p:spPr>
          <a:xfrm>
            <a:off x="6164675" y="1485375"/>
            <a:ext cx="2667600" cy="3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Students were able to compare Claude 2 with Bing Chat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Students demonstrate higher-level thinking when critiquing the table</a:t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Prompt Engineering and Assignments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0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Prompt engineering is important now, but may be less important in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future.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 encourage students to practice and to use generative AI for outlining essays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major analysis papers in ENGL 211, I assign works written after 2021. In ENGL 102, I ask students to focus on local problems and solutions.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future, I may assign papers on student creative writing instead of published texts.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 plan to create a GPT for Critical Worlds as a “reading sidekick” for students who need additional support with Derrida et al.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FC6CC"/>
                </a:solidFill>
              </a:rPr>
              <a:t>Please share your ideas for assignments or ideas for things you would like to see added to the training in the chat!</a:t>
            </a:r>
            <a:endParaRPr b="1">
              <a:solidFill>
                <a:srgbClr val="1FC6C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solidFill>
                  <a:srgbClr val="1FC6CC"/>
                </a:solidFill>
              </a:rPr>
              <a:t>Or leave feedback on the training </a:t>
            </a:r>
            <a:r>
              <a:rPr lang="en" b="1" u="sng">
                <a:solidFill>
                  <a:schemeClr val="hlink"/>
                </a:solidFill>
                <a:hlinkClick r:id="rId4"/>
              </a:rPr>
              <a:t>here.</a:t>
            </a:r>
            <a:endParaRPr b="1">
              <a:solidFill>
                <a:srgbClr val="1FC6CC"/>
              </a:solidFill>
            </a:endParaRPr>
          </a:p>
        </p:txBody>
      </p:sp>
      <p:pic>
        <p:nvPicPr>
          <p:cNvPr id="220" name="Google Shape;220;p37" descr="A brave new world of the future where teachers and students use generative AI to improve learning outcome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0210" y="1392122"/>
            <a:ext cx="29241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/>
        </p:nvSpPr>
        <p:spPr>
          <a:xfrm>
            <a:off x="5490200" y="4316300"/>
            <a:ext cx="345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Image created with Google Labs Duet AI</a:t>
            </a:r>
            <a:endParaRPr sz="1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How Will You Use AI?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Resources: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Writing and AI</a:t>
            </a:r>
            <a:r>
              <a:rPr lang="en"/>
              <a:t> (Student Facing) from Write What Matters (ENGL 101, 102)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Critical Worlds</a:t>
            </a:r>
            <a:r>
              <a:rPr lang="en"/>
              <a:t>: Textbook written with AI assistance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Beginnings and Endings:</a:t>
            </a:r>
            <a:r>
              <a:rPr lang="en"/>
              <a:t> Student-created OER (some examples of acknowledgement statements)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Teaching and Artificial Intelligence</a:t>
            </a:r>
            <a:r>
              <a:rPr lang="en"/>
              <a:t>  from Write What Matters (includes links to prompt engineering, syllabus examples, student activities, videos and readings for classroom use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Lance Eaton has collected a wide variety of syllabus </a:t>
            </a: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policies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Find Liza on </a:t>
            </a:r>
            <a:r>
              <a:rPr lang="en" u="sng">
                <a:solidFill>
                  <a:schemeClr val="hlink"/>
                </a:solidFill>
                <a:hlinkClick r:id="rId8"/>
              </a:rPr>
              <a:t>LinkedIn </a:t>
            </a:r>
            <a:r>
              <a:rPr lang="en"/>
              <a:t>or Threads @anarchistmom or email </a:t>
            </a:r>
            <a:r>
              <a:rPr lang="en" u="sng">
                <a:solidFill>
                  <a:schemeClr val="hlink"/>
                </a:solidFill>
                <a:hlinkClick r:id="rId9"/>
              </a:rPr>
              <a:t>lizalong@cwi.edu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Find Joel on </a:t>
            </a:r>
            <a:r>
              <a:rPr lang="en" u="sng">
                <a:solidFill>
                  <a:schemeClr val="hlink"/>
                </a:solidFill>
                <a:hlinkClick r:id="rId10"/>
              </a:rPr>
              <a:t>LinkedIn</a:t>
            </a:r>
            <a:r>
              <a:rPr lang="en"/>
              <a:t>, X (</a:t>
            </a:r>
            <a:r>
              <a:rPr lang="en" u="sng">
                <a:solidFill>
                  <a:schemeClr val="hlink"/>
                </a:solidFill>
                <a:hlinkClick r:id="rId11"/>
              </a:rPr>
              <a:t>@Brehove</a:t>
            </a:r>
            <a:r>
              <a:rPr lang="en"/>
              <a:t>), or email </a:t>
            </a:r>
            <a:r>
              <a:rPr lang="en" u="sng">
                <a:solidFill>
                  <a:schemeClr val="hlink"/>
                </a:solidFill>
                <a:hlinkClick r:id="rId12"/>
              </a:rPr>
              <a:t>joegladd@cwi.edu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A Note about Ethics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acknowledge that ChatGPT does not respect the individual rights of authors and artists and ignores concerns over copyright and intellectual property in its training; additionally, I acknowledge that the system was trained in part through the exploitation of precarious workers in the global south. In this presentation, I specifically used ChatGPT to assist with image design, create survey questions,  and respond to sample prompts.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(Inspired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Laurie Phipps and Donna Lanclos</a:t>
            </a:r>
            <a:r>
              <a:rPr lang="en"/>
              <a:t>, 2023)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Here’s a link to “</a:t>
            </a:r>
            <a:r>
              <a:rPr lang="en" u="sng">
                <a:solidFill>
                  <a:schemeClr val="hlink"/>
                </a:solidFill>
                <a:hlinkClick r:id="rId4"/>
              </a:rPr>
              <a:t>Surviving the Textpocalypse,</a:t>
            </a:r>
            <a:r>
              <a:rPr lang="en"/>
              <a:t>” an essay Liza  wrote on the generative artificial intelligence and the future of writing (I assigned this to all my classes in Week One this semester).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A Note about Us (and Learning about You!)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74000" cy="4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take this </a:t>
            </a:r>
            <a:r>
              <a:rPr lang="en" u="sng">
                <a:solidFill>
                  <a:schemeClr val="hlink"/>
                </a:solidFill>
                <a:hlinkClick r:id="rId3"/>
              </a:rPr>
              <a:t>quick anonymous survey!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FC6CC"/>
                </a:solidFill>
              </a:rPr>
              <a:t>About Liza Long</a:t>
            </a:r>
            <a:endParaRPr b="1">
              <a:solidFill>
                <a:srgbClr val="1FC6CC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Assistant Professor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College of Western Idaho</a:t>
            </a:r>
            <a:r>
              <a:rPr lang="en"/>
              <a:t> (2-Year Community College)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Former Idaho State Board of Education OPAL Fellow and Mentor (2020-2023)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Consultant for Rebus </a:t>
            </a:r>
            <a:r>
              <a:rPr lang="en" u="sng">
                <a:solidFill>
                  <a:schemeClr val="hlink"/>
                </a:solidFill>
                <a:hlinkClick r:id="rId5"/>
              </a:rPr>
              <a:t>Textbook Success Program</a:t>
            </a:r>
            <a:r>
              <a:rPr lang="en"/>
              <a:t> (2022-present)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write like a robot (according to </a:t>
            </a:r>
            <a:r>
              <a:rPr lang="en" u="sng">
                <a:solidFill>
                  <a:schemeClr val="hlink"/>
                </a:solidFill>
                <a:hlinkClick r:id="rId6"/>
              </a:rPr>
              <a:t>GPT Zero</a:t>
            </a:r>
            <a:r>
              <a:rPr lang="en"/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Maybe this is because AI </a:t>
            </a:r>
            <a:r>
              <a:rPr lang="en" u="sng">
                <a:solidFill>
                  <a:schemeClr val="hlink"/>
                </a:solidFill>
                <a:hlinkClick r:id="rId7"/>
              </a:rPr>
              <a:t>stole</a:t>
            </a:r>
            <a:r>
              <a:rPr lang="en"/>
              <a:t> my 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teach English 102 and  English 211: Literary Analysis, required course for all English majors</a:t>
            </a:r>
            <a:endParaRPr/>
          </a:p>
        </p:txBody>
      </p:sp>
      <p:pic>
        <p:nvPicPr>
          <p:cNvPr id="80" name="Google Shape;80;p16" descr="A screenshot of a phone image of an AI program that looks like a search engine."/>
          <p:cNvPicPr preferRelativeResize="0"/>
          <p:nvPr/>
        </p:nvPicPr>
        <p:blipFill rotWithShape="1">
          <a:blip r:embed="rId8">
            <a:alphaModFix/>
          </a:blip>
          <a:srcRect t="11059" b="11168"/>
          <a:stretch/>
        </p:blipFill>
        <p:spPr>
          <a:xfrm>
            <a:off x="6162000" y="1152475"/>
            <a:ext cx="2414187" cy="3785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206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Joel Gladd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40600" cy="41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Department Chair of Integrated Studies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College of Western Idaho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Idaho State Board of Education OPAL Fellow (2020)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Cohort Facilitator for Rebus </a:t>
            </a:r>
            <a:r>
              <a:rPr lang="en" u="sng">
                <a:solidFill>
                  <a:schemeClr val="hlink"/>
                </a:solidFill>
                <a:hlinkClick r:id="rId4"/>
              </a:rPr>
              <a:t>Textbook Success Program</a:t>
            </a:r>
            <a:r>
              <a:rPr lang="en"/>
              <a:t> (2021-present)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teach First Year Writing, English 277-278 (American Literature Surveys), and First Year Experience courses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Where are you with artificial intelligence?</a:t>
            </a:r>
            <a:endParaRPr>
              <a:solidFill>
                <a:srgbClr val="1FC6CC"/>
              </a:solidFill>
            </a:endParaRPr>
          </a:p>
        </p:txBody>
      </p:sp>
      <p:pic>
        <p:nvPicPr>
          <p:cNvPr id="93" name="Google Shape;93;p18" descr="A desk with a pair of reels on it in a classroom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75" y="1258675"/>
            <a:ext cx="7595475" cy="35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Adding AI to Our OER Writing Textbook</a:t>
            </a:r>
            <a:endParaRPr>
              <a:solidFill>
                <a:srgbClr val="1FC6CC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9" descr="An image of artificial intelligence and a human working together on a writing projec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Why We Needed to Update our OER</a:t>
            </a:r>
            <a:r>
              <a:rPr lang="en"/>
              <a:t> 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79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LLMs have been moving faster than existing pedagogy and textbooks.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Faculty have been creating policies that impact students without understanding the tech.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using LLMs without understanding them.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the tools should become more equitable.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Need more consensus around how to acknowledge and cite generative AI. </a:t>
            </a:r>
            <a:endParaRPr/>
          </a:p>
        </p:txBody>
      </p:sp>
      <p:pic>
        <p:nvPicPr>
          <p:cNvPr id="108" name="Google Shape;108;p20" descr="Robots and humans running on a trac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000" y="1419975"/>
            <a:ext cx="2731200" cy="27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C6CC"/>
                </a:solidFill>
              </a:rPr>
              <a:t>What We Hope Our OER Does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textbook section says we’ll update </a:t>
            </a:r>
            <a:r>
              <a:rPr lang="en" i="1"/>
              <a:t>at least</a:t>
            </a:r>
            <a:r>
              <a:rPr lang="en"/>
              <a:t> once every academic year. So far we’ve been able to get funding. 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new section aims to: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 human vs. machine writing;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a basic picture of how LLMs work;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identify their strengths and weaknesses;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a basic onboarding experience, such as “input,” “context,” and “prompt engineering”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highlight the importance of different platforms and models;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offer guidance for how to acknowledge and cite generative AI.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Recently added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h5p</a:t>
            </a:r>
            <a:r>
              <a:rPr lang="en"/>
              <a:t> module for faculty to more easily assess in their LMS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Section on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resources</a:t>
            </a:r>
            <a:r>
              <a:rPr lang="en"/>
              <a:t>, articles, professional development, etc.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2071</Words>
  <Application>Microsoft Office PowerPoint</Application>
  <PresentationFormat>On-screen Show (16:9)</PresentationFormat>
  <Paragraphs>142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Alfa Slab One</vt:lpstr>
      <vt:lpstr>Proxima Nova</vt:lpstr>
      <vt:lpstr>Arial</vt:lpstr>
      <vt:lpstr>Gameday</vt:lpstr>
      <vt:lpstr>How to Keep Up with Generative AI (or Die Trying)</vt:lpstr>
      <vt:lpstr>Learning Outcomes</vt:lpstr>
      <vt:lpstr>A Note about Ethics</vt:lpstr>
      <vt:lpstr>A Note about Us (and Learning about You!)</vt:lpstr>
      <vt:lpstr>Joel Gladd</vt:lpstr>
      <vt:lpstr>Where are you with artificial intelligence?</vt:lpstr>
      <vt:lpstr>Adding AI to Our OER Writing Textbook</vt:lpstr>
      <vt:lpstr>Why We Needed to Update our OER </vt:lpstr>
      <vt:lpstr>What We Hope Our OER Does</vt:lpstr>
      <vt:lpstr>Uses in the English Classroom</vt:lpstr>
      <vt:lpstr>Joel: LLMs in First Year Writing, SU23 </vt:lpstr>
      <vt:lpstr>“Basic Skill” Example: Persuasive Appeals</vt:lpstr>
      <vt:lpstr>“Basic Skills” Discussion Prompt Example</vt:lpstr>
      <vt:lpstr>Future of Basic Skills Prompting: GPTs </vt:lpstr>
      <vt:lpstr>GPT Setup</vt:lpstr>
      <vt:lpstr>Other Considerations</vt:lpstr>
      <vt:lpstr>Gaps We Noticed from SU23</vt:lpstr>
      <vt:lpstr>How Liza Uses LLMs in First-Year Writing</vt:lpstr>
      <vt:lpstr>ChatGPT and ENGL 211: Liza’s Case Study</vt:lpstr>
      <vt:lpstr>How Joel Uses LLMs in American Lit Surveys</vt:lpstr>
      <vt:lpstr>How Joel Uses LLMs in American Lit Surveys (cont.)</vt:lpstr>
      <vt:lpstr>Example 1: Critiquing with Hypothesis </vt:lpstr>
      <vt:lpstr>Example 2: Generating Tables with Claude 2</vt:lpstr>
      <vt:lpstr>Example 2 student response</vt:lpstr>
      <vt:lpstr>Prompt Engineering and Assignments</vt:lpstr>
      <vt:lpstr>How Will You Use AI?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Keep Up with Generative AI (or Die Trying)</dc:title>
  <cp:lastModifiedBy>ASCCC1</cp:lastModifiedBy>
  <cp:revision>2</cp:revision>
  <dcterms:modified xsi:type="dcterms:W3CDTF">2023-12-01T18:17:31Z</dcterms:modified>
</cp:coreProperties>
</file>