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385" r:id="rId2"/>
    <p:sldId id="2836" r:id="rId3"/>
    <p:sldId id="2837" r:id="rId4"/>
    <p:sldId id="337" r:id="rId5"/>
    <p:sldId id="2848" r:id="rId6"/>
    <p:sldId id="2849" r:id="rId7"/>
    <p:sldId id="386" r:id="rId8"/>
    <p:sldId id="2839" r:id="rId9"/>
    <p:sldId id="388" r:id="rId10"/>
    <p:sldId id="2840" r:id="rId11"/>
    <p:sldId id="387" r:id="rId12"/>
    <p:sldId id="340" r:id="rId13"/>
    <p:sldId id="343" r:id="rId14"/>
    <p:sldId id="2842" r:id="rId15"/>
    <p:sldId id="2841" r:id="rId16"/>
    <p:sldId id="2844" r:id="rId17"/>
    <p:sldId id="344" r:id="rId18"/>
    <p:sldId id="354" r:id="rId19"/>
    <p:sldId id="356" r:id="rId20"/>
    <p:sldId id="2846" r:id="rId21"/>
    <p:sldId id="2847" r:id="rId22"/>
    <p:sldId id="2850" r:id="rId23"/>
    <p:sldId id="2853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1" roundtripDataSignature="AMtx7miyuWBf3DMJbOcqAJlHTlvVGkDx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F6BF3D-3DBE-4F97-A45F-F5F7F9D688AA}">
  <a:tblStyle styleId="{44F6BF3D-3DBE-4F97-A45F-F5F7F9D688A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86395"/>
  </p:normalViewPr>
  <p:slideViewPr>
    <p:cSldViewPr snapToGrid="0">
      <p:cViewPr varScale="1">
        <p:scale>
          <a:sx n="74" d="100"/>
          <a:sy n="74" d="100"/>
        </p:scale>
        <p:origin x="46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61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6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ztc@cccco.edu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E3782-747D-0849-8027-4C495AD1BB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29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0305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8" name="Google Shape;21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054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8765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9637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099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CCCCO ZTC Email - </a:t>
            </a:r>
            <a:r>
              <a:rPr lang="en-US" dirty="0">
                <a:effectLst/>
                <a:hlinkClick r:id="rId3"/>
              </a:rPr>
              <a:t>ztc@cccco.edu</a:t>
            </a:r>
            <a:r>
              <a:rPr lang="en-US" dirty="0">
                <a:effectLst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9770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3703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 - https://</a:t>
            </a:r>
            <a:r>
              <a:rPr lang="en-US" dirty="0" err="1"/>
              <a:t>asccc-oeri.org</a:t>
            </a:r>
            <a:r>
              <a:rPr lang="en-US" dirty="0"/>
              <a:t>/wp-content/uploads/2023/05/ZTC-Program-Overview-OERI-5-8-23.pdf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1242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7575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Popular – and almost universally available – ADT disciplines.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3949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Still ADT disciplines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778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Note – data has not been received from all participating colleges</a:t>
            </a:r>
            <a:endParaRPr dirty="0"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7198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8" name="Google Shape;21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2137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>
          <a:extLst>
            <a:ext uri="{FF2B5EF4-FFF2-40B4-BE49-F238E27FC236}">
              <a16:creationId xmlns:a16="http://schemas.microsoft.com/office/drawing/2014/main" id="{E9BF8AC4-271B-D2AF-E56C-3F0DDD538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:notes">
            <a:extLst>
              <a:ext uri="{FF2B5EF4-FFF2-40B4-BE49-F238E27FC236}">
                <a16:creationId xmlns:a16="http://schemas.microsoft.com/office/drawing/2014/main" id="{221448AF-40F7-E52E-2531-DA6E79A721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8" name="Google Shape;218;p16:notes">
            <a:extLst>
              <a:ext uri="{FF2B5EF4-FFF2-40B4-BE49-F238E27FC236}">
                <a16:creationId xmlns:a16="http://schemas.microsoft.com/office/drawing/2014/main" id="{65649DA3-D422-DED2-B6FA-8111982363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2211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/>
          <p:nvPr/>
        </p:nvSpPr>
        <p:spPr>
          <a:xfrm>
            <a:off x="892142" y="-21176"/>
            <a:ext cx="7606015" cy="1878714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16;p22"/>
          <p:cNvCxnSpPr/>
          <p:nvPr/>
        </p:nvCxnSpPr>
        <p:spPr>
          <a:xfrm>
            <a:off x="892142" y="1859611"/>
            <a:ext cx="7606015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22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56" cy="89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body" idx="1"/>
          </p:nvPr>
        </p:nvSpPr>
        <p:spPr>
          <a:xfrm>
            <a:off x="1088686" y="2015735"/>
            <a:ext cx="7202456" cy="403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4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7" name="Google Shape;17;p34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4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" name="Google Shape;19;p34"/>
          <p:cNvCxnSpPr/>
          <p:nvPr/>
        </p:nvCxnSpPr>
        <p:spPr>
          <a:xfrm>
            <a:off x="1088686" y="1859432"/>
            <a:ext cx="7202456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80400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0B8DF55-F427-B94E-99B5-C2DA011278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32004"/>
            <a:ext cx="91440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6" y="3464560"/>
            <a:ext cx="6477803" cy="1538289"/>
          </a:xfrm>
        </p:spPr>
        <p:txBody>
          <a:bodyPr b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5189604"/>
            <a:ext cx="6477804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none" baseline="0">
                <a:solidFill>
                  <a:schemeClr val="bg2">
                    <a:lumMod val="10000"/>
                  </a:schemeClr>
                </a:solidFill>
              </a:defRPr>
            </a:lvl1pPr>
            <a:lvl2pPr marL="342892" indent="0" algn="ctr">
              <a:buNone/>
              <a:defRPr sz="135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0" y="5187659"/>
            <a:ext cx="9144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0BD600D-3FD4-D74F-AB01-A60D3490DC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95177" y="585230"/>
            <a:ext cx="4360183" cy="13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7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8"/>
          <p:cNvSpPr/>
          <p:nvPr/>
        </p:nvSpPr>
        <p:spPr>
          <a:xfrm>
            <a:off x="897905" y="0"/>
            <a:ext cx="6839998" cy="3803776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" name="Google Shape;49;p28"/>
          <p:cNvCxnSpPr/>
          <p:nvPr/>
        </p:nvCxnSpPr>
        <p:spPr>
          <a:xfrm>
            <a:off x="892142" y="3816299"/>
            <a:ext cx="684576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1090680" y="2168168"/>
            <a:ext cx="6482366" cy="147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body" idx="1"/>
          </p:nvPr>
        </p:nvSpPr>
        <p:spPr>
          <a:xfrm>
            <a:off x="1090680" y="3806198"/>
            <a:ext cx="6472835" cy="101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91AA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91AA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2 columns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/>
          <p:nvPr/>
        </p:nvSpPr>
        <p:spPr>
          <a:xfrm>
            <a:off x="897905" y="0"/>
            <a:ext cx="7557940" cy="184708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Google Shape;56;p29"/>
          <p:cNvCxnSpPr/>
          <p:nvPr/>
        </p:nvCxnSpPr>
        <p:spPr>
          <a:xfrm rot="10800000" flipH="1">
            <a:off x="892142" y="1847089"/>
            <a:ext cx="7563703" cy="12523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1086913" y="804890"/>
            <a:ext cx="7204226" cy="90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1085498" y="2010878"/>
            <a:ext cx="3483864" cy="4049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body" idx="2"/>
          </p:nvPr>
        </p:nvSpPr>
        <p:spPr>
          <a:xfrm>
            <a:off x="4810328" y="2017345"/>
            <a:ext cx="3483864" cy="404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de Header with content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/>
          <p:nvPr/>
        </p:nvSpPr>
        <p:spPr>
          <a:xfrm>
            <a:off x="0" y="798973"/>
            <a:ext cx="3648174" cy="232681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" name="Google Shape;74;p31"/>
          <p:cNvCxnSpPr/>
          <p:nvPr/>
        </p:nvCxnSpPr>
        <p:spPr>
          <a:xfrm rot="10800000" flipH="1">
            <a:off x="2" y="3119532"/>
            <a:ext cx="3644507" cy="6261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>
            <a:off x="1083504" y="798973"/>
            <a:ext cx="2456260" cy="22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>
            <a:off x="3782786" y="798976"/>
            <a:ext cx="4509353" cy="525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body" idx="2"/>
          </p:nvPr>
        </p:nvSpPr>
        <p:spPr>
          <a:xfrm>
            <a:off x="1083504" y="3205494"/>
            <a:ext cx="2456260" cy="2849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de Header with picture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2"/>
          <p:cNvSpPr/>
          <p:nvPr/>
        </p:nvSpPr>
        <p:spPr>
          <a:xfrm>
            <a:off x="-1" y="798973"/>
            <a:ext cx="5231050" cy="232681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" name="Google Shape;82;p32"/>
          <p:cNvCxnSpPr/>
          <p:nvPr/>
        </p:nvCxnSpPr>
        <p:spPr>
          <a:xfrm rot="10800000" flipH="1">
            <a:off x="1" y="3116401"/>
            <a:ext cx="5225792" cy="9393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" name="Google Shape;83;p32"/>
          <p:cNvSpPr txBox="1">
            <a:spLocks noGrp="1"/>
          </p:cNvSpPr>
          <p:nvPr>
            <p:ph type="title"/>
          </p:nvPr>
        </p:nvSpPr>
        <p:spPr>
          <a:xfrm>
            <a:off x="1088405" y="1129513"/>
            <a:ext cx="4149246" cy="18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2"/>
          <p:cNvSpPr>
            <a:spLocks noGrp="1"/>
          </p:cNvSpPr>
          <p:nvPr>
            <p:ph type="pic" idx="2"/>
          </p:nvPr>
        </p:nvSpPr>
        <p:spPr>
          <a:xfrm>
            <a:off x="5449305" y="797578"/>
            <a:ext cx="2841836" cy="524867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body" idx="1"/>
          </p:nvPr>
        </p:nvSpPr>
        <p:spPr>
          <a:xfrm>
            <a:off x="1087748" y="3145994"/>
            <a:ext cx="4143303" cy="290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6" name="Google Shape;86;p32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32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2 columns">
  <p:cSld name="Title with 2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Google Shape;92;p34"/>
          <p:cNvCxnSpPr/>
          <p:nvPr/>
        </p:nvCxnSpPr>
        <p:spPr>
          <a:xfrm>
            <a:off x="1085500" y="1847088"/>
            <a:ext cx="720564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" name="Google Shape;93;p34"/>
          <p:cNvSpPr txBox="1">
            <a:spLocks noGrp="1"/>
          </p:cNvSpPr>
          <p:nvPr>
            <p:ph type="body" idx="1"/>
          </p:nvPr>
        </p:nvSpPr>
        <p:spPr>
          <a:xfrm>
            <a:off x="1085498" y="2010878"/>
            <a:ext cx="3260991" cy="405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4"/>
          <p:cNvSpPr txBox="1">
            <a:spLocks noGrp="1"/>
          </p:cNvSpPr>
          <p:nvPr>
            <p:ph type="body" idx="2"/>
          </p:nvPr>
        </p:nvSpPr>
        <p:spPr>
          <a:xfrm>
            <a:off x="4810328" y="2017342"/>
            <a:ext cx="3483864" cy="405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4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4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34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Comparison">
  <p:cSld name="Title with Comparis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Google Shape;99;p35"/>
          <p:cNvCxnSpPr/>
          <p:nvPr/>
        </p:nvCxnSpPr>
        <p:spPr>
          <a:xfrm>
            <a:off x="1085395" y="1847088"/>
            <a:ext cx="7205747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" name="Google Shape;100;p35"/>
          <p:cNvSpPr txBox="1">
            <a:spLocks noGrp="1"/>
          </p:cNvSpPr>
          <p:nvPr>
            <p:ph type="body" idx="1"/>
          </p:nvPr>
        </p:nvSpPr>
        <p:spPr>
          <a:xfrm>
            <a:off x="1085393" y="2019552"/>
            <a:ext cx="3483864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1" name="Google Shape;101;p35"/>
          <p:cNvSpPr txBox="1">
            <a:spLocks noGrp="1"/>
          </p:cNvSpPr>
          <p:nvPr>
            <p:ph type="body" idx="2"/>
          </p:nvPr>
        </p:nvSpPr>
        <p:spPr>
          <a:xfrm>
            <a:off x="1085393" y="2824272"/>
            <a:ext cx="3483864" cy="3218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5"/>
          <p:cNvSpPr txBox="1">
            <a:spLocks noGrp="1"/>
          </p:cNvSpPr>
          <p:nvPr>
            <p:ph type="body" idx="3"/>
          </p:nvPr>
        </p:nvSpPr>
        <p:spPr>
          <a:xfrm>
            <a:off x="4809272" y="2023006"/>
            <a:ext cx="3483864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3" name="Google Shape;103;p35"/>
          <p:cNvSpPr txBox="1">
            <a:spLocks noGrp="1"/>
          </p:cNvSpPr>
          <p:nvPr>
            <p:ph type="body" idx="4"/>
          </p:nvPr>
        </p:nvSpPr>
        <p:spPr>
          <a:xfrm>
            <a:off x="4809272" y="2821494"/>
            <a:ext cx="3483864" cy="3220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5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5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35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eb051ea18_0_123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00" cy="4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gceb051ea18_0_123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7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ceb051ea18_0_123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2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1" name="Google Shape;111;gceb051ea18_0_123"/>
          <p:cNvCxnSpPr/>
          <p:nvPr/>
        </p:nvCxnSpPr>
        <p:spPr>
          <a:xfrm>
            <a:off x="1088686" y="1859432"/>
            <a:ext cx="72024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254" y="4683512"/>
            <a:ext cx="7824187" cy="1736660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33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9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1088686" y="804522"/>
            <a:ext cx="7202456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1088686" y="2015734"/>
            <a:ext cx="7202456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 u="none" strike="noStrike" cap="none">
                <a:solidFill>
                  <a:srgbClr val="8891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8" r:id="rId4"/>
    <p:sldLayoutId id="2147483659" r:id="rId5"/>
    <p:sldLayoutId id="2147483661" r:id="rId6"/>
    <p:sldLayoutId id="2147483662" r:id="rId7"/>
    <p:sldLayoutId id="2147483663" r:id="rId8"/>
    <p:sldLayoutId id="2147483694" r:id="rId9"/>
    <p:sldLayoutId id="2147483697" r:id="rId10"/>
    <p:sldLayoutId id="214748369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7" Type="http://schemas.openxmlformats.org/officeDocument/2006/relationships/hyperlink" Target="http://creativecommons.org/licenses/by/4.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asccc-oeri.org/" TargetMode="External"/><Relationship Id="rId5" Type="http://schemas.openxmlformats.org/officeDocument/2006/relationships/hyperlink" Target="https://asccc-oeri.org/" TargetMode="External"/><Relationship Id="rId4" Type="http://schemas.openxmlformats.org/officeDocument/2006/relationships/hyperlink" Target="https://asccc-oeri.org/oeri-liaison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ztc@cccco.edu%20%20%20?subject=ZTC%20Fund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ztc@cccco.edu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oeri@asccc.org" TargetMode="External"/><Relationship Id="rId2" Type="http://schemas.openxmlformats.org/officeDocument/2006/relationships/hyperlink" Target="mailto:ztc@cccco.edu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pexels.com/photo/girl-holding-dandelion-flower-1857068/?utm_content=attributionCopyText&amp;utm_medium=referral&amp;utm_source=pexels" TargetMode="External"/><Relationship Id="rId5" Type="http://schemas.openxmlformats.org/officeDocument/2006/relationships/hyperlink" Target="https://www.pexels.com/@thgusstavo?utm_content=attributionCopyText&amp;utm_medium=referral&amp;utm_source=pexels" TargetMode="Externa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nsplash.com/photos/1-us-dollar-bill-hQSDJhTf2Po?utm_content=creditCopyText&amp;utm_medium=referral&amp;utm_source=unsplash" TargetMode="External"/><Relationship Id="rId4" Type="http://schemas.openxmlformats.org/officeDocument/2006/relationships/hyperlink" Target="https://unsplash.com/@micheile?utm_content=creditCopyText&amp;utm_medium=referral&amp;utm_source=unsplash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760" y="1661160"/>
            <a:ext cx="7041459" cy="2488249"/>
          </a:xfrm>
        </p:spPr>
        <p:txBody>
          <a:bodyPr>
            <a:normAutofit/>
          </a:bodyPr>
          <a:lstStyle/>
          <a:p>
            <a:r>
              <a:rPr lang="en-US" sz="4400" dirty="0"/>
              <a:t>Zero Textbook Cost Collaboration Cohorts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726" y="5220084"/>
            <a:ext cx="8344593" cy="1333116"/>
          </a:xfrm>
        </p:spPr>
        <p:txBody>
          <a:bodyPr>
            <a:normAutofit fontScale="70000" lnSpcReduction="20000"/>
          </a:bodyPr>
          <a:lstStyle/>
          <a:p>
            <a:r>
              <a:rPr lang="en-US" sz="2000" dirty="0"/>
              <a:t>Revised February 1, 2024. </a:t>
            </a:r>
            <a:br>
              <a:rPr lang="en-US" sz="2000" dirty="0"/>
            </a:br>
            <a:r>
              <a:rPr lang="en-US" sz="2000" dirty="0"/>
              <a:t>This work is licensed under a </a:t>
            </a:r>
            <a:r>
              <a:rPr lang="en-US" sz="2000" dirty="0">
                <a:hlinkClick r:id="rId3"/>
              </a:rPr>
              <a:t>Creative Commons Attribution 4.0 International License</a:t>
            </a:r>
            <a:r>
              <a:rPr lang="en-US" sz="2000" dirty="0"/>
              <a:t>. </a:t>
            </a:r>
          </a:p>
          <a:p>
            <a:r>
              <a:rPr lang="en-US" sz="2000" dirty="0"/>
              <a:t>Attribute this slide deck as: </a:t>
            </a:r>
            <a:r>
              <a:rPr lang="en-US" sz="2000" dirty="0">
                <a:hlinkClick r:id="rId4"/>
              </a:rPr>
              <a:t>"</a:t>
            </a:r>
            <a:r>
              <a:rPr lang="en-US" sz="2000" dirty="0">
                <a:hlinkClick r:id="rId5"/>
              </a:rPr>
              <a:t>Zero Textbook Cost Collaboration Cohorts</a:t>
            </a:r>
            <a:r>
              <a:rPr lang="en-US" sz="2000" dirty="0">
                <a:hlinkClick r:id="rId4"/>
              </a:rPr>
              <a:t>"</a:t>
            </a:r>
            <a:r>
              <a:rPr lang="en-US" sz="2000" dirty="0"/>
              <a:t> by </a:t>
            </a:r>
            <a:r>
              <a:rPr lang="en-US" sz="2000" dirty="0">
                <a:hlinkClick r:id="rId6"/>
              </a:rPr>
              <a:t>ASCCC OERI</a:t>
            </a:r>
            <a:r>
              <a:rPr lang="en-US" sz="2000" dirty="0"/>
              <a:t> is licensed under </a:t>
            </a:r>
            <a:r>
              <a:rPr lang="en-US" sz="2000" dirty="0">
                <a:hlinkClick r:id="rId7"/>
              </a:rPr>
              <a:t>CC BY 4.0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2050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FCD264-28AA-FC10-4D71-82ED6FB9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Predictable Cohorts (# colleges) (awards)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999049-5C52-6A0A-DC6E-0B514AA1D1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Administration of Justice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11) [Associate Degrees for Transfer (ADTs), Certificate of Achievement (CoA)]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Anthropology (15) (ADTs)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Biology (6) (ADTs and local degrees)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Business Administration (9) (ADTs, local degrees, CoA)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Child Dev./Early Childhood Education (27) (2 ADTs, local degrees, CoA)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Comm. Studies (19)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(ADTs, local degrees, non-CTE CoA)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English (10)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History (17)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Mathematics (17; All ADTs)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Psychology (22)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Sociology (15)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Spanish (11)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90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Somewhat Less Predictable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 startAt="13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Art History (9) (ADTs)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 startAt="13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Art (Studio Art) (4)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 startAt="13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Chemistry (5) (ADTs, local degrees, non-CTE CoA)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 startAt="13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Economics (5)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 startAt="13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Elementary Teacher Education (8)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 startAt="13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Geography (6)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 startAt="13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Geology (6)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 startAt="13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Philosophy (4)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 startAt="13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Physics (7)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 startAt="13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Political Science (10)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063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US" sz="4400" dirty="0">
                <a:latin typeface="+mj-lt"/>
              </a:rPr>
              <a:t>How did that happen?</a:t>
            </a:r>
            <a:endParaRPr sz="4400" dirty="0">
              <a:latin typeface="+mj-lt"/>
            </a:endParaRPr>
          </a:p>
        </p:txBody>
      </p:sp>
      <p:sp>
        <p:nvSpPr>
          <p:cNvPr id="171" name="Google Shape;171;p8"/>
          <p:cNvSpPr txBox="1">
            <a:spLocks noGrp="1"/>
          </p:cNvSpPr>
          <p:nvPr>
            <p:ph type="body" idx="1"/>
          </p:nvPr>
        </p:nvSpPr>
        <p:spPr>
          <a:xfrm>
            <a:off x="1088686" y="2115126"/>
            <a:ext cx="7666302" cy="403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 startAt="23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Data Science (4)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 startAt="23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Film, Television, and Electronic Media // Multimedia (6)</a:t>
            </a:r>
          </a:p>
          <a:p>
            <a:pPr marL="800100" lvl="1" indent="-342900" fontAlgn="base">
              <a:spcBef>
                <a:spcPts val="0"/>
              </a:spcBef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 FTVE ADT</a:t>
            </a:r>
          </a:p>
          <a:p>
            <a:pPr marL="800100" lvl="1" indent="-342900" fontAlgn="base">
              <a:spcBef>
                <a:spcPts val="0"/>
              </a:spcBef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 Video Production CoA</a:t>
            </a:r>
          </a:p>
          <a:p>
            <a:pPr marL="800100" lvl="1" indent="-342900" fontAlgn="base">
              <a:spcBef>
                <a:spcPts val="0"/>
              </a:spcBef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 ?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 startAt="23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Humanities (5)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 startAt="23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Journalism (4)</a:t>
            </a:r>
          </a:p>
          <a:p>
            <a:pPr marL="800100" lvl="1" indent="-342900" fontAlgn="base">
              <a:spcBef>
                <a:spcPts val="0"/>
              </a:spcBef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JOUR ADT</a:t>
            </a:r>
          </a:p>
          <a:p>
            <a:pPr marL="800100" lvl="1" indent="-342900" fontAlgn="base">
              <a:spcBef>
                <a:spcPts val="0"/>
              </a:spcBef>
            </a:pPr>
            <a:r>
              <a:rPr lang="en-US" sz="1800" b="0" i="0" dirty="0">
                <a:effectLst/>
                <a:latin typeface="Arial" panose="020B0604020202020204" pitchFamily="34" charset="0"/>
              </a:rPr>
              <a:t>Journalism/Blogging CoA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 startAt="23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Library Science and Library Technology (5)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 startAt="23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Social Work and Human Services (5)</a:t>
            </a:r>
          </a:p>
          <a:p>
            <a:pPr marL="800100" lvl="1" indent="-342900" fontAlgn="base">
              <a:spcBef>
                <a:spcPts val="0"/>
              </a:spcBef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 SWHS ADT</a:t>
            </a:r>
          </a:p>
          <a:p>
            <a:pPr marL="800100" lvl="1" indent="-342900" fontAlgn="base">
              <a:spcBef>
                <a:spcPts val="0"/>
              </a:spcBef>
            </a:pPr>
            <a:r>
              <a:rPr lang="en-US" sz="1800" b="0" i="0" dirty="0">
                <a:effectLst/>
                <a:latin typeface="Arial" panose="020B0604020202020204" pitchFamily="34" charset="0"/>
              </a:rPr>
              <a:t>Human Services Paraprofessional AS</a:t>
            </a:r>
          </a:p>
          <a:p>
            <a:pPr marL="800100" lvl="1" indent="-342900" fontAlgn="base"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Human Services Worker CoA</a:t>
            </a:r>
          </a:p>
          <a:p>
            <a:pPr marL="800100" lvl="1" indent="-342900" fontAlgn="base"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 ?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984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US" sz="4400" dirty="0">
                <a:latin typeface="+mj-lt"/>
              </a:rPr>
              <a:t>What and why?</a:t>
            </a:r>
            <a:endParaRPr sz="4400" dirty="0">
              <a:latin typeface="+mj-lt"/>
            </a:endParaRPr>
          </a:p>
        </p:txBody>
      </p:sp>
      <p:sp>
        <p:nvSpPr>
          <p:cNvPr id="221" name="Google Shape;221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Although this process was introduced to prevent the duplication of effort, it also provides a means to: </a:t>
            </a:r>
          </a:p>
          <a:p>
            <a:pPr marL="457200"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ensure the awareness of available OER, </a:t>
            </a:r>
          </a:p>
          <a:p>
            <a:pPr marL="457200"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share OER development plans, and </a:t>
            </a:r>
          </a:p>
          <a:p>
            <a:pPr marL="457200"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identify opportunities for collaboration. </a:t>
            </a:r>
          </a:p>
          <a:p>
            <a:pPr marL="0">
              <a:spcBef>
                <a:spcPts val="0"/>
              </a:spcBef>
            </a:pP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Participation in a cohort is not a commitment to collaborate, but rather an indication of a willingness to share and learn. </a:t>
            </a:r>
          </a:p>
        </p:txBody>
      </p:sp>
    </p:spTree>
    <p:extLst>
      <p:ext uri="{BB962C8B-B14F-4D97-AF65-F5344CB8AC3E}">
        <p14:creationId xmlns:p14="http://schemas.microsoft.com/office/powerpoint/2010/main" val="185600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C8D47-684F-AFBF-19B1-0ED490FB7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then….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5294B-06F3-5C86-04BA-6CB7703E76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The outcome of the process would only be a collaboration if representatives from participating colleges agree on a project that would benefit from collaboration. </a:t>
            </a:r>
          </a:p>
          <a:p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Ideally, the cohort process will decrease the work necessary to achieve a ZTC pathway for all who are involved. </a:t>
            </a:r>
          </a:p>
          <a:p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At the conclusion of the cohort process, the OERI will provide a report to the California Community Colleges Chancellor’s Office that will document the work of the cohort, verify the lack of duplicative plans, and/or delineate how duplication will be prevented.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276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>
          <a:extLst>
            <a:ext uri="{FF2B5EF4-FFF2-40B4-BE49-F238E27FC236}">
              <a16:creationId xmlns:a16="http://schemas.microsoft.com/office/drawing/2014/main" id="{9AF5337F-BDC0-61AD-2DEA-D31902B2E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">
            <a:extLst>
              <a:ext uri="{FF2B5EF4-FFF2-40B4-BE49-F238E27FC236}">
                <a16:creationId xmlns:a16="http://schemas.microsoft.com/office/drawing/2014/main" id="{FACB32A2-8D5A-F581-ED81-8A0BE87A23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US" sz="4400" dirty="0">
                <a:latin typeface="+mj-lt"/>
              </a:rPr>
              <a:t>How?</a:t>
            </a:r>
            <a:endParaRPr sz="4400" dirty="0">
              <a:latin typeface="+mj-lt"/>
            </a:endParaRPr>
          </a:p>
        </p:txBody>
      </p:sp>
      <p:sp>
        <p:nvSpPr>
          <p:cNvPr id="221" name="Google Shape;221;p16">
            <a:extLst>
              <a:ext uri="{FF2B5EF4-FFF2-40B4-BE49-F238E27FC236}">
                <a16:creationId xmlns:a16="http://schemas.microsoft.com/office/drawing/2014/main" id="{AEA83295-2F69-DCEA-20A2-E001DC32AF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>
              <a:spcBef>
                <a:spcPts val="0"/>
              </a:spcBef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A process document has been drafted – and will be shared shortly. </a:t>
            </a:r>
          </a:p>
          <a:p>
            <a:pPr marL="0">
              <a:spcBef>
                <a:spcPts val="0"/>
              </a:spcBef>
            </a:pPr>
            <a:r>
              <a:rPr lang="en-US" sz="1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 1 – Data collection to determine:</a:t>
            </a:r>
          </a:p>
          <a:p>
            <a:pPr marL="457200"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courses in the various pathways are already ZTC?</a:t>
            </a:r>
          </a:p>
          <a:p>
            <a:pPr marL="457200"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did they get to ZTC?</a:t>
            </a:r>
          </a:p>
          <a:p>
            <a:pPr marL="457200"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courses does each college need to get to ZTC to establish their identified ZTC pathway?</a:t>
            </a:r>
          </a:p>
          <a:p>
            <a:pPr marL="457200"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do colleges envision getting to specific courses to ZTC?</a:t>
            </a:r>
          </a:p>
          <a:p>
            <a:pPr marL="0">
              <a:spcBef>
                <a:spcPts val="0"/>
              </a:spcBef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Step 2 – Data Analysis and Cohort Action Plan Development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67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85D2B-8BE0-775E-2D3B-84EE4CC37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 will result in: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DB586-B5BD-B2FB-84C7-81B51B472B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A comprehensive list of the OER and other resources being used to achieve ZTC. (will require follow-up)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A summary of the courses and resources colleges have reported they need to establish a given ZTC pathway.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An analysis of where the planned work of the colleges in a cohort appears to be aligned and where it appears to diverge.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A proposed action plan for the cohort. The action plan would address all identified needs – noting where needs are unique to a college and where needs are shared.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510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US" sz="4400" dirty="0">
                <a:latin typeface="+mj-lt"/>
              </a:rPr>
              <a:t>Steps 3 and 4</a:t>
            </a:r>
            <a:endParaRPr sz="4400" dirty="0">
              <a:latin typeface="+mj-lt"/>
            </a:endParaRPr>
          </a:p>
        </p:txBody>
      </p:sp>
      <p:sp>
        <p:nvSpPr>
          <p:cNvPr id="221" name="Google Shape;221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Step 3 – Cohort Action Plan Review</a:t>
            </a:r>
          </a:p>
          <a:p>
            <a:pPr marL="457200"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The plan will be developed – based on the available data – and shared with the cohort.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 (Body CS)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Step 4 – Cohort Action Plan Finalized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Cohort meetings, when warranted, would be scheduled to address elements of the action plan. The finalized Cohort Action Plan would consist of a timeline and schedule for all specified activities. In addition, anticipated deliverables and outcomes would be delineated. </a:t>
            </a:r>
            <a:endParaRPr lang="en-US" sz="2000" spc="-5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581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Anticipated Elements of the Cohort Action Plans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61" y="2015735"/>
            <a:ext cx="8120269" cy="4039079"/>
          </a:xfrm>
        </p:spPr>
        <p:txBody>
          <a:bodyPr>
            <a:noAutofit/>
          </a:bodyPr>
          <a:lstStyle/>
          <a:p>
            <a:pPr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Meetings of the cohort.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Resource-specific meetings of interested cohort members.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Further division of the cohort.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Referral of college representative(s) to another cohort.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Suggested collaborations.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Webinars for resource-sharing.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Additional data collection.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Platform-specific training.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Inclusion, Diversity, Equity, and Anti-Racism training.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3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Challenges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583" y="2015735"/>
            <a:ext cx="7406559" cy="4039079"/>
          </a:xfrm>
        </p:spPr>
        <p:txBody>
          <a:bodyPr>
            <a:normAutofit/>
          </a:bodyPr>
          <a:lstStyle/>
          <a:p>
            <a:r>
              <a:rPr lang="en-US" sz="2000" dirty="0"/>
              <a:t>Missing data.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What is already in use?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What is the anticipated starting point or points if curating/adapting OER?</a:t>
            </a:r>
          </a:p>
          <a:p>
            <a:r>
              <a:rPr lang="en-US" sz="2000" dirty="0"/>
              <a:t>Ensuring OERI has the right contacts at the colleges.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Have faculty committed to do all the work specified in local college workplans?</a:t>
            </a:r>
          </a:p>
          <a:p>
            <a:r>
              <a:rPr lang="en-US" sz="2000" dirty="0"/>
              <a:t>One cohort may lead to many sub-cohorts, potentially complicating the conclusion of the work of a cohort.</a:t>
            </a:r>
          </a:p>
        </p:txBody>
      </p:sp>
    </p:spTree>
    <p:extLst>
      <p:ext uri="{BB962C8B-B14F-4D97-AF65-F5344CB8AC3E}">
        <p14:creationId xmlns:p14="http://schemas.microsoft.com/office/powerpoint/2010/main" val="821783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C80797-056A-B07E-D819-3E8D9FA1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ZTC Collaboration Cohorts – Event Description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604CFD-4399-5004-6F59-AE25AD122A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In anticipation of the November 15 deadline for submission of ZTC Acceleration Grant applications, the Chancellor’s Office began discussing the need to establish a process to bring college representatives together to avoid duplication of effort. What is a Collaboration Cohort, which disciplines will be collaborating within cohorts, and what is expected of participating colleges? Join us for an overview of all that we know about this process – and to ask your questions.</a:t>
            </a:r>
          </a:p>
          <a:p>
            <a:r>
              <a:rPr lang="en-US" sz="1800" dirty="0"/>
              <a:t>Webinar 10:30 am – 11:30 am (archived)</a:t>
            </a:r>
          </a:p>
          <a:p>
            <a:r>
              <a:rPr lang="en-US" sz="1800" dirty="0"/>
              <a:t>ZTC Collaboration Cohort Office Hour 11:30 am – 12:30 pm</a:t>
            </a:r>
          </a:p>
        </p:txBody>
      </p:sp>
    </p:spTree>
    <p:extLst>
      <p:ext uri="{BB962C8B-B14F-4D97-AF65-F5344CB8AC3E}">
        <p14:creationId xmlns:p14="http://schemas.microsoft.com/office/powerpoint/2010/main" val="1632217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EA84E-3467-E986-77E8-F1AB21BC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OERI’s Commitments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56D4F-30ED-6772-1558-7A89E1280C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Communication and transparency</a:t>
            </a:r>
          </a:p>
          <a:p>
            <a:r>
              <a:rPr lang="en-US" sz="2000" dirty="0"/>
              <a:t>Recognition of local control, practices, culture, nuances, anomalies, etc.</a:t>
            </a:r>
          </a:p>
          <a:p>
            <a:r>
              <a:rPr lang="en-US" sz="2000" dirty="0"/>
              <a:t>Efficiency </a:t>
            </a:r>
          </a:p>
          <a:p>
            <a:r>
              <a:rPr lang="en-US" sz="2000" dirty="0"/>
              <a:t>Responsiveness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6674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822B10-482F-431A-3532-7C91E88F4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6" y="1046842"/>
            <a:ext cx="7202456" cy="893111"/>
          </a:xfrm>
        </p:spPr>
        <p:txBody>
          <a:bodyPr/>
          <a:lstStyle/>
          <a:p>
            <a:br>
              <a:rPr lang="en-US" sz="3200" dirty="0"/>
            </a:br>
            <a:r>
              <a:rPr lang="en-US" sz="3200" dirty="0"/>
              <a:t>When can we get more money?</a:t>
            </a:r>
            <a:br>
              <a:rPr lang="en-US" sz="3200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75825-6BD2-55FB-C3F3-87150CDEE3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colleges that received $25,000 for cohort participation had requested more than that to complete their pathway.</a:t>
            </a:r>
          </a:p>
          <a:p>
            <a:r>
              <a:rPr lang="en-US" dirty="0"/>
              <a:t>Additional funds can be requested at the conclusion of the cohort process. </a:t>
            </a:r>
          </a:p>
          <a:p>
            <a:r>
              <a:rPr lang="en-US" dirty="0">
                <a:effectLst/>
              </a:rPr>
              <a:t>Colleges have already submitted program plans in NOVA that provided an original estimate of work.</a:t>
            </a:r>
            <a:endParaRPr lang="en-US" dirty="0"/>
          </a:p>
          <a:p>
            <a:r>
              <a:rPr lang="en-US" dirty="0">
                <a:effectLst/>
              </a:rPr>
              <a:t>The estimates were prior to the opportunity to collaborate or glean from other colleges in the cohorts.</a:t>
            </a:r>
          </a:p>
          <a:p>
            <a:r>
              <a:rPr lang="en-US" dirty="0">
                <a:effectLst/>
              </a:rPr>
              <a:t>Request for additional funds will not be through NOVA.</a:t>
            </a:r>
          </a:p>
        </p:txBody>
      </p:sp>
    </p:spTree>
    <p:extLst>
      <p:ext uri="{BB962C8B-B14F-4D97-AF65-F5344CB8AC3E}">
        <p14:creationId xmlns:p14="http://schemas.microsoft.com/office/powerpoint/2010/main" val="3530326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DF3B3-97F4-8246-7349-40E5B9803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Requesting Additional Funds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7F937-CA0D-0A92-C127-B08A9BCEED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OERI will complete cohort process and identify work remaining for a college in the subject area.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PDF request form of budget and work likely to be available by mid-March. They will be submitted via the </a:t>
            </a:r>
            <a:r>
              <a:rPr lang="en-US" dirty="0">
                <a:effectLst/>
                <a:hlinkClick r:id="rId3"/>
              </a:rPr>
              <a:t>Chancellor’s Office ZTC email</a:t>
            </a:r>
            <a:r>
              <a:rPr lang="en-US" dirty="0">
                <a:effectLst/>
              </a:rPr>
              <a:t>. </a:t>
            </a:r>
            <a:r>
              <a:rPr lang="en-US" dirty="0">
                <a:effectLst/>
                <a:hlinkClick r:id="rId4"/>
              </a:rPr>
              <a:t>ztc@cccco.edu</a:t>
            </a:r>
            <a:r>
              <a:rPr lang="en-US" dirty="0">
                <a:effectLst/>
              </a:rPr>
              <a:t>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There will be a small narrative area and a budget area by expense type (1000, 2000, etc.).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Funding requests will be </a:t>
            </a:r>
            <a:r>
              <a:rPr lang="en-US" dirty="0"/>
              <a:t>reviewed </a:t>
            </a:r>
            <a:r>
              <a:rPr lang="en-US" dirty="0">
                <a:effectLst/>
              </a:rPr>
              <a:t>to see if they match OERI description of remaining work needed.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Awards will occur with P2 for requests that are submitted in time.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Otherwise, awards will occur at the 2024/2025 advance.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984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38D5A-8A65-B0F7-1A79-0178D865F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19EEE-AC43-8718-34B2-1426D4B30E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CCCCO ZTC E-Mail </a:t>
            </a:r>
          </a:p>
          <a:p>
            <a:pPr lvl="1"/>
            <a:r>
              <a:rPr lang="en-US" sz="2000" dirty="0">
                <a:hlinkClick r:id="rId2"/>
              </a:rPr>
              <a:t>ztc@cccco.edu</a:t>
            </a:r>
            <a:endParaRPr lang="en-US" sz="2000" dirty="0"/>
          </a:p>
          <a:p>
            <a:r>
              <a:rPr lang="en-US" sz="2000" dirty="0"/>
              <a:t>OERI E-Mail</a:t>
            </a:r>
          </a:p>
          <a:p>
            <a:pPr lvl="1"/>
            <a:r>
              <a:rPr lang="en-US" sz="2000" dirty="0">
                <a:hlinkClick r:id="rId3"/>
              </a:rPr>
              <a:t>oeri@asccc.org</a:t>
            </a:r>
            <a:endParaRPr lang="en-US" sz="2000" dirty="0"/>
          </a:p>
          <a:p>
            <a:r>
              <a:rPr lang="en-US" sz="2000" dirty="0" err="1"/>
              <a:t>tinyurl.com</a:t>
            </a:r>
            <a:r>
              <a:rPr lang="en-US" sz="2000" dirty="0"/>
              <a:t>/</a:t>
            </a:r>
            <a:r>
              <a:rPr lang="en-US" sz="2000" dirty="0" err="1"/>
              <a:t>ZTCCohorts</a:t>
            </a:r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613EB-C9F7-5E53-04E7-3E57EDC435A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Google Shape;546;p20" descr="Image of a little girl with curly brown hair holding a dandelion flower. The little girl is wearing a pink headband and a graphic tee shirt.">
            <a:extLst>
              <a:ext uri="{FF2B5EF4-FFF2-40B4-BE49-F238E27FC236}">
                <a16:creationId xmlns:a16="http://schemas.microsoft.com/office/drawing/2014/main" id="{7A91F5CF-8273-9B98-494D-D38CC68A9410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tretch/>
        </p:blipFill>
        <p:spPr>
          <a:xfrm>
            <a:off x="5023414" y="2010878"/>
            <a:ext cx="3035088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BC2100-07D6-1972-FBAE-FB75496DCF1A}"/>
              </a:ext>
            </a:extLst>
          </p:cNvPr>
          <p:cNvSpPr txBox="1"/>
          <p:nvPr/>
        </p:nvSpPr>
        <p:spPr>
          <a:xfrm>
            <a:off x="5023414" y="6204030"/>
            <a:ext cx="3712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 by </a:t>
            </a:r>
            <a:r>
              <a:rPr lang="en-US" sz="1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Thgusstavo Santana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</a:t>
            </a:r>
            <a:r>
              <a:rPr lang="en-US" sz="1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Pexels</a:t>
            </a:r>
            <a:endParaRPr lang="en-US"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163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4DBA7C-B4F4-E149-C325-131B2A2F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8655B9-76F4-A582-1744-9619F889F0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Chad Funk</a:t>
            </a:r>
          </a:p>
          <a:p>
            <a:pPr lvl="1"/>
            <a:r>
              <a:rPr lang="en-US" sz="1600" dirty="0">
                <a:solidFill>
                  <a:srgbClr val="565658"/>
                </a:solidFill>
                <a:effectLst/>
                <a:latin typeface="+mj-lt"/>
              </a:rPr>
              <a:t>Program Specialist,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>
                <a:solidFill>
                  <a:srgbClr val="565658"/>
                </a:solidFill>
                <a:effectLst/>
                <a:latin typeface="+mj-lt"/>
              </a:rPr>
              <a:t>Equitable Student Learning, Experience and Impact Office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>
                <a:solidFill>
                  <a:srgbClr val="565658"/>
                </a:solidFill>
                <a:effectLst/>
                <a:latin typeface="+mj-lt"/>
              </a:rPr>
              <a:t>Educational Services and Support Division, California Community Colleges Chancellor’s Office</a:t>
            </a:r>
            <a:endParaRPr lang="en-US" sz="1600" dirty="0">
              <a:solidFill>
                <a:srgbClr val="565658"/>
              </a:solidFill>
              <a:latin typeface="+mj-lt"/>
            </a:endParaRPr>
          </a:p>
          <a:p>
            <a:r>
              <a:rPr lang="en-US" sz="1800" dirty="0">
                <a:latin typeface="+mj-lt"/>
              </a:rPr>
              <a:t>Michelle Pilati</a:t>
            </a:r>
          </a:p>
          <a:p>
            <a:pPr lvl="1"/>
            <a:r>
              <a:rPr lang="en-US" sz="1600" dirty="0">
                <a:latin typeface="+mj-lt"/>
              </a:rPr>
              <a:t>Project Director, Academic Senate for California Community Colleges Open Educational Resources Initiative</a:t>
            </a:r>
          </a:p>
        </p:txBody>
      </p:sp>
    </p:spTree>
    <p:extLst>
      <p:ext uri="{BB962C8B-B14F-4D97-AF65-F5344CB8AC3E}">
        <p14:creationId xmlns:p14="http://schemas.microsoft.com/office/powerpoint/2010/main" val="786231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Background</a:t>
            </a:r>
          </a:p>
          <a:p>
            <a:r>
              <a:rPr lang="en-US" sz="2000" dirty="0"/>
              <a:t>Where’s the money?</a:t>
            </a:r>
          </a:p>
          <a:p>
            <a:r>
              <a:rPr lang="en-US" sz="2000" dirty="0"/>
              <a:t>Collaboration Cohorts – Who, what, and why?</a:t>
            </a:r>
          </a:p>
          <a:p>
            <a:r>
              <a:rPr lang="en-US" sz="2000" dirty="0"/>
              <a:t>Collaboration Cohorts - Timelines</a:t>
            </a:r>
          </a:p>
          <a:p>
            <a:r>
              <a:rPr lang="en-US" sz="2000" dirty="0"/>
              <a:t>Challenges</a:t>
            </a:r>
          </a:p>
          <a:p>
            <a:r>
              <a:rPr lang="en-US" sz="2000" dirty="0"/>
              <a:t>When can we get more money?</a:t>
            </a:r>
          </a:p>
        </p:txBody>
      </p:sp>
    </p:spTree>
    <p:extLst>
      <p:ext uri="{BB962C8B-B14F-4D97-AF65-F5344CB8AC3E}">
        <p14:creationId xmlns:p14="http://schemas.microsoft.com/office/powerpoint/2010/main" val="1012819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7A9E34-78C0-F2A9-F870-66A03A731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5B4254-2B9A-258A-875E-ED756BD20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$115 Million to the California Community Colleges</a:t>
            </a:r>
          </a:p>
          <a:p>
            <a:r>
              <a:rPr lang="en-US" sz="1800" dirty="0"/>
              <a:t>ZTC Planning Grants (Formerly Phase 1); $20,000 disbursed to all degree-granting colleges.</a:t>
            </a:r>
          </a:p>
          <a:p>
            <a:r>
              <a:rPr lang="en-US" sz="1800" dirty="0"/>
              <a:t>ZTC Implementation Grants (Formerly Phase 3): $180,000 disbursed to all degree-granting colleges.</a:t>
            </a:r>
          </a:p>
          <a:p>
            <a:r>
              <a:rPr lang="en-US" sz="1800" dirty="0"/>
              <a:t>ZTC Acceleration Grants (Formerly Phase 2): A </a:t>
            </a:r>
            <a:r>
              <a:rPr lang="en-US" sz="1800" strike="sngStrike" dirty="0"/>
              <a:t>competitive</a:t>
            </a:r>
            <a:r>
              <a:rPr lang="en-US" sz="1800" dirty="0"/>
              <a:t> funding phase, providing “up to $200,000 for each degree development and implemented.”</a:t>
            </a:r>
          </a:p>
          <a:p>
            <a:r>
              <a:rPr lang="en-US" sz="1800" dirty="0"/>
              <a:t>“Degree” = associate degrees and career technical education (CTE) certificates of achievement (CoA)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50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CF789-8143-315A-F819-9E89E3990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ZTC Acceleration Grants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24758-DCF1-9995-E65C-A762700AE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000" dirty="0"/>
              <a:t>Announced in August of 2023</a:t>
            </a:r>
          </a:p>
          <a:p>
            <a:r>
              <a:rPr lang="en-US" sz="2000" dirty="0"/>
              <a:t>Initial application deadline – September 15, 2023</a:t>
            </a:r>
          </a:p>
          <a:p>
            <a:pPr lvl="1"/>
            <a:r>
              <a:rPr lang="en-US" sz="2000" dirty="0"/>
              <a:t>Proposals presumed non-duplicative awarded funds promptly</a:t>
            </a:r>
          </a:p>
          <a:p>
            <a:pPr lvl="1"/>
            <a:r>
              <a:rPr lang="en-US" sz="2000" dirty="0"/>
              <a:t>Others delayed and “</a:t>
            </a:r>
            <a:r>
              <a:rPr lang="en-US" sz="2000" dirty="0" err="1"/>
              <a:t>cohorted</a:t>
            </a:r>
            <a:r>
              <a:rPr lang="en-US" sz="2000" dirty="0"/>
              <a:t>”</a:t>
            </a:r>
          </a:p>
          <a:p>
            <a:r>
              <a:rPr lang="en-US" sz="2000" dirty="0"/>
              <a:t>Secondary application deadline – November 15, 2023</a:t>
            </a:r>
          </a:p>
          <a:p>
            <a:pPr lvl="1"/>
            <a:r>
              <a:rPr lang="en-US" sz="1800" dirty="0"/>
              <a:t>Proposals presumed non-duplicative approved for funding</a:t>
            </a:r>
          </a:p>
          <a:p>
            <a:pPr lvl="1"/>
            <a:r>
              <a:rPr lang="en-US" sz="1800" dirty="0"/>
              <a:t>Others delayed and “</a:t>
            </a:r>
            <a:r>
              <a:rPr lang="en-US" sz="1800" dirty="0" err="1"/>
              <a:t>cohorted</a:t>
            </a:r>
            <a:r>
              <a:rPr lang="en-US" sz="1800" dirty="0"/>
              <a:t>”</a:t>
            </a:r>
          </a:p>
          <a:p>
            <a:r>
              <a:rPr lang="en-US" sz="2000" dirty="0"/>
              <a:t>Approximately 25/115 did not submit any applications</a:t>
            </a:r>
          </a:p>
          <a:p>
            <a:r>
              <a:rPr lang="en-US" sz="2000" dirty="0"/>
              <a:t>Funded after November 15 – Funds to be received at P1</a:t>
            </a:r>
          </a:p>
          <a:p>
            <a:r>
              <a:rPr lang="en-US" sz="2000" dirty="0"/>
              <a:t>$25,000 to each college per cohort pathway to be disbursed at P1</a:t>
            </a:r>
          </a:p>
          <a:p>
            <a:pPr marL="12700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0425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$25,000 per pathway at P1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49538" y="2154632"/>
            <a:ext cx="3622462" cy="4039079"/>
          </a:xfrm>
        </p:spPr>
        <p:txBody>
          <a:bodyPr>
            <a:noAutofit/>
          </a:bodyPr>
          <a:lstStyle/>
          <a:p>
            <a:r>
              <a:rPr lang="en-US" sz="2000" dirty="0"/>
              <a:t>What and when is “P1”?</a:t>
            </a:r>
          </a:p>
          <a:p>
            <a:r>
              <a:rPr lang="en-US" sz="2000" dirty="0"/>
              <a:t>How will we know when we have received the funds?</a:t>
            </a:r>
          </a:p>
          <a:p>
            <a:r>
              <a:rPr lang="en-US" sz="2000" dirty="0"/>
              <a:t>How will multi-college districts know how the funds are to be divided among the colleges?</a:t>
            </a:r>
          </a:p>
          <a:p>
            <a:endParaRPr lang="en-US" sz="2000" dirty="0"/>
          </a:p>
        </p:txBody>
      </p:sp>
      <p:pic>
        <p:nvPicPr>
          <p:cNvPr id="3" name="Picture 2" descr="Paper dollar bills in a brown envelope.">
            <a:extLst>
              <a:ext uri="{FF2B5EF4-FFF2-40B4-BE49-F238E27FC236}">
                <a16:creationId xmlns:a16="http://schemas.microsoft.com/office/drawing/2014/main" id="{38FE297D-81CF-9FAF-8130-95DDF0C25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689" y="2650396"/>
            <a:ext cx="3727173" cy="2485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3CC20F-D140-DE5A-1672-38C6EFC72111}"/>
              </a:ext>
            </a:extLst>
          </p:cNvPr>
          <p:cNvSpPr txBox="1"/>
          <p:nvPr/>
        </p:nvSpPr>
        <p:spPr>
          <a:xfrm>
            <a:off x="5198166" y="5456582"/>
            <a:ext cx="3587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 by </a:t>
            </a:r>
            <a:r>
              <a:rPr lang="en-US" dirty="0">
                <a:hlinkClick r:id="rId4"/>
              </a:rPr>
              <a:t>micheile henderson</a:t>
            </a:r>
            <a:r>
              <a:rPr lang="en-US" dirty="0"/>
              <a:t> on </a:t>
            </a:r>
            <a:r>
              <a:rPr lang="en-US" dirty="0">
                <a:hlinkClick r:id="rId5"/>
              </a:rPr>
              <a:t>Unsplash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2236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166F7-E9ED-387C-1DFB-65B240734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3336" y="3504317"/>
            <a:ext cx="6477803" cy="1538289"/>
          </a:xfrm>
        </p:spPr>
        <p:txBody>
          <a:bodyPr/>
          <a:lstStyle/>
          <a:p>
            <a:r>
              <a:rPr lang="en-US" sz="3600" dirty="0"/>
              <a:t>Collaboration Cohorts – Who, what, and why?</a:t>
            </a:r>
            <a:br>
              <a:rPr lang="en-US" sz="360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5EE0D5-3156-B9EB-A392-A65951BC87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2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Colleges that submitted an application to work on a ZTC pathway that was identified as potentially duplicative of the work of other colleges. </a:t>
            </a:r>
          </a:p>
          <a:p>
            <a:r>
              <a:rPr lang="en-US" sz="2000" dirty="0"/>
              <a:t>Twenty-eight cohorts have been established.</a:t>
            </a:r>
          </a:p>
          <a:p>
            <a:r>
              <a:rPr lang="en-US" sz="2000" dirty="0"/>
              <a:t>Cohorts vary considerably:</a:t>
            </a:r>
          </a:p>
          <a:p>
            <a:pPr lvl="1"/>
            <a:r>
              <a:rPr lang="en-US" sz="1800" dirty="0"/>
              <a:t>Size (number of colleges)</a:t>
            </a:r>
          </a:p>
          <a:p>
            <a:pPr lvl="1"/>
            <a:r>
              <a:rPr lang="en-US" sz="1800" dirty="0"/>
              <a:t>Variety of pathways (ADT, AA, AS, CoA)</a:t>
            </a:r>
          </a:p>
          <a:p>
            <a:pPr lvl="1"/>
            <a:r>
              <a:rPr lang="en-US" sz="1800" dirty="0"/>
              <a:t>Likelihood of being identified as duplicative</a:t>
            </a:r>
          </a:p>
          <a:p>
            <a:pPr marL="596900" lvl="1" indent="0">
              <a:buNone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1049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OER">
      <a:dk1>
        <a:srgbClr val="00417E"/>
      </a:dk1>
      <a:lt1>
        <a:srgbClr val="FFFFFF"/>
      </a:lt1>
      <a:dk2>
        <a:srgbClr val="454545"/>
      </a:dk2>
      <a:lt2>
        <a:srgbClr val="DFDBD5"/>
      </a:lt2>
      <a:accent1>
        <a:srgbClr val="DE1F37"/>
      </a:accent1>
      <a:accent2>
        <a:srgbClr val="9FADCD"/>
      </a:accent2>
      <a:accent3>
        <a:srgbClr val="007B8D"/>
      </a:accent3>
      <a:accent4>
        <a:srgbClr val="AB1F3F"/>
      </a:accent4>
      <a:accent5>
        <a:srgbClr val="70AC46"/>
      </a:accent5>
      <a:accent6>
        <a:srgbClr val="FF8232"/>
      </a:accent6>
      <a:hlink>
        <a:srgbClr val="DE1F37"/>
      </a:hlink>
      <a:folHlink>
        <a:srgbClr val="AB1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22512</TotalTime>
  <Words>1610</Words>
  <Application>Microsoft Office PowerPoint</Application>
  <PresentationFormat>On-screen Show (4:3)</PresentationFormat>
  <Paragraphs>176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Courier New</vt:lpstr>
      <vt:lpstr>Gill Sans</vt:lpstr>
      <vt:lpstr>Symbol</vt:lpstr>
      <vt:lpstr>Times New Roman</vt:lpstr>
      <vt:lpstr>Gallery</vt:lpstr>
      <vt:lpstr>Zero Textbook Cost Collaboration Cohorts</vt:lpstr>
      <vt:lpstr>ZTC Collaboration Cohorts – Event Description</vt:lpstr>
      <vt:lpstr>Presenters</vt:lpstr>
      <vt:lpstr>Overview</vt:lpstr>
      <vt:lpstr>Background</vt:lpstr>
      <vt:lpstr>ZTC Acceleration Grants</vt:lpstr>
      <vt:lpstr>$25,000 per pathway at P1</vt:lpstr>
      <vt:lpstr>Collaboration Cohorts – Who, what, and why? </vt:lpstr>
      <vt:lpstr>Who?</vt:lpstr>
      <vt:lpstr>Predictable Cohorts (# colleges) (awards)</vt:lpstr>
      <vt:lpstr>Somewhat Less Predictable</vt:lpstr>
      <vt:lpstr>How did that happen?</vt:lpstr>
      <vt:lpstr>What and why?</vt:lpstr>
      <vt:lpstr>And then….</vt:lpstr>
      <vt:lpstr>How?</vt:lpstr>
      <vt:lpstr>Data analysis will result in:</vt:lpstr>
      <vt:lpstr>Steps 3 and 4</vt:lpstr>
      <vt:lpstr>Anticipated Elements of the Cohort Action Plans</vt:lpstr>
      <vt:lpstr>Challenges</vt:lpstr>
      <vt:lpstr>OERI’s Commitments</vt:lpstr>
      <vt:lpstr> When can we get more money? </vt:lpstr>
      <vt:lpstr>Requesting Additional Funds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Voice</dc:title>
  <dc:creator>Katie Nash</dc:creator>
  <cp:lastModifiedBy>ASCCC1</cp:lastModifiedBy>
  <cp:revision>61</cp:revision>
  <cp:lastPrinted>2024-01-29T19:24:00Z</cp:lastPrinted>
  <dcterms:created xsi:type="dcterms:W3CDTF">2020-03-05T11:04:57Z</dcterms:created>
  <dcterms:modified xsi:type="dcterms:W3CDTF">2024-02-05T20:27:22Z</dcterms:modified>
</cp:coreProperties>
</file>