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embeddedFontLst>
    <p:embeddedFont>
      <p:font typeface="Gill Sans"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ZSlNXTTwkfoI8zUvLnwIrCIVH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45" autoAdjust="0"/>
  </p:normalViewPr>
  <p:slideViewPr>
    <p:cSldViewPr snapToGrid="0">
      <p:cViewPr varScale="1">
        <p:scale>
          <a:sx n="72" d="100"/>
          <a:sy n="72" d="100"/>
        </p:scale>
        <p:origin x="176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sccc-oeri.org/zero-textbook-cost-ztc-program-collaboration-cohor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sccc-oeri.org/zero-textbook-cost-ztc-program-collaboration-cohort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700">
              <a:solidFill>
                <a:srgbClr val="FF0000"/>
              </a:solidFill>
            </a:endParaRPr>
          </a:p>
        </p:txBody>
      </p:sp>
      <p:sp>
        <p:nvSpPr>
          <p:cNvPr id="94" name="Google Shape;9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63" name="Google Shape;16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CCCCO ZTC email – ztc@cccco.edu</a:t>
            </a:r>
            <a:endParaRPr/>
          </a:p>
          <a:p>
            <a:pPr marL="457200" marR="0" lvl="0" indent="-228600" algn="l" rtl="0">
              <a:lnSpc>
                <a:spcPct val="100000"/>
              </a:lnSpc>
              <a:spcBef>
                <a:spcPts val="0"/>
              </a:spcBef>
              <a:spcAft>
                <a:spcPts val="0"/>
              </a:spcAft>
              <a:buSzPts val="1400"/>
              <a:buNone/>
            </a:pPr>
            <a:r>
              <a:rPr lang="en-US"/>
              <a:t>OERI email – oeri@asccc.org</a:t>
            </a:r>
            <a:endParaRPr/>
          </a:p>
        </p:txBody>
      </p:sp>
      <p:sp>
        <p:nvSpPr>
          <p:cNvPr id="170" name="Google Shape;170;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800" u="sng">
                <a:solidFill>
                  <a:schemeClr val="hlink"/>
                </a:solidFill>
                <a:latin typeface="Times New Roman"/>
                <a:ea typeface="Times New Roman"/>
                <a:cs typeface="Times New Roman"/>
                <a:sym typeface="Times New Roman"/>
                <a:hlinkClick r:id="rId3"/>
              </a:rPr>
              <a:t>https://asccc-oeri.org/zero-textbook-cost-ztc-program-collaboration-cohorts/</a:t>
            </a: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p:txBody>
      </p:sp>
      <p:sp>
        <p:nvSpPr>
          <p:cNvPr id="177" name="Google Shape;17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https://asccc-oeri.org/zero-textbook-cost-ztc-program-collaboration-cohorts/</a:t>
            </a:r>
            <a:r>
              <a:rPr lang="en-US"/>
              <a:t>  </a:t>
            </a:r>
            <a:endParaRPr/>
          </a:p>
        </p:txBody>
      </p:sp>
      <p:sp>
        <p:nvSpPr>
          <p:cNvPr id="183" name="Google Shape;183;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Open Education Week – URL for submitting events - https://oeweek.oeglobal.org/contribute/</a:t>
            </a:r>
            <a:endParaRPr/>
          </a:p>
          <a:p>
            <a:pPr marL="457200" marR="0" lvl="0" indent="-228600" algn="l" rtl="0">
              <a:lnSpc>
                <a:spcPct val="100000"/>
              </a:lnSpc>
              <a:spcBef>
                <a:spcPts val="0"/>
              </a:spcBef>
              <a:spcAft>
                <a:spcPts val="0"/>
              </a:spcAft>
              <a:buSzPts val="1400"/>
              <a:buNone/>
            </a:pPr>
            <a:r>
              <a:rPr lang="en-US"/>
              <a:t>Send the details of your events to the OERI at oeri@asccc.org</a:t>
            </a:r>
            <a:endParaRPr/>
          </a:p>
        </p:txBody>
      </p:sp>
      <p:sp>
        <p:nvSpPr>
          <p:cNvPr id="198" name="Google Shape;198;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Cal OER website - https://www.caloer.org/</a:t>
            </a:r>
            <a:endParaRPr/>
          </a:p>
        </p:txBody>
      </p:sp>
      <p:sp>
        <p:nvSpPr>
          <p:cNvPr id="207" name="Google Shape;207;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03" name="Google Shape;10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27" name="Google Shape;227;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1" name="Google Shape;241;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SzPts val="1400"/>
              <a:buNone/>
            </a:pPr>
            <a:endParaRPr/>
          </a:p>
        </p:txBody>
      </p:sp>
      <p:sp>
        <p:nvSpPr>
          <p:cNvPr id="116" name="Google Shape;11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URL for self-enrollment: ccconlineed.instructure.com/enroll/7RJL33</a:t>
            </a:r>
            <a:endParaRPr/>
          </a:p>
          <a:p>
            <a:pPr marL="457200" marR="0" lvl="0" indent="-228600" algn="l" rtl="0">
              <a:lnSpc>
                <a:spcPct val="100000"/>
              </a:lnSpc>
              <a:spcBef>
                <a:spcPts val="0"/>
              </a:spcBef>
              <a:spcAft>
                <a:spcPts val="0"/>
              </a:spcAft>
              <a:buSzPts val="1400"/>
              <a:buNone/>
            </a:pPr>
            <a:r>
              <a:rPr lang="en-US"/>
              <a:t>OERI email address: oeri@asccc.org</a:t>
            </a:r>
            <a:endParaRPr/>
          </a:p>
        </p:txBody>
      </p:sp>
      <p:sp>
        <p:nvSpPr>
          <p:cNvPr id="123" name="Google Shape;123;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Discipline list-servs are used for discipline-specific communications – recruiting Discipline Leads, sharing new resources, matchmaking for projects, etc. </a:t>
            </a:r>
            <a:endParaRPr/>
          </a:p>
          <a:p>
            <a:pPr marL="457200" marR="0" lvl="0" indent="-228600" algn="l" rtl="0">
              <a:lnSpc>
                <a:spcPct val="100000"/>
              </a:lnSpc>
              <a:spcBef>
                <a:spcPts val="0"/>
              </a:spcBef>
              <a:spcAft>
                <a:spcPts val="0"/>
              </a:spcAft>
              <a:buSzPts val="1400"/>
              <a:buNone/>
            </a:pPr>
            <a:r>
              <a:rPr lang="en-US"/>
              <a:t>Listserv URL - URL for self-enrollment: ccconlineed.instructure.com/enroll/7RJL33</a:t>
            </a:r>
            <a:endParaRPr/>
          </a:p>
        </p:txBody>
      </p:sp>
      <p:sp>
        <p:nvSpPr>
          <p:cNvPr id="130" name="Google Shape;13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OER and ZTC - https://asccc-oeri.org/oer-and-ztc/</a:t>
            </a:r>
            <a:endParaRPr/>
          </a:p>
        </p:txBody>
      </p:sp>
      <p:sp>
        <p:nvSpPr>
          <p:cNvPr id="136" name="Google Shape;136;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Spring 2024 Liaison Tracking Spreadsheet - https://docs.google.com/spreadsheets/d/1aOED6Hp-xfoIAj2AB3_Y4Mv7mcSnISUWGRiRI-oJoS8/edit#gid=52749986</a:t>
            </a:r>
            <a:endParaRPr/>
          </a:p>
        </p:txBody>
      </p:sp>
      <p:sp>
        <p:nvSpPr>
          <p:cNvPr id="148" name="Google Shape;148;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4"/>
        <p:cNvGrpSpPr/>
        <p:nvPr/>
      </p:nvGrpSpPr>
      <p:grpSpPr>
        <a:xfrm>
          <a:off x="0" y="0"/>
          <a:ext cx="0" cy="0"/>
          <a:chOff x="0" y="0"/>
          <a:chExt cx="0" cy="0"/>
        </a:xfrm>
      </p:grpSpPr>
      <p:sp>
        <p:nvSpPr>
          <p:cNvPr id="15" name="Google Shape;15;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6" name="Google Shape;16;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17" name="Google Shape;17;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9" name="Google Shape;19;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80"/>
        <p:cNvGrpSpPr/>
        <p:nvPr/>
      </p:nvGrpSpPr>
      <p:grpSpPr>
        <a:xfrm>
          <a:off x="0" y="0"/>
          <a:ext cx="0" cy="0"/>
          <a:chOff x="0" y="0"/>
          <a:chExt cx="0" cy="0"/>
        </a:xfrm>
      </p:grpSpPr>
      <p:sp>
        <p:nvSpPr>
          <p:cNvPr id="81" name="Google Shape;81;gceb051ea18_0_123"/>
          <p:cNvSpPr txBox="1">
            <a:spLocks noGrp="1"/>
          </p:cNvSpPr>
          <p:nvPr>
            <p:ph type="body" idx="1"/>
          </p:nvPr>
        </p:nvSpPr>
        <p:spPr>
          <a:xfrm>
            <a:off x="1088686" y="2015732"/>
            <a:ext cx="7202400" cy="4040100"/>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2" name="Google Shape;82;gceb051ea18_0_123"/>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ceb051ea18_0_123"/>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cxnSp>
        <p:nvCxnSpPr>
          <p:cNvPr id="84" name="Google Shape;84;gceb051ea18_0_123"/>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58"/>
          <p:cNvSpPr txBox="1">
            <a:spLocks noGrp="1"/>
          </p:cNvSpPr>
          <p:nvPr>
            <p:ph type="title"/>
          </p:nvPr>
        </p:nvSpPr>
        <p:spPr>
          <a:xfrm>
            <a:off x="719254" y="4683512"/>
            <a:ext cx="7824187"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2800"/>
              <a:buNone/>
              <a:defRPr sz="33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87"/>
        <p:cNvGrpSpPr/>
        <p:nvPr/>
      </p:nvGrpSpPr>
      <p:grpSpPr>
        <a:xfrm>
          <a:off x="0" y="0"/>
          <a:ext cx="0" cy="0"/>
          <a:chOff x="0" y="0"/>
          <a:chExt cx="0" cy="0"/>
        </a:xfrm>
      </p:grpSpPr>
      <p:sp>
        <p:nvSpPr>
          <p:cNvPr id="88" name="Google Shape;88;p59"/>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9" name="Google Shape;89;p5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91" name="Google Shape;91;p59"/>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with photo">
  <p:cSld name="1_Title Slide with photo">
    <p:spTree>
      <p:nvGrpSpPr>
        <p:cNvPr id="1" name="Shape 21"/>
        <p:cNvGrpSpPr/>
        <p:nvPr/>
      </p:nvGrpSpPr>
      <p:grpSpPr>
        <a:xfrm>
          <a:off x="0" y="0"/>
          <a:ext cx="0" cy="0"/>
          <a:chOff x="0" y="0"/>
          <a:chExt cx="0" cy="0"/>
        </a:xfrm>
      </p:grpSpPr>
      <p:pic>
        <p:nvPicPr>
          <p:cNvPr id="22" name="Google Shape;22;p57"/>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23" name="Google Shape;23;p57"/>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SzPts val="28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7"/>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060606"/>
                </a:solidFill>
              </a:defRPr>
            </a:lvl1pPr>
            <a:lvl2pPr lvl="1" algn="ctr">
              <a:lnSpc>
                <a:spcPct val="120000"/>
              </a:lnSpc>
              <a:spcBef>
                <a:spcPts val="375"/>
              </a:spcBef>
              <a:spcAft>
                <a:spcPts val="0"/>
              </a:spcAft>
              <a:buSzPts val="1400"/>
              <a:buNone/>
              <a:defRPr sz="1350"/>
            </a:lvl2pPr>
            <a:lvl3pPr lvl="2" algn="ctr">
              <a:lnSpc>
                <a:spcPct val="120000"/>
              </a:lnSpc>
              <a:spcBef>
                <a:spcPts val="375"/>
              </a:spcBef>
              <a:spcAft>
                <a:spcPts val="0"/>
              </a:spcAft>
              <a:buSzPts val="1200"/>
              <a:buNone/>
              <a:defRPr sz="1350"/>
            </a:lvl3pPr>
            <a:lvl4pPr lvl="3" algn="ctr">
              <a:lnSpc>
                <a:spcPct val="120000"/>
              </a:lnSpc>
              <a:spcBef>
                <a:spcPts val="375"/>
              </a:spcBef>
              <a:spcAft>
                <a:spcPts val="0"/>
              </a:spcAft>
              <a:buSzPts val="1050"/>
              <a:buNone/>
              <a:defRPr sz="1200"/>
            </a:lvl4pPr>
            <a:lvl5pPr lvl="4" algn="ctr">
              <a:lnSpc>
                <a:spcPct val="120000"/>
              </a:lnSpc>
              <a:spcBef>
                <a:spcPts val="375"/>
              </a:spcBef>
              <a:spcAft>
                <a:spcPts val="0"/>
              </a:spcAft>
              <a:buSzPts val="900"/>
              <a:buNone/>
              <a:defRPr sz="1200"/>
            </a:lvl5pPr>
            <a:lvl6pPr lvl="5" algn="ctr">
              <a:lnSpc>
                <a:spcPct val="120000"/>
              </a:lnSpc>
              <a:spcBef>
                <a:spcPts val="375"/>
              </a:spcBef>
              <a:spcAft>
                <a:spcPts val="0"/>
              </a:spcAft>
              <a:buSzPts val="900"/>
              <a:buNone/>
              <a:defRPr sz="1200"/>
            </a:lvl6pPr>
            <a:lvl7pPr lvl="6" algn="ctr">
              <a:lnSpc>
                <a:spcPct val="120000"/>
              </a:lnSpc>
              <a:spcBef>
                <a:spcPts val="375"/>
              </a:spcBef>
              <a:spcAft>
                <a:spcPts val="0"/>
              </a:spcAft>
              <a:buSzPts val="900"/>
              <a:buNone/>
              <a:defRPr sz="1200"/>
            </a:lvl7pPr>
            <a:lvl8pPr lvl="7" algn="ctr">
              <a:lnSpc>
                <a:spcPct val="120000"/>
              </a:lnSpc>
              <a:spcBef>
                <a:spcPts val="375"/>
              </a:spcBef>
              <a:spcAft>
                <a:spcPts val="0"/>
              </a:spcAft>
              <a:buSzPts val="900"/>
              <a:buNone/>
              <a:defRPr sz="1200"/>
            </a:lvl8pPr>
            <a:lvl9pPr lvl="8" algn="ctr">
              <a:lnSpc>
                <a:spcPct val="120000"/>
              </a:lnSpc>
              <a:spcBef>
                <a:spcPts val="375"/>
              </a:spcBef>
              <a:spcAft>
                <a:spcPts val="0"/>
              </a:spcAft>
              <a:buSzPts val="900"/>
              <a:buNone/>
              <a:defRPr sz="1200"/>
            </a:lvl9pPr>
          </a:lstStyle>
          <a:p>
            <a:endParaRPr/>
          </a:p>
        </p:txBody>
      </p:sp>
      <p:cxnSp>
        <p:nvCxnSpPr>
          <p:cNvPr id="25" name="Google Shape;25;p57"/>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pic>
        <p:nvPicPr>
          <p:cNvPr id="26" name="Google Shape;26;p57"/>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27"/>
        <p:cNvGrpSpPr/>
        <p:nvPr/>
      </p:nvGrpSpPr>
      <p:grpSpPr>
        <a:xfrm>
          <a:off x="0" y="0"/>
          <a:ext cx="0" cy="0"/>
          <a:chOff x="0" y="0"/>
          <a:chExt cx="0" cy="0"/>
        </a:xfrm>
      </p:grpSpPr>
      <p:sp>
        <p:nvSpPr>
          <p:cNvPr id="28" name="Google Shape;28;p29"/>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9" name="Google Shape;29;p2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30" name="Google Shape;30;p29"/>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2" name="Google Shape;32;p29"/>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3" name="Google Shape;33;p2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
        <p:cNvGrpSpPr/>
        <p:nvPr/>
      </p:nvGrpSpPr>
      <p:grpSpPr>
        <a:xfrm>
          <a:off x="0" y="0"/>
          <a:ext cx="0" cy="0"/>
          <a:chOff x="0" y="0"/>
          <a:chExt cx="0" cy="0"/>
        </a:xfrm>
      </p:grpSpPr>
      <p:sp>
        <p:nvSpPr>
          <p:cNvPr id="36" name="Google Shape;36;p27"/>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7" name="Google Shape;37;p27"/>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9" name="Google Shape;39;p27"/>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40" name="Google Shape;40;p27"/>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28"/>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43" name="Google Shape;43;p28"/>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44" name="Google Shape;44;p28"/>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8"/>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46" name="Google Shape;46;p2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48"/>
        <p:cNvGrpSpPr/>
        <p:nvPr/>
      </p:nvGrpSpPr>
      <p:grpSpPr>
        <a:xfrm>
          <a:off x="0" y="0"/>
          <a:ext cx="0" cy="0"/>
          <a:chOff x="0" y="0"/>
          <a:chExt cx="0" cy="0"/>
        </a:xfrm>
      </p:grpSpPr>
      <p:sp>
        <p:nvSpPr>
          <p:cNvPr id="49" name="Google Shape;49;p3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0" name="Google Shape;50;p3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51" name="Google Shape;51;p3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3" name="Google Shape;53;p3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54" name="Google Shape;54;p3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56"/>
        <p:cNvGrpSpPr/>
        <p:nvPr/>
      </p:nvGrpSpPr>
      <p:grpSpPr>
        <a:xfrm>
          <a:off x="0" y="0"/>
          <a:ext cx="0" cy="0"/>
          <a:chOff x="0" y="0"/>
          <a:chExt cx="0" cy="0"/>
        </a:xfrm>
      </p:grpSpPr>
      <p:sp>
        <p:nvSpPr>
          <p:cNvPr id="57" name="Google Shape;57;p3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8" name="Google Shape;58;p3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59" name="Google Shape;59;p3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a:spLocks noGrp="1"/>
          </p:cNvSpPr>
          <p:nvPr>
            <p:ph type="pic" idx="2"/>
          </p:nvPr>
        </p:nvSpPr>
        <p:spPr>
          <a:xfrm>
            <a:off x="5449305" y="797578"/>
            <a:ext cx="2841836" cy="5248677"/>
          </a:xfrm>
          <a:prstGeom prst="rect">
            <a:avLst/>
          </a:prstGeom>
          <a:solidFill>
            <a:srgbClr val="D8D8D8"/>
          </a:solidFill>
          <a:ln>
            <a:noFill/>
          </a:ln>
        </p:spPr>
      </p:sp>
      <p:sp>
        <p:nvSpPr>
          <p:cNvPr id="61" name="Google Shape;61;p3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62" name="Google Shape;62;p3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3" name="Google Shape;63;p3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64"/>
        <p:cNvGrpSpPr/>
        <p:nvPr/>
      </p:nvGrpSpPr>
      <p:grpSpPr>
        <a:xfrm>
          <a:off x="0" y="0"/>
          <a:ext cx="0" cy="0"/>
          <a:chOff x="0" y="0"/>
          <a:chExt cx="0" cy="0"/>
        </a:xfrm>
      </p:grpSpPr>
      <p:cxnSp>
        <p:nvCxnSpPr>
          <p:cNvPr id="65" name="Google Shape;65;p3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66" name="Google Shape;66;p3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7" name="Google Shape;67;p3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8" name="Google Shape;68;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0" name="Google Shape;70;p3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71"/>
        <p:cNvGrpSpPr/>
        <p:nvPr/>
      </p:nvGrpSpPr>
      <p:grpSpPr>
        <a:xfrm>
          <a:off x="0" y="0"/>
          <a:ext cx="0" cy="0"/>
          <a:chOff x="0" y="0"/>
          <a:chExt cx="0" cy="0"/>
        </a:xfrm>
      </p:grpSpPr>
      <p:cxnSp>
        <p:nvCxnSpPr>
          <p:cNvPr id="72" name="Google Shape;72;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73" name="Google Shape;73;p3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4" name="Google Shape;74;p3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5" name="Google Shape;75;p3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6" name="Google Shape;76;p3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7" name="Google Shape;77;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9" name="Google Shape;79;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unsplash.com/photos/St4qInZrYC4?utm_source=unsplash&amp;utm_medium=referral&amp;utm_content=creditCopyText" TargetMode="External"/><Relationship Id="rId4" Type="http://schemas.openxmlformats.org/officeDocument/2006/relationships/hyperlink" Target="https://unsplash.com/@blnk_kanvas?utm_source=unsplash&amp;utm_medium=referral&amp;utm_content=creditCopyTex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ztc@cccco.edu?subject=ZTC%20question"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mailto:oeri@asccc.org?subject=Collab%20cohort%20question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oeweek.oeglobal.org/contribute/" TargetMode="External"/><Relationship Id="rId7" Type="http://schemas.openxmlformats.org/officeDocument/2006/relationships/hyperlink" Target="https://unsplash.com/photos/man-sitting-on-mountain-cliff-facing-white-clouds-rising-one-hand-at-golden-hour-bH7kZ0yazB0?utm_content=creditCopyText&amp;utm_medium=referral&amp;utm_source=unsplash"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unsplash.com/@ianstauffer?utm_content=creditCopyText&amp;utm_medium=referral&amp;utm_source=unsplash" TargetMode="External"/><Relationship Id="rId5" Type="http://schemas.openxmlformats.org/officeDocument/2006/relationships/image" Target="../media/image7.jpg"/><Relationship Id="rId4" Type="http://schemas.openxmlformats.org/officeDocument/2006/relationships/hyperlink" Target="mailto:oeri@asccc.org?subject=OE%20Week%20Plan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aloer.org/"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asccc-oeri.org/"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hyperlink" Target="mailto:%20oeri@asccc.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4.0" TargetMode="External"/><Relationship Id="rId5" Type="http://schemas.openxmlformats.org/officeDocument/2006/relationships/hyperlink" Target="http://asccc-oeri.org/" TargetMode="External"/><Relationship Id="rId4" Type="http://schemas.openxmlformats.org/officeDocument/2006/relationships/hyperlink" Target="https://asccc-oeri.org/oeri-liaison/"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oeri@asccc.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asccc-oeri.org/about-u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s://www.pexels.com/photo/girl-holding-dandelion-flower-1857068/?utm_content=attributionCopyText&amp;utm_medium=referral&amp;utm_source=pexels" TargetMode="External"/><Relationship Id="rId4" Type="http://schemas.openxmlformats.org/officeDocument/2006/relationships/hyperlink" Target="https://www.pexels.com/@thgusstavo?utm_content=attributionCopyText&amp;utm_medium=referral&amp;utm_source=pexel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asccc-oeri.org/oer-and-ztc" TargetMode="External"/><Relationship Id="rId13" Type="http://schemas.openxmlformats.org/officeDocument/2006/relationships/hyperlink" Target="http://www.caloer.org/" TargetMode="External"/><Relationship Id="rId3" Type="http://schemas.openxmlformats.org/officeDocument/2006/relationships/hyperlink" Target="http://tinyurl.com/ASCCC-OpenEd" TargetMode="External"/><Relationship Id="rId7" Type="http://schemas.openxmlformats.org/officeDocument/2006/relationships/hyperlink" Target="http://tinyurl.com/OER4ZTC" TargetMode="External"/><Relationship Id="rId12" Type="http://schemas.openxmlformats.org/officeDocument/2006/relationships/hyperlink" Target="https://oeweek.oeglobal.org/contribute/"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asccc.org/sign-our-newsletters" TargetMode="External"/><Relationship Id="rId11" Type="http://schemas.openxmlformats.org/officeDocument/2006/relationships/hyperlink" Target="mailto:ztc@cccco.edu" TargetMode="External"/><Relationship Id="rId5" Type="http://schemas.openxmlformats.org/officeDocument/2006/relationships/hyperlink" Target="mailto:oeri@asccc.org" TargetMode="External"/><Relationship Id="rId10" Type="http://schemas.openxmlformats.org/officeDocument/2006/relationships/hyperlink" Target="https://docs.google.com/spreadsheets/d/1aOED6Hp-xfoIAj2AB3_Y4Mv7mcSnISUWGRiRI-oJoS8/edit#gid=52749986" TargetMode="External"/><Relationship Id="rId4" Type="http://schemas.openxmlformats.org/officeDocument/2006/relationships/hyperlink" Target="http://ccconlineed.instructure.com/enroll/7RJL33" TargetMode="External"/><Relationship Id="rId9" Type="http://schemas.openxmlformats.org/officeDocument/2006/relationships/hyperlink" Target="http://tinyurl.com/OERL-2024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ccconlineed.instructure.com/enroll/7RJL33"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mailto:oeri@asccc.org?subject=OERI%20Canvas%20Cours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sccc.org/sign-our-newsletter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spreadsheets/d/1aOED6Hp-xfoIAj2AB3_Y4Mv7mcSnISUWGRiRI-oJoS8/edit#gid=5274998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 OER Liaisons!</a:t>
            </a:r>
            <a:endParaRPr/>
          </a:p>
        </p:txBody>
      </p:sp>
      <p:sp>
        <p:nvSpPr>
          <p:cNvPr id="97" name="Google Shape;97;p15"/>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71446" lvl="0" indent="-171446" algn="l" rtl="0">
              <a:lnSpc>
                <a:spcPct val="120000"/>
              </a:lnSpc>
              <a:spcBef>
                <a:spcPts val="0"/>
              </a:spcBef>
              <a:spcAft>
                <a:spcPts val="0"/>
              </a:spcAft>
              <a:buSzPts val="2400"/>
              <a:buChar char="•"/>
            </a:pPr>
            <a:r>
              <a:rPr lang="en-US" sz="2400"/>
              <a:t>On behalf of the ASCCC OERI, we are pleased to have you here for one of our term “kick-offs”.</a:t>
            </a:r>
            <a:endParaRPr sz="2400">
              <a:latin typeface="arial"/>
              <a:ea typeface="arial"/>
              <a:cs typeface="arial"/>
              <a:sym typeface="arial"/>
            </a:endParaRPr>
          </a:p>
          <a:p>
            <a:pPr marL="171446" lvl="0" indent="-171446" algn="l" rtl="0">
              <a:lnSpc>
                <a:spcPct val="120000"/>
              </a:lnSpc>
              <a:spcBef>
                <a:spcPts val="750"/>
              </a:spcBef>
              <a:spcAft>
                <a:spcPts val="0"/>
              </a:spcAft>
              <a:buSzPts val="2400"/>
              <a:buChar char="•"/>
            </a:pPr>
            <a:r>
              <a:rPr lang="en-US" sz="2400"/>
              <a:t>If you are not already muted, please mute yourself upon arrival. As this is set up as a meeting, we will be able to have an actual discussion – but we need all those who are not speaking to be muted.</a:t>
            </a:r>
            <a:endParaRPr/>
          </a:p>
          <a:p>
            <a:pPr marL="171446" lvl="0" indent="-171446" algn="l" rtl="0">
              <a:lnSpc>
                <a:spcPct val="120000"/>
              </a:lnSpc>
              <a:spcBef>
                <a:spcPts val="750"/>
              </a:spcBef>
              <a:spcAft>
                <a:spcPts val="0"/>
              </a:spcAft>
              <a:buSzPts val="2400"/>
              <a:buChar char="•"/>
            </a:pPr>
            <a:r>
              <a:rPr lang="en-US" sz="2400"/>
              <a:t>You are also encouraged to use the “chat” feature.</a:t>
            </a:r>
            <a:endParaRPr/>
          </a:p>
          <a:p>
            <a:pPr marL="171446" lvl="0" indent="-69846" algn="l" rtl="0">
              <a:lnSpc>
                <a:spcPct val="120000"/>
              </a:lnSpc>
              <a:spcBef>
                <a:spcPts val="750"/>
              </a:spcBef>
              <a:spcAft>
                <a:spcPts val="0"/>
              </a:spcAft>
              <a:buSzPts val="1600"/>
              <a:buNone/>
            </a:pPr>
            <a:endParaRPr/>
          </a:p>
          <a:p>
            <a:pPr marL="171446" lvl="0" indent="-171446" algn="l" rtl="0">
              <a:lnSpc>
                <a:spcPct val="120000"/>
              </a:lnSpc>
              <a:spcBef>
                <a:spcPts val="750"/>
              </a:spcBef>
              <a:spcAft>
                <a:spcPts val="0"/>
              </a:spcAft>
              <a:buSzPts val="1600"/>
              <a:buNone/>
            </a:pPr>
            <a:endParaRPr/>
          </a:p>
        </p:txBody>
      </p:sp>
      <p:pic>
        <p:nvPicPr>
          <p:cNvPr id="98" name="Google Shape;98;p15" descr="Screen Shot 2019-09-05 at 12.50.19 PM.png"/>
          <p:cNvPicPr preferRelativeResize="0"/>
          <p:nvPr/>
        </p:nvPicPr>
        <p:blipFill rotWithShape="1">
          <a:blip r:embed="rId3">
            <a:alphaModFix/>
          </a:blip>
          <a:srcRect/>
          <a:stretch/>
        </p:blipFill>
        <p:spPr>
          <a:xfrm>
            <a:off x="5361055" y="5605197"/>
            <a:ext cx="2616200" cy="889000"/>
          </a:xfrm>
          <a:prstGeom prst="rect">
            <a:avLst/>
          </a:prstGeom>
          <a:noFill/>
          <a:ln>
            <a:noFill/>
          </a:ln>
        </p:spPr>
      </p:pic>
      <p:pic>
        <p:nvPicPr>
          <p:cNvPr id="99" name="Google Shape;99;p15" descr="Screen Shot 2019-09-05 at 12.49.55 PM.png"/>
          <p:cNvPicPr preferRelativeResize="0"/>
          <p:nvPr/>
        </p:nvPicPr>
        <p:blipFill rotWithShape="1">
          <a:blip r:embed="rId4">
            <a:alphaModFix/>
          </a:blip>
          <a:srcRect/>
          <a:stretch/>
        </p:blipFill>
        <p:spPr>
          <a:xfrm>
            <a:off x="1557038" y="5649102"/>
            <a:ext cx="2755900" cy="647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4"/>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4000"/>
              <a:t>Important</a:t>
            </a:r>
            <a:endParaRPr/>
          </a:p>
        </p:txBody>
      </p:sp>
      <p:sp>
        <p:nvSpPr>
          <p:cNvPr id="157" name="Google Shape;157;p44"/>
          <p:cNvSpPr txBox="1">
            <a:spLocks noGrp="1"/>
          </p:cNvSpPr>
          <p:nvPr>
            <p:ph type="body" idx="1"/>
          </p:nvPr>
        </p:nvSpPr>
        <p:spPr>
          <a:xfrm>
            <a:off x="853440" y="2015735"/>
            <a:ext cx="4223057" cy="4039079"/>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750"/>
              </a:spcBef>
              <a:spcAft>
                <a:spcPts val="0"/>
              </a:spcAft>
              <a:buSzPts val="1600"/>
              <a:buChar char="•"/>
            </a:pPr>
            <a:r>
              <a:rPr lang="en-US" sz="2400"/>
              <a:t>You are our connection to your college.</a:t>
            </a:r>
            <a:endParaRPr/>
          </a:p>
          <a:p>
            <a:pPr marL="457200" lvl="0" indent="-330200" algn="l" rtl="0">
              <a:lnSpc>
                <a:spcPct val="100000"/>
              </a:lnSpc>
              <a:spcBef>
                <a:spcPts val="750"/>
              </a:spcBef>
              <a:spcAft>
                <a:spcPts val="0"/>
              </a:spcAft>
              <a:buSzPts val="1600"/>
              <a:buChar char="•"/>
            </a:pPr>
            <a:r>
              <a:rPr lang="en-US" sz="2400"/>
              <a:t>If you are not able to push communications to your college community as needed, please contact your Regional Lead for assistance.</a:t>
            </a:r>
            <a:endParaRPr/>
          </a:p>
        </p:txBody>
      </p:sp>
      <p:pic>
        <p:nvPicPr>
          <p:cNvPr id="158" name="Google Shape;158;p44" descr="A red rope tied to a tree branch&#10;&#10;Description automatically generated"/>
          <p:cNvPicPr preferRelativeResize="0"/>
          <p:nvPr/>
        </p:nvPicPr>
        <p:blipFill rotWithShape="1">
          <a:blip r:embed="rId3">
            <a:alphaModFix/>
          </a:blip>
          <a:srcRect/>
          <a:stretch/>
        </p:blipFill>
        <p:spPr>
          <a:xfrm>
            <a:off x="5433848" y="2523527"/>
            <a:ext cx="2983624" cy="1989083"/>
          </a:xfrm>
          <a:prstGeom prst="rect">
            <a:avLst/>
          </a:prstGeom>
          <a:noFill/>
          <a:ln>
            <a:noFill/>
          </a:ln>
        </p:spPr>
      </p:pic>
      <p:sp>
        <p:nvSpPr>
          <p:cNvPr id="159" name="Google Shape;159;p44"/>
          <p:cNvSpPr txBox="1"/>
          <p:nvPr/>
        </p:nvSpPr>
        <p:spPr>
          <a:xfrm>
            <a:off x="5596758" y="4754443"/>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Photo by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Will O</a:t>
            </a:r>
            <a:r>
              <a:rPr lang="en-US" sz="1400" b="0" i="0" u="none" strike="noStrike" cap="none">
                <a:solidFill>
                  <a:srgbClr val="000000"/>
                </a:solidFill>
                <a:latin typeface="Arial"/>
                <a:ea typeface="Arial"/>
                <a:cs typeface="Arial"/>
                <a:sym typeface="Arial"/>
              </a:rPr>
              <a:t> on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Unsplash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45"/>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4000"/>
              <a:t>OER Vs ZTC</a:t>
            </a:r>
            <a:endParaRPr/>
          </a:p>
        </p:txBody>
      </p:sp>
      <p:sp>
        <p:nvSpPr>
          <p:cNvPr id="166" name="Google Shape;166;p45"/>
          <p:cNvSpPr txBox="1">
            <a:spLocks noGrp="1"/>
          </p:cNvSpPr>
          <p:nvPr>
            <p:ph type="body" idx="1"/>
          </p:nvPr>
        </p:nvSpPr>
        <p:spPr>
          <a:xfrm>
            <a:off x="876813" y="1870769"/>
            <a:ext cx="7202456" cy="4619241"/>
          </a:xfrm>
          <a:prstGeom prst="rect">
            <a:avLst/>
          </a:prstGeom>
          <a:noFill/>
          <a:ln>
            <a:noFill/>
          </a:ln>
        </p:spPr>
        <p:txBody>
          <a:bodyPr spcFirstLastPara="1" wrap="square" lIns="91425" tIns="45700" rIns="91425" bIns="45700" anchor="t" anchorCtr="0">
            <a:noAutofit/>
          </a:bodyPr>
          <a:lstStyle/>
          <a:p>
            <a:pPr marL="457200" lvl="0" indent="-330200" algn="l" rtl="0">
              <a:lnSpc>
                <a:spcPct val="110000"/>
              </a:lnSpc>
              <a:spcBef>
                <a:spcPts val="750"/>
              </a:spcBef>
              <a:spcAft>
                <a:spcPts val="0"/>
              </a:spcAft>
              <a:buSzPts val="1600"/>
              <a:buChar char="•"/>
            </a:pPr>
            <a:r>
              <a:rPr lang="en-US" sz="2000"/>
              <a:t>Your role as the OERL is to share OER information with your college community and share your local OER interest, needs, challenges, and accomplishments with the OERI.</a:t>
            </a:r>
            <a:endParaRPr/>
          </a:p>
          <a:p>
            <a:pPr marL="457200" lvl="0" indent="-330200" algn="l" rtl="0">
              <a:lnSpc>
                <a:spcPct val="110000"/>
              </a:lnSpc>
              <a:spcBef>
                <a:spcPts val="750"/>
              </a:spcBef>
              <a:spcAft>
                <a:spcPts val="0"/>
              </a:spcAft>
              <a:buClr>
                <a:schemeClr val="dk1"/>
              </a:buClr>
              <a:buSzPts val="1600"/>
              <a:buChar char="•"/>
            </a:pPr>
            <a:r>
              <a:rPr lang="en-US" sz="2000">
                <a:solidFill>
                  <a:schemeClr val="dk1"/>
                </a:solidFill>
              </a:rPr>
              <a:t>Because of the intersection of OER and ZTC, we will keep you informed about developments related to the ZTC Degree Program. </a:t>
            </a:r>
            <a:endParaRPr>
              <a:solidFill>
                <a:schemeClr val="dk1"/>
              </a:solidFill>
            </a:endParaRPr>
          </a:p>
          <a:p>
            <a:pPr marL="457200" lvl="0" indent="-330200" algn="l" rtl="0">
              <a:lnSpc>
                <a:spcPct val="110000"/>
              </a:lnSpc>
              <a:spcBef>
                <a:spcPts val="750"/>
              </a:spcBef>
              <a:spcAft>
                <a:spcPts val="0"/>
              </a:spcAft>
              <a:buSzPts val="1600"/>
              <a:buChar char="•"/>
            </a:pPr>
            <a:r>
              <a:rPr lang="en-US" sz="2000"/>
              <a:t>While OER is the most sustainable way to get to Zero Textbook Cost (ZTC), </a:t>
            </a:r>
            <a:r>
              <a:rPr lang="en-US" sz="2000">
                <a:solidFill>
                  <a:srgbClr val="8891AA"/>
                </a:solidFill>
              </a:rPr>
              <a:t>it is not the only way</a:t>
            </a:r>
            <a:r>
              <a:rPr lang="en-US" sz="2000"/>
              <a:t> – and </a:t>
            </a:r>
            <a:r>
              <a:rPr lang="en-US" sz="2000">
                <a:solidFill>
                  <a:schemeClr val="dk1"/>
                </a:solidFill>
              </a:rPr>
              <a:t>you </a:t>
            </a:r>
            <a:r>
              <a:rPr lang="en-US" sz="2000" i="1">
                <a:solidFill>
                  <a:schemeClr val="dk1"/>
                </a:solidFill>
              </a:rPr>
              <a:t>as the OERL </a:t>
            </a:r>
            <a:r>
              <a:rPr lang="en-US" sz="2000">
                <a:solidFill>
                  <a:schemeClr val="dk1"/>
                </a:solidFill>
              </a:rPr>
              <a:t>are not responsible for your college’s ZTC efforts.</a:t>
            </a:r>
            <a:endParaRPr>
              <a:solidFill>
                <a:schemeClr val="dk1"/>
              </a:solidFill>
            </a:endParaRPr>
          </a:p>
          <a:p>
            <a:pPr marL="457200" lvl="0" indent="-330200" algn="l" rtl="0">
              <a:lnSpc>
                <a:spcPct val="110000"/>
              </a:lnSpc>
              <a:spcBef>
                <a:spcPts val="750"/>
              </a:spcBef>
              <a:spcAft>
                <a:spcPts val="0"/>
              </a:spcAft>
              <a:buSzPts val="1600"/>
              <a:buChar char="•"/>
            </a:pPr>
            <a:r>
              <a:rPr lang="en-US" sz="2000"/>
              <a:t>Please remember that you can share information about OERL events with others, when appropriate.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46"/>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Who you gonna call?</a:t>
            </a:r>
            <a:endParaRPr/>
          </a:p>
        </p:txBody>
      </p:sp>
      <p:sp>
        <p:nvSpPr>
          <p:cNvPr id="173" name="Google Shape;173;p46"/>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400"/>
              <a:t>If you have general questions about the ZTC degree program, contact the California Community Colleges Chancellor’s Office (CCCCO) using the </a:t>
            </a:r>
            <a:r>
              <a:rPr lang="en-US" sz="2400" u="sng">
                <a:solidFill>
                  <a:schemeClr val="hlink"/>
                </a:solidFill>
                <a:hlinkClick r:id="rId3"/>
              </a:rPr>
              <a:t>CCCCO ZTC email</a:t>
            </a:r>
            <a:r>
              <a:rPr lang="en-US" sz="2400"/>
              <a:t>.</a:t>
            </a:r>
            <a:endParaRPr/>
          </a:p>
          <a:p>
            <a:pPr marL="457200" lvl="0" indent="-330200" algn="l" rtl="0">
              <a:lnSpc>
                <a:spcPct val="120000"/>
              </a:lnSpc>
              <a:spcBef>
                <a:spcPts val="1950"/>
              </a:spcBef>
              <a:spcAft>
                <a:spcPts val="1200"/>
              </a:spcAft>
              <a:buSzPts val="1600"/>
              <a:buChar char="•"/>
            </a:pPr>
            <a:r>
              <a:rPr lang="en-US" sz="2400"/>
              <a:t>If you have questions about the ZTC Acceleration Grant Collaboration Cohorts, </a:t>
            </a:r>
            <a:r>
              <a:rPr lang="en-US" sz="2400" u="sng">
                <a:solidFill>
                  <a:schemeClr val="hlink"/>
                </a:solidFill>
                <a:hlinkClick r:id="rId4"/>
              </a:rPr>
              <a:t>contact the OERI</a:t>
            </a:r>
            <a:r>
              <a:rPr lang="en-US" sz="2400"/>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ZTC Collaboration Cohorts</a:t>
            </a:r>
            <a:endParaRPr/>
          </a:p>
        </p:txBody>
      </p:sp>
      <p:sp>
        <p:nvSpPr>
          <p:cNvPr id="180" name="Google Shape;180;p47"/>
          <p:cNvSpPr txBox="1">
            <a:spLocks noGrp="1"/>
          </p:cNvSpPr>
          <p:nvPr>
            <p:ph type="body" idx="1"/>
          </p:nvPr>
        </p:nvSpPr>
        <p:spPr>
          <a:xfrm>
            <a:off x="851337" y="2015735"/>
            <a:ext cx="7966841" cy="4583848"/>
          </a:xfrm>
          <a:prstGeom prst="rect">
            <a:avLst/>
          </a:prstGeom>
          <a:noFill/>
          <a:ln>
            <a:noFill/>
          </a:ln>
        </p:spPr>
        <p:txBody>
          <a:bodyPr spcFirstLastPara="1" wrap="square" lIns="91425" tIns="45700" rIns="91425" bIns="45700" anchor="t" anchorCtr="0">
            <a:noAutofit/>
          </a:bodyPr>
          <a:lstStyle/>
          <a:p>
            <a:pPr marL="457200" lvl="0" indent="-330200" algn="l" rtl="0">
              <a:lnSpc>
                <a:spcPct val="120000"/>
              </a:lnSpc>
              <a:spcBef>
                <a:spcPts val="750"/>
              </a:spcBef>
              <a:spcAft>
                <a:spcPts val="0"/>
              </a:spcAft>
              <a:buSzPts val="1600"/>
              <a:buChar char="•"/>
            </a:pPr>
            <a:r>
              <a:rPr lang="en-US" sz="2200">
                <a:solidFill>
                  <a:srgbClr val="000000"/>
                </a:solidFill>
                <a:latin typeface="Arial"/>
                <a:ea typeface="Arial"/>
                <a:cs typeface="Arial"/>
                <a:sym typeface="Arial"/>
              </a:rPr>
              <a:t>Most colleges are participating in one or more cohorts.</a:t>
            </a:r>
            <a:endParaRPr/>
          </a:p>
          <a:p>
            <a:pPr marL="457200" lvl="0" indent="-330200" algn="l" rtl="0">
              <a:lnSpc>
                <a:spcPct val="120000"/>
              </a:lnSpc>
              <a:spcBef>
                <a:spcPts val="750"/>
              </a:spcBef>
              <a:spcAft>
                <a:spcPts val="0"/>
              </a:spcAft>
              <a:buSzPts val="1600"/>
              <a:buChar char="•"/>
            </a:pPr>
            <a:r>
              <a:rPr lang="en-US" sz="2200">
                <a:solidFill>
                  <a:srgbClr val="000000"/>
                </a:solidFill>
                <a:latin typeface="Arial"/>
                <a:ea typeface="Arial"/>
                <a:cs typeface="Arial"/>
                <a:sym typeface="Arial"/>
              </a:rPr>
              <a:t>The work of the Cohorts is intended to benefit everyone – it begins with gathering data about how courses have achieved ZTC – and an identification of what still needs to be ZTC. </a:t>
            </a:r>
            <a:endParaRPr/>
          </a:p>
          <a:p>
            <a:pPr marL="457200" lvl="0" indent="-330200" algn="l" rtl="0">
              <a:lnSpc>
                <a:spcPct val="120000"/>
              </a:lnSpc>
              <a:spcBef>
                <a:spcPts val="750"/>
              </a:spcBef>
              <a:spcAft>
                <a:spcPts val="0"/>
              </a:spcAft>
              <a:buSzPts val="1600"/>
              <a:buChar char="•"/>
            </a:pPr>
            <a:r>
              <a:rPr lang="en-US" sz="2200">
                <a:solidFill>
                  <a:srgbClr val="000000"/>
                </a:solidFill>
                <a:latin typeface="Arial"/>
                <a:ea typeface="Arial"/>
                <a:cs typeface="Arial"/>
                <a:sym typeface="Arial"/>
              </a:rPr>
              <a:t>If you are not part of a cohort and you would like to share your data, we invite you to do so – help us achieve our goal of ZTC transparency.</a:t>
            </a:r>
            <a:endParaRPr/>
          </a:p>
          <a:p>
            <a:pPr marL="914400" lvl="1" indent="-355600" algn="l" rtl="0">
              <a:lnSpc>
                <a:spcPct val="120000"/>
              </a:lnSpc>
              <a:spcBef>
                <a:spcPts val="750"/>
              </a:spcBef>
              <a:spcAft>
                <a:spcPts val="0"/>
              </a:spcAft>
              <a:buSzPts val="2000"/>
              <a:buChar char="•"/>
            </a:pPr>
            <a:r>
              <a:rPr lang="en-US" sz="2000">
                <a:solidFill>
                  <a:srgbClr val="000000"/>
                </a:solidFill>
                <a:latin typeface="Arial"/>
                <a:ea typeface="Arial"/>
                <a:cs typeface="Arial"/>
                <a:sym typeface="Arial"/>
              </a:rPr>
              <a:t>Did you steer clear of the popular majors due to concerns about duplication? </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8"/>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4000"/>
              <a:t>Established Cohorts (1-14, or 28)</a:t>
            </a:r>
            <a:endParaRPr sz="4000"/>
          </a:p>
        </p:txBody>
      </p:sp>
      <p:sp>
        <p:nvSpPr>
          <p:cNvPr id="186" name="Google Shape;186;p48"/>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fontScale="92500" lnSpcReduction="20000"/>
          </a:bodyPr>
          <a:lstStyle/>
          <a:p>
            <a:pPr marL="342900" marR="0" lvl="0" indent="-342900" algn="l" rtl="0">
              <a:lnSpc>
                <a:spcPct val="120000"/>
              </a:lnSpc>
              <a:spcBef>
                <a:spcPts val="0"/>
              </a:spcBef>
              <a:spcAft>
                <a:spcPts val="0"/>
              </a:spcAft>
              <a:buSzPct val="86486"/>
              <a:buFont typeface="Arial"/>
              <a:buAutoNum type="arabicPeriod"/>
            </a:pPr>
            <a:r>
              <a:rPr lang="en-US" sz="2000">
                <a:solidFill>
                  <a:srgbClr val="000000"/>
                </a:solidFill>
                <a:latin typeface="Arial"/>
                <a:ea typeface="Arial"/>
                <a:cs typeface="Arial"/>
                <a:sym typeface="Arial"/>
              </a:rPr>
              <a:t>Administration of Justice</a:t>
            </a:r>
            <a:endParaRPr sz="2000">
              <a:latin typeface="Arial"/>
              <a:ea typeface="Arial"/>
              <a:cs typeface="Arial"/>
              <a:sym typeface="Arial"/>
            </a:endParaRPr>
          </a:p>
          <a:p>
            <a:pPr marL="342900" marR="0" lvl="0" indent="-342900" algn="l" rtl="0">
              <a:lnSpc>
                <a:spcPct val="120000"/>
              </a:lnSpc>
              <a:spcBef>
                <a:spcPts val="1200"/>
              </a:spcBef>
              <a:spcAft>
                <a:spcPts val="0"/>
              </a:spcAft>
              <a:buSzPct val="86486"/>
              <a:buFont typeface="Arial"/>
              <a:buAutoNum type="arabicPeriod"/>
            </a:pPr>
            <a:r>
              <a:rPr lang="en-US" sz="2000">
                <a:solidFill>
                  <a:srgbClr val="000000"/>
                </a:solidFill>
                <a:latin typeface="Arial"/>
                <a:ea typeface="Arial"/>
                <a:cs typeface="Arial"/>
                <a:sym typeface="Arial"/>
              </a:rPr>
              <a:t>Anthropology</a:t>
            </a:r>
            <a:endParaRPr sz="2000">
              <a:latin typeface="Arial"/>
              <a:ea typeface="Arial"/>
              <a:cs typeface="Arial"/>
              <a:sym typeface="Arial"/>
            </a:endParaRPr>
          </a:p>
          <a:p>
            <a:pPr marL="342900" marR="0" lvl="0" indent="-342900" algn="l" rtl="0">
              <a:lnSpc>
                <a:spcPct val="120000"/>
              </a:lnSpc>
              <a:spcBef>
                <a:spcPts val="1200"/>
              </a:spcBef>
              <a:spcAft>
                <a:spcPts val="0"/>
              </a:spcAft>
              <a:buSzPct val="86486"/>
              <a:buFont typeface="Arial"/>
              <a:buAutoNum type="arabicPeriod"/>
            </a:pPr>
            <a:r>
              <a:rPr lang="en-US" sz="2000">
                <a:solidFill>
                  <a:srgbClr val="000000"/>
                </a:solidFill>
                <a:latin typeface="Arial"/>
                <a:ea typeface="Arial"/>
                <a:cs typeface="Arial"/>
                <a:sym typeface="Arial"/>
              </a:rPr>
              <a:t>Art History</a:t>
            </a:r>
            <a:endParaRPr sz="2000">
              <a:latin typeface="Arial"/>
              <a:ea typeface="Arial"/>
              <a:cs typeface="Arial"/>
              <a:sym typeface="Arial"/>
            </a:endParaRPr>
          </a:p>
          <a:p>
            <a:pPr marL="342900" marR="0" lvl="0" indent="-342900" algn="l" rtl="0">
              <a:lnSpc>
                <a:spcPct val="120000"/>
              </a:lnSpc>
              <a:spcBef>
                <a:spcPts val="1200"/>
              </a:spcBef>
              <a:spcAft>
                <a:spcPts val="0"/>
              </a:spcAft>
              <a:buSzPct val="86486"/>
              <a:buFont typeface="Arial"/>
              <a:buAutoNum type="arabicPeriod"/>
            </a:pPr>
            <a:r>
              <a:rPr lang="en-US" sz="2000">
                <a:solidFill>
                  <a:srgbClr val="000000"/>
                </a:solidFill>
                <a:latin typeface="Arial"/>
                <a:ea typeface="Arial"/>
                <a:cs typeface="Arial"/>
                <a:sym typeface="Arial"/>
              </a:rPr>
              <a:t>Art (Studio Art)</a:t>
            </a:r>
            <a:endParaRPr sz="2000">
              <a:latin typeface="Arial"/>
              <a:ea typeface="Arial"/>
              <a:cs typeface="Arial"/>
              <a:sym typeface="Arial"/>
            </a:endParaRPr>
          </a:p>
          <a:p>
            <a:pPr marL="342900" marR="0" lvl="0" indent="-342900" algn="l" rtl="0">
              <a:lnSpc>
                <a:spcPct val="120000"/>
              </a:lnSpc>
              <a:spcBef>
                <a:spcPts val="1200"/>
              </a:spcBef>
              <a:spcAft>
                <a:spcPts val="0"/>
              </a:spcAft>
              <a:buSzPct val="86486"/>
              <a:buFont typeface="Arial"/>
              <a:buAutoNum type="arabicPeriod"/>
            </a:pPr>
            <a:r>
              <a:rPr lang="en-US" sz="2000">
                <a:solidFill>
                  <a:srgbClr val="000000"/>
                </a:solidFill>
                <a:latin typeface="Arial"/>
                <a:ea typeface="Arial"/>
                <a:cs typeface="Arial"/>
                <a:sym typeface="Arial"/>
              </a:rPr>
              <a:t>Biology</a:t>
            </a:r>
            <a:endParaRPr/>
          </a:p>
          <a:p>
            <a:pPr marL="342900" marR="0" lvl="0" indent="-342900" algn="l" rtl="0">
              <a:lnSpc>
                <a:spcPct val="120000"/>
              </a:lnSpc>
              <a:spcBef>
                <a:spcPts val="1200"/>
              </a:spcBef>
              <a:spcAft>
                <a:spcPts val="0"/>
              </a:spcAft>
              <a:buSzPct val="86486"/>
              <a:buFont typeface="Arial"/>
              <a:buAutoNum type="arabicPeriod"/>
            </a:pPr>
            <a:r>
              <a:rPr lang="en-US" sz="2000">
                <a:solidFill>
                  <a:srgbClr val="000000"/>
                </a:solidFill>
                <a:latin typeface="Arial"/>
                <a:ea typeface="Arial"/>
                <a:cs typeface="Arial"/>
                <a:sym typeface="Arial"/>
              </a:rPr>
              <a:t>Business Administration</a:t>
            </a:r>
            <a:endParaRPr sz="2000">
              <a:latin typeface="Arial"/>
              <a:ea typeface="Arial"/>
              <a:cs typeface="Arial"/>
              <a:sym typeface="Arial"/>
            </a:endParaRPr>
          </a:p>
          <a:p>
            <a:pPr marL="342900" marR="0" lvl="0" indent="-342900" algn="l" rtl="0">
              <a:lnSpc>
                <a:spcPct val="120000"/>
              </a:lnSpc>
              <a:spcBef>
                <a:spcPts val="1200"/>
              </a:spcBef>
              <a:spcAft>
                <a:spcPts val="0"/>
              </a:spcAft>
              <a:buSzPct val="86486"/>
              <a:buFont typeface="Arial"/>
              <a:buAutoNum type="arabicPeriod"/>
            </a:pPr>
            <a:r>
              <a:rPr lang="en-US" sz="2000">
                <a:solidFill>
                  <a:srgbClr val="000000"/>
                </a:solidFill>
                <a:latin typeface="Arial"/>
                <a:ea typeface="Arial"/>
                <a:cs typeface="Arial"/>
                <a:sym typeface="Arial"/>
              </a:rPr>
              <a:t>Chemistry</a:t>
            </a:r>
            <a:endParaRPr/>
          </a:p>
          <a:p>
            <a:pPr marL="342900" marR="0" lvl="0" indent="-342900" algn="l" rtl="0">
              <a:lnSpc>
                <a:spcPct val="120000"/>
              </a:lnSpc>
              <a:spcBef>
                <a:spcPts val="1200"/>
              </a:spcBef>
              <a:spcAft>
                <a:spcPts val="0"/>
              </a:spcAft>
              <a:buSzPct val="86486"/>
              <a:buFont typeface="Arial"/>
              <a:buAutoNum type="arabicPeriod"/>
            </a:pPr>
            <a:r>
              <a:rPr lang="en-US" sz="2000">
                <a:latin typeface="Arial"/>
                <a:ea typeface="Arial"/>
                <a:cs typeface="Arial"/>
                <a:sym typeface="Arial"/>
              </a:rPr>
              <a:t>Child Dev/Early Childhood Education </a:t>
            </a:r>
            <a:endParaRPr/>
          </a:p>
          <a:p>
            <a:pPr marL="342900" marR="0" lvl="0" indent="-241300" algn="l" rtl="0">
              <a:lnSpc>
                <a:spcPct val="120000"/>
              </a:lnSpc>
              <a:spcBef>
                <a:spcPts val="1200"/>
              </a:spcBef>
              <a:spcAft>
                <a:spcPts val="0"/>
              </a:spcAft>
              <a:buSzPct val="86486"/>
              <a:buFont typeface="Arial"/>
              <a:buNone/>
            </a:pPr>
            <a:endParaRPr sz="2000">
              <a:latin typeface="Arial"/>
              <a:ea typeface="Arial"/>
              <a:cs typeface="Arial"/>
              <a:sym typeface="Arial"/>
            </a:endParaRPr>
          </a:p>
          <a:p>
            <a:pPr marL="457200" lvl="0" indent="-228600" algn="l" rtl="0">
              <a:lnSpc>
                <a:spcPct val="100000"/>
              </a:lnSpc>
              <a:spcBef>
                <a:spcPts val="750"/>
              </a:spcBef>
              <a:spcAft>
                <a:spcPts val="0"/>
              </a:spcAft>
              <a:buSzPct val="50450"/>
              <a:buNone/>
            </a:pPr>
            <a:endParaRPr sz="3000"/>
          </a:p>
        </p:txBody>
      </p:sp>
      <p:sp>
        <p:nvSpPr>
          <p:cNvPr id="187" name="Google Shape;187;p48"/>
          <p:cNvSpPr txBox="1">
            <a:spLocks noGrp="1"/>
          </p:cNvSpPr>
          <p:nvPr>
            <p:ph type="body" idx="2"/>
          </p:nvPr>
        </p:nvSpPr>
        <p:spPr>
          <a:xfrm>
            <a:off x="4810328" y="2017345"/>
            <a:ext cx="3586540" cy="4043339"/>
          </a:xfrm>
          <a:prstGeom prst="rect">
            <a:avLst/>
          </a:prstGeom>
          <a:noFill/>
          <a:ln>
            <a:noFill/>
          </a:ln>
        </p:spPr>
        <p:txBody>
          <a:bodyPr spcFirstLastPara="1" wrap="square" lIns="91425" tIns="45700" rIns="91425" bIns="45700" anchor="t" anchorCtr="0">
            <a:normAutofit/>
          </a:bodyPr>
          <a:lstStyle/>
          <a:p>
            <a:pPr marL="346075" marR="0" lvl="0" indent="-346075" algn="l" rtl="0">
              <a:lnSpc>
                <a:spcPct val="120000"/>
              </a:lnSpc>
              <a:spcBef>
                <a:spcPts val="0"/>
              </a:spcBef>
              <a:spcAft>
                <a:spcPts val="0"/>
              </a:spcAft>
              <a:buClr>
                <a:srgbClr val="DE1F37"/>
              </a:buClr>
              <a:buSzPts val="1600"/>
              <a:buFont typeface="Arial"/>
              <a:buAutoNum type="arabicPeriod" startAt="9"/>
            </a:pPr>
            <a:r>
              <a:rPr lang="en-US" sz="2000" b="0" i="0" u="none" strike="noStrike" cap="none">
                <a:solidFill>
                  <a:srgbClr val="000000"/>
                </a:solidFill>
                <a:latin typeface="Arial"/>
                <a:ea typeface="Arial"/>
                <a:cs typeface="Arial"/>
                <a:sym typeface="Arial"/>
              </a:rPr>
              <a:t>Communication Studies</a:t>
            </a:r>
            <a:endParaRPr sz="2000" b="0" i="0" u="none" strike="noStrike" cap="none">
              <a:solidFill>
                <a:srgbClr val="454545"/>
              </a:solidFill>
              <a:latin typeface="Calibri"/>
              <a:ea typeface="Calibri"/>
              <a:cs typeface="Calibri"/>
              <a:sym typeface="Calibri"/>
            </a:endParaRPr>
          </a:p>
          <a:p>
            <a:pPr marL="342900" marR="0" lvl="0" indent="-342900" algn="l" rtl="0">
              <a:lnSpc>
                <a:spcPct val="120000"/>
              </a:lnSpc>
              <a:spcBef>
                <a:spcPts val="1200"/>
              </a:spcBef>
              <a:spcAft>
                <a:spcPts val="0"/>
              </a:spcAft>
              <a:buClr>
                <a:srgbClr val="DE1F37"/>
              </a:buClr>
              <a:buSzPts val="1600"/>
              <a:buFont typeface="Arial"/>
              <a:buAutoNum type="arabicPeriod" startAt="9"/>
            </a:pPr>
            <a:r>
              <a:rPr lang="en-US" sz="2000" b="0" i="0" u="none" strike="noStrike" cap="none">
                <a:solidFill>
                  <a:srgbClr val="000000"/>
                </a:solidFill>
                <a:latin typeface="Arial"/>
                <a:ea typeface="Arial"/>
                <a:cs typeface="Arial"/>
                <a:sym typeface="Arial"/>
              </a:rPr>
              <a:t>Data Science</a:t>
            </a:r>
            <a:endParaRPr sz="2000" b="0" i="0" u="none" strike="noStrike" cap="none">
              <a:solidFill>
                <a:srgbClr val="454545"/>
              </a:solidFill>
              <a:latin typeface="Calibri"/>
              <a:ea typeface="Calibri"/>
              <a:cs typeface="Calibri"/>
              <a:sym typeface="Calibri"/>
            </a:endParaRPr>
          </a:p>
          <a:p>
            <a:pPr marL="342900" marR="0" lvl="0" indent="-342900" algn="l" rtl="0">
              <a:lnSpc>
                <a:spcPct val="120000"/>
              </a:lnSpc>
              <a:spcBef>
                <a:spcPts val="1200"/>
              </a:spcBef>
              <a:spcAft>
                <a:spcPts val="0"/>
              </a:spcAft>
              <a:buClr>
                <a:srgbClr val="DE1F37"/>
              </a:buClr>
              <a:buSzPts val="1600"/>
              <a:buFont typeface="Arial"/>
              <a:buAutoNum type="arabicPeriod" startAt="9"/>
            </a:pPr>
            <a:r>
              <a:rPr lang="en-US" sz="2000" b="0" i="0" u="none" strike="noStrike" cap="none">
                <a:solidFill>
                  <a:srgbClr val="000000"/>
                </a:solidFill>
                <a:latin typeface="Arial"/>
                <a:ea typeface="Arial"/>
                <a:cs typeface="Arial"/>
                <a:sym typeface="Arial"/>
              </a:rPr>
              <a:t>Economics</a:t>
            </a:r>
            <a:endParaRPr sz="2000" b="0" i="0" u="none" strike="noStrike" cap="none">
              <a:solidFill>
                <a:srgbClr val="454545"/>
              </a:solidFill>
              <a:latin typeface="Calibri"/>
              <a:ea typeface="Calibri"/>
              <a:cs typeface="Calibri"/>
              <a:sym typeface="Calibri"/>
            </a:endParaRPr>
          </a:p>
          <a:p>
            <a:pPr marL="342900" marR="0" lvl="0" indent="-342900" algn="l" rtl="0">
              <a:lnSpc>
                <a:spcPct val="120000"/>
              </a:lnSpc>
              <a:spcBef>
                <a:spcPts val="1200"/>
              </a:spcBef>
              <a:spcAft>
                <a:spcPts val="0"/>
              </a:spcAft>
              <a:buClr>
                <a:srgbClr val="DE1F37"/>
              </a:buClr>
              <a:buSzPts val="1600"/>
              <a:buFont typeface="Arial"/>
              <a:buAutoNum type="arabicPeriod" startAt="9"/>
            </a:pPr>
            <a:r>
              <a:rPr lang="en-US" sz="2000" b="0" i="0" u="none" strike="noStrike" cap="none">
                <a:solidFill>
                  <a:srgbClr val="000000"/>
                </a:solidFill>
                <a:latin typeface="Arial"/>
                <a:ea typeface="Arial"/>
                <a:cs typeface="Arial"/>
                <a:sym typeface="Arial"/>
              </a:rPr>
              <a:t>Elementary Teacher Education</a:t>
            </a:r>
            <a:endParaRPr sz="2000" b="0" i="0" u="none" strike="noStrike" cap="none">
              <a:solidFill>
                <a:srgbClr val="454545"/>
              </a:solidFill>
              <a:latin typeface="Calibri"/>
              <a:ea typeface="Calibri"/>
              <a:cs typeface="Calibri"/>
              <a:sym typeface="Calibri"/>
            </a:endParaRPr>
          </a:p>
          <a:p>
            <a:pPr marL="342900" marR="0" lvl="0" indent="-342900" algn="l" rtl="0">
              <a:lnSpc>
                <a:spcPct val="120000"/>
              </a:lnSpc>
              <a:spcBef>
                <a:spcPts val="1200"/>
              </a:spcBef>
              <a:spcAft>
                <a:spcPts val="0"/>
              </a:spcAft>
              <a:buClr>
                <a:srgbClr val="DE1F37"/>
              </a:buClr>
              <a:buSzPts val="1600"/>
              <a:buFont typeface="Arial"/>
              <a:buAutoNum type="arabicPeriod" startAt="9"/>
            </a:pPr>
            <a:r>
              <a:rPr lang="en-US" sz="2000" b="0" i="0" u="none" strike="noStrike" cap="none">
                <a:solidFill>
                  <a:srgbClr val="000000"/>
                </a:solidFill>
                <a:latin typeface="Arial"/>
                <a:ea typeface="Arial"/>
                <a:cs typeface="Arial"/>
                <a:sym typeface="Arial"/>
              </a:rPr>
              <a:t>English</a:t>
            </a:r>
            <a:endParaRPr sz="2000" b="0" i="0" u="none" strike="noStrike" cap="none">
              <a:solidFill>
                <a:srgbClr val="454545"/>
              </a:solidFill>
              <a:latin typeface="Calibri"/>
              <a:ea typeface="Calibri"/>
              <a:cs typeface="Calibri"/>
              <a:sym typeface="Calibri"/>
            </a:endParaRPr>
          </a:p>
          <a:p>
            <a:pPr marL="342900" marR="0" lvl="0" indent="-342900" algn="l" rtl="0">
              <a:lnSpc>
                <a:spcPct val="120000"/>
              </a:lnSpc>
              <a:spcBef>
                <a:spcPts val="1200"/>
              </a:spcBef>
              <a:spcAft>
                <a:spcPts val="0"/>
              </a:spcAft>
              <a:buClr>
                <a:srgbClr val="DE1F37"/>
              </a:buClr>
              <a:buSzPts val="1600"/>
              <a:buFont typeface="Arial"/>
              <a:buAutoNum type="arabicPeriod" startAt="9"/>
            </a:pPr>
            <a:r>
              <a:rPr lang="en-US" sz="2000" b="0" i="0" u="none" strike="noStrike" cap="none">
                <a:solidFill>
                  <a:srgbClr val="000000"/>
                </a:solidFill>
                <a:latin typeface="Arial"/>
                <a:ea typeface="Arial"/>
                <a:cs typeface="Arial"/>
                <a:sym typeface="Arial"/>
              </a:rPr>
              <a:t>Geography </a:t>
            </a:r>
            <a:endParaRPr sz="2000" b="1" i="0" u="none" strike="noStrike" cap="none">
              <a:solidFill>
                <a:srgbClr val="454545"/>
              </a:solidFill>
              <a:latin typeface="Calibri"/>
              <a:ea typeface="Calibri"/>
              <a:cs typeface="Calibri"/>
              <a:sym typeface="Calibri"/>
            </a:endParaRPr>
          </a:p>
          <a:p>
            <a:pPr marL="457200" lvl="0" indent="-228600" algn="l" rtl="0">
              <a:lnSpc>
                <a:spcPct val="120000"/>
              </a:lnSpc>
              <a:spcBef>
                <a:spcPts val="1950"/>
              </a:spcBef>
              <a:spcAft>
                <a:spcPts val="0"/>
              </a:spcAft>
              <a:buSzPts val="16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9"/>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4000"/>
              <a:t>Established Cohorts (15 - 28)</a:t>
            </a:r>
            <a:endParaRPr sz="4000"/>
          </a:p>
        </p:txBody>
      </p:sp>
      <p:sp>
        <p:nvSpPr>
          <p:cNvPr id="193" name="Google Shape;193;p49"/>
          <p:cNvSpPr txBox="1">
            <a:spLocks noGrp="1"/>
          </p:cNvSpPr>
          <p:nvPr>
            <p:ph type="body" idx="1"/>
          </p:nvPr>
        </p:nvSpPr>
        <p:spPr>
          <a:xfrm>
            <a:off x="1085498" y="2010877"/>
            <a:ext cx="3483864" cy="4713307"/>
          </a:xfrm>
          <a:prstGeom prst="rect">
            <a:avLst/>
          </a:prstGeom>
          <a:noFill/>
          <a:ln>
            <a:noFill/>
          </a:ln>
        </p:spPr>
        <p:txBody>
          <a:bodyPr spcFirstLastPara="1" wrap="square" lIns="91425" tIns="45700" rIns="91425" bIns="45700" anchor="t" anchorCtr="0">
            <a:normAutofit lnSpcReduction="10000"/>
          </a:bodyPr>
          <a:lstStyle/>
          <a:p>
            <a:pPr marL="342900" marR="0" lvl="0" indent="-342900" algn="l" rtl="0">
              <a:lnSpc>
                <a:spcPct val="120000"/>
              </a:lnSpc>
              <a:spcBef>
                <a:spcPts val="0"/>
              </a:spcBef>
              <a:spcAft>
                <a:spcPts val="0"/>
              </a:spcAft>
              <a:buSzPts val="1600"/>
              <a:buFont typeface="Arial"/>
              <a:buAutoNum type="arabicPeriod" startAt="15"/>
            </a:pPr>
            <a:r>
              <a:rPr lang="en-US" sz="2000">
                <a:solidFill>
                  <a:srgbClr val="000000"/>
                </a:solidFill>
                <a:latin typeface="Arial"/>
                <a:ea typeface="Arial"/>
                <a:cs typeface="Arial"/>
                <a:sym typeface="Arial"/>
              </a:rPr>
              <a:t>Geology</a:t>
            </a:r>
            <a:endParaRPr sz="2000">
              <a:latin typeface="Calibri"/>
              <a:ea typeface="Calibri"/>
              <a:cs typeface="Calibri"/>
              <a:sym typeface="Calibri"/>
            </a:endParaRPr>
          </a:p>
          <a:p>
            <a:pPr marL="342900" marR="0" lvl="0" indent="-342900" algn="l" rtl="0">
              <a:lnSpc>
                <a:spcPct val="120000"/>
              </a:lnSpc>
              <a:spcBef>
                <a:spcPts val="1200"/>
              </a:spcBef>
              <a:spcAft>
                <a:spcPts val="0"/>
              </a:spcAft>
              <a:buSzPts val="1600"/>
              <a:buFont typeface="Arial"/>
              <a:buAutoNum type="arabicPeriod" startAt="15"/>
            </a:pPr>
            <a:r>
              <a:rPr lang="en-US" sz="2000">
                <a:solidFill>
                  <a:srgbClr val="000000"/>
                </a:solidFill>
                <a:latin typeface="Arial"/>
                <a:ea typeface="Arial"/>
                <a:cs typeface="Arial"/>
                <a:sym typeface="Arial"/>
              </a:rPr>
              <a:t>History</a:t>
            </a:r>
            <a:endParaRPr sz="2000">
              <a:latin typeface="Calibri"/>
              <a:ea typeface="Calibri"/>
              <a:cs typeface="Calibri"/>
              <a:sym typeface="Calibri"/>
            </a:endParaRPr>
          </a:p>
          <a:p>
            <a:pPr marL="342900" marR="0" lvl="0" indent="-342900" algn="l" rtl="0">
              <a:lnSpc>
                <a:spcPct val="120000"/>
              </a:lnSpc>
              <a:spcBef>
                <a:spcPts val="1200"/>
              </a:spcBef>
              <a:spcAft>
                <a:spcPts val="0"/>
              </a:spcAft>
              <a:buSzPts val="1600"/>
              <a:buFont typeface="Arial"/>
              <a:buAutoNum type="arabicPeriod" startAt="15"/>
            </a:pPr>
            <a:r>
              <a:rPr lang="en-US" sz="2000">
                <a:solidFill>
                  <a:srgbClr val="000000"/>
                </a:solidFill>
                <a:latin typeface="Arial"/>
                <a:ea typeface="Arial"/>
                <a:cs typeface="Arial"/>
                <a:sym typeface="Arial"/>
              </a:rPr>
              <a:t>Humanities</a:t>
            </a:r>
            <a:endParaRPr sz="2000">
              <a:latin typeface="Calibri"/>
              <a:ea typeface="Calibri"/>
              <a:cs typeface="Calibri"/>
              <a:sym typeface="Calibri"/>
            </a:endParaRPr>
          </a:p>
          <a:p>
            <a:pPr marL="342900" marR="0" lvl="0" indent="-342900" algn="l" rtl="0">
              <a:lnSpc>
                <a:spcPct val="120000"/>
              </a:lnSpc>
              <a:spcBef>
                <a:spcPts val="1200"/>
              </a:spcBef>
              <a:spcAft>
                <a:spcPts val="0"/>
              </a:spcAft>
              <a:buSzPts val="1600"/>
              <a:buFont typeface="Arial"/>
              <a:buAutoNum type="arabicPeriod" startAt="15"/>
            </a:pPr>
            <a:r>
              <a:rPr lang="en-US" sz="2000">
                <a:solidFill>
                  <a:srgbClr val="000000"/>
                </a:solidFill>
                <a:latin typeface="Arial"/>
                <a:ea typeface="Arial"/>
                <a:cs typeface="Arial"/>
                <a:sym typeface="Arial"/>
              </a:rPr>
              <a:t>Journalism</a:t>
            </a:r>
            <a:endParaRPr sz="2000">
              <a:latin typeface="Calibri"/>
              <a:ea typeface="Calibri"/>
              <a:cs typeface="Calibri"/>
              <a:sym typeface="Calibri"/>
            </a:endParaRPr>
          </a:p>
          <a:p>
            <a:pPr marL="342900" marR="0" lvl="0" indent="-342900" algn="l" rtl="0">
              <a:lnSpc>
                <a:spcPct val="120000"/>
              </a:lnSpc>
              <a:spcBef>
                <a:spcPts val="1200"/>
              </a:spcBef>
              <a:spcAft>
                <a:spcPts val="0"/>
              </a:spcAft>
              <a:buSzPts val="1600"/>
              <a:buFont typeface="Arial"/>
              <a:buAutoNum type="arabicPeriod" startAt="15"/>
            </a:pPr>
            <a:r>
              <a:rPr lang="en-US" sz="2000">
                <a:solidFill>
                  <a:srgbClr val="000000"/>
                </a:solidFill>
                <a:latin typeface="Arial"/>
                <a:ea typeface="Arial"/>
                <a:cs typeface="Arial"/>
                <a:sym typeface="Arial"/>
              </a:rPr>
              <a:t>Library Science and Library Technology</a:t>
            </a:r>
            <a:endParaRPr sz="2000">
              <a:latin typeface="Calibri"/>
              <a:ea typeface="Calibri"/>
              <a:cs typeface="Calibri"/>
              <a:sym typeface="Calibri"/>
            </a:endParaRPr>
          </a:p>
          <a:p>
            <a:pPr marL="342900" marR="0" lvl="0" indent="-342900" algn="l" rtl="0">
              <a:lnSpc>
                <a:spcPct val="120000"/>
              </a:lnSpc>
              <a:spcBef>
                <a:spcPts val="1200"/>
              </a:spcBef>
              <a:spcAft>
                <a:spcPts val="0"/>
              </a:spcAft>
              <a:buSzPts val="1600"/>
              <a:buFont typeface="Arial"/>
              <a:buAutoNum type="arabicPeriod" startAt="15"/>
            </a:pPr>
            <a:r>
              <a:rPr lang="en-US" sz="2000">
                <a:solidFill>
                  <a:srgbClr val="000000"/>
                </a:solidFill>
                <a:latin typeface="Arial"/>
                <a:ea typeface="Arial"/>
                <a:cs typeface="Arial"/>
                <a:sym typeface="Arial"/>
              </a:rPr>
              <a:t>Mathematics</a:t>
            </a:r>
            <a:endParaRPr sz="2000">
              <a:latin typeface="Calibri"/>
              <a:ea typeface="Calibri"/>
              <a:cs typeface="Calibri"/>
              <a:sym typeface="Calibri"/>
            </a:endParaRPr>
          </a:p>
          <a:p>
            <a:pPr marL="342900" marR="0" lvl="0" indent="-342900" algn="l" rtl="0">
              <a:lnSpc>
                <a:spcPct val="120000"/>
              </a:lnSpc>
              <a:spcBef>
                <a:spcPts val="1200"/>
              </a:spcBef>
              <a:spcAft>
                <a:spcPts val="0"/>
              </a:spcAft>
              <a:buSzPts val="1600"/>
              <a:buFont typeface="Arial"/>
              <a:buAutoNum type="arabicPeriod" startAt="15"/>
            </a:pPr>
            <a:r>
              <a:rPr lang="en-US" sz="2000">
                <a:solidFill>
                  <a:srgbClr val="000000"/>
                </a:solidFill>
                <a:latin typeface="Arial"/>
                <a:ea typeface="Arial"/>
                <a:cs typeface="Arial"/>
                <a:sym typeface="Arial"/>
              </a:rPr>
              <a:t>Multimedia, Film, Television, and Electronic Media</a:t>
            </a:r>
            <a:endParaRPr sz="2000">
              <a:latin typeface="Calibri"/>
              <a:ea typeface="Calibri"/>
              <a:cs typeface="Calibri"/>
              <a:sym typeface="Calibri"/>
            </a:endParaRPr>
          </a:p>
          <a:p>
            <a:pPr marL="457200" lvl="0" indent="-228600" algn="l" rtl="0">
              <a:lnSpc>
                <a:spcPct val="100000"/>
              </a:lnSpc>
              <a:spcBef>
                <a:spcPts val="1950"/>
              </a:spcBef>
              <a:spcAft>
                <a:spcPts val="0"/>
              </a:spcAft>
              <a:buSzPts val="1400"/>
              <a:buNone/>
            </a:pPr>
            <a:endParaRPr sz="3000"/>
          </a:p>
        </p:txBody>
      </p:sp>
      <p:sp>
        <p:nvSpPr>
          <p:cNvPr id="194" name="Google Shape;194;p49"/>
          <p:cNvSpPr txBox="1">
            <a:spLocks noGrp="1"/>
          </p:cNvSpPr>
          <p:nvPr>
            <p:ph type="body" idx="2"/>
          </p:nvPr>
        </p:nvSpPr>
        <p:spPr>
          <a:xfrm>
            <a:off x="4810327" y="2017345"/>
            <a:ext cx="3631145" cy="4043339"/>
          </a:xfrm>
          <a:prstGeom prst="rect">
            <a:avLst/>
          </a:prstGeom>
          <a:noFill/>
          <a:ln>
            <a:noFill/>
          </a:ln>
        </p:spPr>
        <p:txBody>
          <a:bodyPr spcFirstLastPara="1" wrap="square" lIns="91425" tIns="45700" rIns="91425" bIns="45700" anchor="t" anchorCtr="0">
            <a:normAutofit lnSpcReduction="10000"/>
          </a:bodyPr>
          <a:lstStyle/>
          <a:p>
            <a:pPr marL="457200" marR="0" lvl="0" indent="-457200" algn="l" rtl="0">
              <a:lnSpc>
                <a:spcPct val="120000"/>
              </a:lnSpc>
              <a:spcBef>
                <a:spcPts val="0"/>
              </a:spcBef>
              <a:spcAft>
                <a:spcPts val="0"/>
              </a:spcAft>
              <a:buSzPts val="1600"/>
              <a:buFont typeface="Arial"/>
              <a:buAutoNum type="arabicPeriod" startAt="22"/>
            </a:pPr>
            <a:r>
              <a:rPr lang="en-US" sz="2000">
                <a:solidFill>
                  <a:srgbClr val="000000"/>
                </a:solidFill>
                <a:latin typeface="Arial"/>
                <a:ea typeface="Arial"/>
                <a:cs typeface="Arial"/>
                <a:sym typeface="Arial"/>
              </a:rPr>
              <a:t>Philosophy</a:t>
            </a:r>
            <a:endParaRPr sz="2000">
              <a:latin typeface="Calibri"/>
              <a:ea typeface="Calibri"/>
              <a:cs typeface="Calibri"/>
              <a:sym typeface="Calibri"/>
            </a:endParaRPr>
          </a:p>
          <a:p>
            <a:pPr marL="457200" marR="0" lvl="0" indent="-457200" algn="l" rtl="0">
              <a:lnSpc>
                <a:spcPct val="120000"/>
              </a:lnSpc>
              <a:spcBef>
                <a:spcPts val="1200"/>
              </a:spcBef>
              <a:spcAft>
                <a:spcPts val="0"/>
              </a:spcAft>
              <a:buSzPts val="1600"/>
              <a:buFont typeface="Arial"/>
              <a:buAutoNum type="arabicPeriod" startAt="22"/>
            </a:pPr>
            <a:r>
              <a:rPr lang="en-US" sz="2000">
                <a:solidFill>
                  <a:srgbClr val="000000"/>
                </a:solidFill>
                <a:latin typeface="Arial"/>
                <a:ea typeface="Arial"/>
                <a:cs typeface="Arial"/>
                <a:sym typeface="Arial"/>
              </a:rPr>
              <a:t>Physics</a:t>
            </a:r>
            <a:endParaRPr sz="2000">
              <a:latin typeface="Calibri"/>
              <a:ea typeface="Calibri"/>
              <a:cs typeface="Calibri"/>
              <a:sym typeface="Calibri"/>
            </a:endParaRPr>
          </a:p>
          <a:p>
            <a:pPr marL="457200" marR="0" lvl="0" indent="-457200" algn="l" rtl="0">
              <a:lnSpc>
                <a:spcPct val="120000"/>
              </a:lnSpc>
              <a:spcBef>
                <a:spcPts val="1200"/>
              </a:spcBef>
              <a:spcAft>
                <a:spcPts val="0"/>
              </a:spcAft>
              <a:buSzPts val="1600"/>
              <a:buFont typeface="Arial"/>
              <a:buAutoNum type="arabicPeriod" startAt="22"/>
            </a:pPr>
            <a:r>
              <a:rPr lang="en-US" sz="2000">
                <a:solidFill>
                  <a:srgbClr val="000000"/>
                </a:solidFill>
                <a:latin typeface="Arial"/>
                <a:ea typeface="Arial"/>
                <a:cs typeface="Arial"/>
                <a:sym typeface="Arial"/>
              </a:rPr>
              <a:t>Political Science</a:t>
            </a:r>
            <a:endParaRPr sz="2000">
              <a:latin typeface="Calibri"/>
              <a:ea typeface="Calibri"/>
              <a:cs typeface="Calibri"/>
              <a:sym typeface="Calibri"/>
            </a:endParaRPr>
          </a:p>
          <a:p>
            <a:pPr marL="457200" marR="0" lvl="0" indent="-457200" algn="l" rtl="0">
              <a:lnSpc>
                <a:spcPct val="120000"/>
              </a:lnSpc>
              <a:spcBef>
                <a:spcPts val="1200"/>
              </a:spcBef>
              <a:spcAft>
                <a:spcPts val="0"/>
              </a:spcAft>
              <a:buSzPts val="1600"/>
              <a:buFont typeface="Arial"/>
              <a:buAutoNum type="arabicPeriod" startAt="22"/>
            </a:pPr>
            <a:r>
              <a:rPr lang="en-US" sz="2000">
                <a:solidFill>
                  <a:srgbClr val="000000"/>
                </a:solidFill>
                <a:latin typeface="Arial"/>
                <a:ea typeface="Arial"/>
                <a:cs typeface="Arial"/>
                <a:sym typeface="Arial"/>
              </a:rPr>
              <a:t>Psychology</a:t>
            </a:r>
            <a:endParaRPr sz="2000">
              <a:latin typeface="Calibri"/>
              <a:ea typeface="Calibri"/>
              <a:cs typeface="Calibri"/>
              <a:sym typeface="Calibri"/>
            </a:endParaRPr>
          </a:p>
          <a:p>
            <a:pPr marL="457200" marR="0" lvl="0" indent="-457200" algn="l" rtl="0">
              <a:lnSpc>
                <a:spcPct val="120000"/>
              </a:lnSpc>
              <a:spcBef>
                <a:spcPts val="1200"/>
              </a:spcBef>
              <a:spcAft>
                <a:spcPts val="0"/>
              </a:spcAft>
              <a:buSzPts val="1600"/>
              <a:buFont typeface="Arial"/>
              <a:buAutoNum type="arabicPeriod" startAt="22"/>
            </a:pPr>
            <a:r>
              <a:rPr lang="en-US" sz="2000">
                <a:solidFill>
                  <a:srgbClr val="000000"/>
                </a:solidFill>
                <a:latin typeface="Arial"/>
                <a:ea typeface="Arial"/>
                <a:cs typeface="Arial"/>
                <a:sym typeface="Arial"/>
              </a:rPr>
              <a:t>Social Work and Human Services</a:t>
            </a:r>
            <a:endParaRPr sz="2000">
              <a:latin typeface="Calibri"/>
              <a:ea typeface="Calibri"/>
              <a:cs typeface="Calibri"/>
              <a:sym typeface="Calibri"/>
            </a:endParaRPr>
          </a:p>
          <a:p>
            <a:pPr marL="457200" marR="0" lvl="0" indent="-457200" algn="l" rtl="0">
              <a:lnSpc>
                <a:spcPct val="120000"/>
              </a:lnSpc>
              <a:spcBef>
                <a:spcPts val="1200"/>
              </a:spcBef>
              <a:spcAft>
                <a:spcPts val="0"/>
              </a:spcAft>
              <a:buSzPts val="1600"/>
              <a:buFont typeface="Arial"/>
              <a:buAutoNum type="arabicPeriod" startAt="22"/>
            </a:pPr>
            <a:r>
              <a:rPr lang="en-US" sz="2000">
                <a:solidFill>
                  <a:srgbClr val="000000"/>
                </a:solidFill>
                <a:latin typeface="Arial"/>
                <a:ea typeface="Arial"/>
                <a:cs typeface="Arial"/>
                <a:sym typeface="Arial"/>
              </a:rPr>
              <a:t>Sociology</a:t>
            </a:r>
            <a:endParaRPr sz="2000">
              <a:latin typeface="Calibri"/>
              <a:ea typeface="Calibri"/>
              <a:cs typeface="Calibri"/>
              <a:sym typeface="Calibri"/>
            </a:endParaRPr>
          </a:p>
          <a:p>
            <a:pPr marL="457200" marR="0" lvl="0" indent="-457200" algn="l" rtl="0">
              <a:lnSpc>
                <a:spcPct val="120000"/>
              </a:lnSpc>
              <a:spcBef>
                <a:spcPts val="1200"/>
              </a:spcBef>
              <a:spcAft>
                <a:spcPts val="0"/>
              </a:spcAft>
              <a:buSzPts val="1600"/>
              <a:buFont typeface="Arial"/>
              <a:buAutoNum type="arabicPeriod" startAt="22"/>
            </a:pPr>
            <a:r>
              <a:rPr lang="en-US" sz="2000">
                <a:solidFill>
                  <a:srgbClr val="000000"/>
                </a:solidFill>
                <a:latin typeface="Arial"/>
                <a:ea typeface="Arial"/>
                <a:cs typeface="Arial"/>
                <a:sym typeface="Arial"/>
              </a:rPr>
              <a:t>Spanish</a:t>
            </a:r>
            <a:endParaRPr sz="2000">
              <a:latin typeface="Calibri"/>
              <a:ea typeface="Calibri"/>
              <a:cs typeface="Calibri"/>
              <a:sym typeface="Calibri"/>
            </a:endParaRPr>
          </a:p>
          <a:p>
            <a:pPr marL="457200" lvl="0" indent="-228600" algn="l" rtl="0">
              <a:lnSpc>
                <a:spcPct val="120000"/>
              </a:lnSpc>
              <a:spcBef>
                <a:spcPts val="1950"/>
              </a:spcBef>
              <a:spcAft>
                <a:spcPts val="0"/>
              </a:spcAft>
              <a:buSzPts val="16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50"/>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Open Education Week – March 4 - 8</a:t>
            </a:r>
            <a:endParaRPr/>
          </a:p>
        </p:txBody>
      </p:sp>
      <p:sp>
        <p:nvSpPr>
          <p:cNvPr id="201" name="Google Shape;201;p50"/>
          <p:cNvSpPr txBox="1">
            <a:spLocks noGrp="1"/>
          </p:cNvSpPr>
          <p:nvPr>
            <p:ph type="body" idx="1"/>
          </p:nvPr>
        </p:nvSpPr>
        <p:spPr>
          <a:xfrm>
            <a:off x="987178" y="1913110"/>
            <a:ext cx="4855614" cy="4136587"/>
          </a:xfrm>
          <a:prstGeom prst="rect">
            <a:avLst/>
          </a:prstGeom>
          <a:noFill/>
          <a:ln>
            <a:noFill/>
          </a:ln>
        </p:spPr>
        <p:txBody>
          <a:bodyPr spcFirstLastPara="1" wrap="square" lIns="91425" tIns="45700" rIns="91425" bIns="45700" anchor="t" anchorCtr="0">
            <a:noAutofit/>
          </a:bodyPr>
          <a:lstStyle/>
          <a:p>
            <a:pPr marL="457200" lvl="0" indent="-330200" algn="l" rtl="0">
              <a:lnSpc>
                <a:spcPct val="120000"/>
              </a:lnSpc>
              <a:spcBef>
                <a:spcPts val="750"/>
              </a:spcBef>
              <a:spcAft>
                <a:spcPts val="0"/>
              </a:spcAft>
              <a:buSzPts val="1600"/>
              <a:buChar char="•"/>
            </a:pPr>
            <a:r>
              <a:rPr lang="en-US" sz="2000"/>
              <a:t>Consider participating in this international celebration of open.</a:t>
            </a:r>
            <a:endParaRPr/>
          </a:p>
          <a:p>
            <a:pPr marL="457200" lvl="0" indent="-330200" algn="l" rtl="0">
              <a:lnSpc>
                <a:spcPct val="120000"/>
              </a:lnSpc>
              <a:spcBef>
                <a:spcPts val="750"/>
              </a:spcBef>
              <a:spcAft>
                <a:spcPts val="0"/>
              </a:spcAft>
              <a:buSzPts val="1600"/>
              <a:buChar char="•"/>
            </a:pPr>
            <a:r>
              <a:rPr lang="en-US" sz="2000"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Submit your contribution by February 28</a:t>
            </a:r>
            <a:r>
              <a:rPr lang="en-US" sz="2000">
                <a:latin typeface="Arial"/>
                <a:ea typeface="Arial"/>
                <a:cs typeface="Arial"/>
                <a:sym typeface="Arial"/>
              </a:rPr>
              <a:t>. </a:t>
            </a:r>
            <a:endParaRPr/>
          </a:p>
          <a:p>
            <a:pPr marL="457200" lvl="0" indent="-330200" algn="l" rtl="0">
              <a:lnSpc>
                <a:spcPct val="120000"/>
              </a:lnSpc>
              <a:spcBef>
                <a:spcPts val="750"/>
              </a:spcBef>
              <a:spcAft>
                <a:spcPts val="0"/>
              </a:spcAft>
              <a:buSzPts val="1600"/>
              <a:buChar char="•"/>
            </a:pPr>
            <a:r>
              <a:rPr lang="en-US" sz="2000">
                <a:latin typeface="Arial"/>
                <a:ea typeface="Arial"/>
                <a:cs typeface="Arial"/>
                <a:sym typeface="Arial"/>
              </a:rPr>
              <a:t>Please share your OE Week plans with the OERI and </a:t>
            </a:r>
            <a:r>
              <a:rPr lang="en-US" sz="2000"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we will get the word out about your participation</a:t>
            </a:r>
            <a:r>
              <a:rPr lang="en-US" sz="2000">
                <a:latin typeface="Arial"/>
                <a:ea typeface="Arial"/>
                <a:cs typeface="Arial"/>
                <a:sym typeface="Arial"/>
              </a:rPr>
              <a:t>.</a:t>
            </a:r>
            <a:endParaRPr/>
          </a:p>
          <a:p>
            <a:pPr marL="457200" lvl="0" indent="-330200" algn="l" rtl="0">
              <a:lnSpc>
                <a:spcPct val="120000"/>
              </a:lnSpc>
              <a:spcBef>
                <a:spcPts val="750"/>
              </a:spcBef>
              <a:spcAft>
                <a:spcPts val="0"/>
              </a:spcAft>
              <a:buSzPts val="1600"/>
              <a:buChar char="•"/>
            </a:pPr>
            <a:r>
              <a:rPr lang="en-US" sz="2000">
                <a:latin typeface="Arial"/>
                <a:ea typeface="Arial"/>
                <a:cs typeface="Arial"/>
                <a:sym typeface="Arial"/>
              </a:rPr>
              <a:t>Contact the OERI no later than February 14 to ensure inclusion of your events in our March newsletters.</a:t>
            </a:r>
            <a:endParaRPr sz="2000">
              <a:latin typeface="Calibri"/>
              <a:ea typeface="Calibri"/>
              <a:cs typeface="Calibri"/>
              <a:sym typeface="Calibri"/>
            </a:endParaRPr>
          </a:p>
          <a:p>
            <a:pPr marL="457200" lvl="0" indent="-228600" algn="l" rtl="0">
              <a:lnSpc>
                <a:spcPct val="120000"/>
              </a:lnSpc>
              <a:spcBef>
                <a:spcPts val="750"/>
              </a:spcBef>
              <a:spcAft>
                <a:spcPts val="0"/>
              </a:spcAft>
              <a:buSzPts val="1600"/>
              <a:buNone/>
            </a:pPr>
            <a:endParaRPr sz="2000"/>
          </a:p>
        </p:txBody>
      </p:sp>
      <p:pic>
        <p:nvPicPr>
          <p:cNvPr id="202" name="Google Shape;202;p50" descr="A person sitting on a rock with a sunset in the background&#10;&#10;Description automatically generated"/>
          <p:cNvPicPr preferRelativeResize="0"/>
          <p:nvPr/>
        </p:nvPicPr>
        <p:blipFill rotWithShape="1">
          <a:blip r:embed="rId5">
            <a:alphaModFix/>
          </a:blip>
          <a:srcRect/>
          <a:stretch/>
        </p:blipFill>
        <p:spPr>
          <a:xfrm>
            <a:off x="5892146" y="2274730"/>
            <a:ext cx="2506747" cy="3133611"/>
          </a:xfrm>
          <a:prstGeom prst="rect">
            <a:avLst/>
          </a:prstGeom>
          <a:noFill/>
          <a:ln>
            <a:noFill/>
          </a:ln>
        </p:spPr>
      </p:pic>
      <p:sp>
        <p:nvSpPr>
          <p:cNvPr id="203" name="Google Shape;203;p50"/>
          <p:cNvSpPr txBox="1"/>
          <p:nvPr/>
        </p:nvSpPr>
        <p:spPr>
          <a:xfrm>
            <a:off x="5892146" y="5458437"/>
            <a:ext cx="2506747"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Photo by </a:t>
            </a:r>
            <a:r>
              <a:rPr lang="en-US" sz="14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Ian Stauffer</a:t>
            </a:r>
            <a:r>
              <a:rPr lang="en-US" sz="1400" b="0" i="0" u="none" strike="noStrike" cap="none">
                <a:solidFill>
                  <a:srgbClr val="000000"/>
                </a:solidFill>
                <a:latin typeface="Arial"/>
                <a:ea typeface="Arial"/>
                <a:cs typeface="Arial"/>
                <a:sym typeface="Arial"/>
              </a:rPr>
              <a:t> on </a:t>
            </a:r>
            <a:r>
              <a:rPr lang="en-US" sz="14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Unsplash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5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Cal OER – August 7 – 8, 2024</a:t>
            </a:r>
            <a:endParaRPr/>
          </a:p>
        </p:txBody>
      </p:sp>
      <p:sp>
        <p:nvSpPr>
          <p:cNvPr id="210" name="Google Shape;210;p51"/>
          <p:cNvSpPr txBox="1">
            <a:spLocks noGrp="1"/>
          </p:cNvSpPr>
          <p:nvPr>
            <p:ph type="body" idx="1"/>
          </p:nvPr>
        </p:nvSpPr>
        <p:spPr>
          <a:xfrm>
            <a:off x="1088686" y="2010618"/>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000"/>
              <a:t>Save the date coming soon.</a:t>
            </a:r>
            <a:endParaRPr/>
          </a:p>
          <a:p>
            <a:pPr marL="457200" lvl="0" indent="-330200" algn="l" rtl="0">
              <a:lnSpc>
                <a:spcPct val="120000"/>
              </a:lnSpc>
              <a:spcBef>
                <a:spcPts val="750"/>
              </a:spcBef>
              <a:spcAft>
                <a:spcPts val="0"/>
              </a:spcAft>
              <a:buSzPts val="1600"/>
              <a:buChar char="•"/>
            </a:pPr>
            <a:r>
              <a:rPr lang="en-US" sz="2000"/>
              <a:t>Access information about prior events on the </a:t>
            </a:r>
            <a:r>
              <a:rPr lang="en-US" sz="2000" u="sng">
                <a:solidFill>
                  <a:schemeClr val="hlink"/>
                </a:solidFill>
                <a:hlinkClick r:id="rId3"/>
              </a:rPr>
              <a:t>Cal OER website</a:t>
            </a:r>
            <a:r>
              <a:rPr lang="en-US" sz="2000"/>
              <a:t>.</a:t>
            </a:r>
            <a:endParaRPr/>
          </a:p>
          <a:p>
            <a:pPr marL="457200" lvl="0" indent="-330200" algn="l" rtl="0">
              <a:lnSpc>
                <a:spcPct val="120000"/>
              </a:lnSpc>
              <a:spcBef>
                <a:spcPts val="750"/>
              </a:spcBef>
              <a:spcAft>
                <a:spcPts val="0"/>
              </a:spcAft>
              <a:buSzPts val="1600"/>
              <a:buChar char="•"/>
            </a:pPr>
            <a:r>
              <a:rPr lang="en-US" sz="2000"/>
              <a:t>Proposed theme – “</a:t>
            </a:r>
            <a:r>
              <a:rPr lang="en-US" sz="2000" b="0" i="0" u="none" strike="noStrike">
                <a:solidFill>
                  <a:srgbClr val="000000"/>
                </a:solidFill>
                <a:latin typeface="Arial"/>
                <a:ea typeface="Arial"/>
                <a:cs typeface="Arial"/>
                <a:sym typeface="Arial"/>
              </a:rPr>
              <a:t>Responsive Pedagogy: Extending Local Innovation to Advance Global Impact”</a:t>
            </a:r>
            <a:endParaRPr/>
          </a:p>
          <a:p>
            <a:pPr marL="127000" lvl="0" indent="0" algn="l" rtl="0">
              <a:lnSpc>
                <a:spcPct val="120000"/>
              </a:lnSpc>
              <a:spcBef>
                <a:spcPts val="750"/>
              </a:spcBef>
              <a:spcAft>
                <a:spcPts val="0"/>
              </a:spcAft>
              <a:buSzPts val="1600"/>
              <a:buNone/>
            </a:pPr>
            <a:endParaRPr/>
          </a:p>
        </p:txBody>
      </p:sp>
      <p:sp>
        <p:nvSpPr>
          <p:cNvPr id="211" name="Google Shape;211;p51"/>
          <p:cNvSpPr txBox="1"/>
          <p:nvPr/>
        </p:nvSpPr>
        <p:spPr>
          <a:xfrm rot="10800000" flipH="1">
            <a:off x="1406191" y="7090222"/>
            <a:ext cx="6168052" cy="11771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12" name="Google Shape;212;p51" descr="A bear with a cap and text&#10;&#10;Description automatically generated"/>
          <p:cNvPicPr preferRelativeResize="0"/>
          <p:nvPr/>
        </p:nvPicPr>
        <p:blipFill rotWithShape="1">
          <a:blip r:embed="rId4">
            <a:alphaModFix/>
          </a:blip>
          <a:srcRect/>
          <a:stretch/>
        </p:blipFill>
        <p:spPr>
          <a:xfrm>
            <a:off x="3183229" y="4376226"/>
            <a:ext cx="3013370" cy="2193734"/>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52"/>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lt1"/>
              </a:buClr>
              <a:buSzPts val="6000"/>
              <a:buFont typeface="Gill Sans"/>
              <a:buNone/>
            </a:pPr>
            <a:r>
              <a:rPr lang="en-US" sz="6000">
                <a:latin typeface="Arial"/>
                <a:ea typeface="Arial"/>
                <a:cs typeface="Arial"/>
                <a:sym typeface="Arial"/>
              </a:rPr>
              <a:t>How can OERI help you?</a:t>
            </a:r>
            <a:endParaRPr sz="60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5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3600"/>
              <a:t>More Information</a:t>
            </a:r>
            <a:endParaRPr sz="3600"/>
          </a:p>
        </p:txBody>
      </p:sp>
      <p:sp>
        <p:nvSpPr>
          <p:cNvPr id="223" name="Google Shape;223;p53"/>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71446" lvl="0" indent="-171446" algn="l" rtl="0">
              <a:lnSpc>
                <a:spcPct val="120000"/>
              </a:lnSpc>
              <a:spcBef>
                <a:spcPts val="0"/>
              </a:spcBef>
              <a:spcAft>
                <a:spcPts val="0"/>
              </a:spcAft>
              <a:buSzPts val="2800"/>
              <a:buChar char="•"/>
            </a:pPr>
            <a:r>
              <a:rPr lang="en-US" sz="2800" u="sng">
                <a:solidFill>
                  <a:schemeClr val="hlink"/>
                </a:solidFill>
                <a:hlinkClick r:id="rId3"/>
              </a:rPr>
              <a:t>ASCCC OERI Website </a:t>
            </a:r>
            <a:r>
              <a:rPr lang="en-US" sz="2800"/>
              <a:t>(asccc-oeri.org)</a:t>
            </a:r>
            <a:endParaRPr sz="2800"/>
          </a:p>
          <a:p>
            <a:pPr marL="514337" lvl="1" indent="-260346" algn="l" rtl="0">
              <a:lnSpc>
                <a:spcPct val="120000"/>
              </a:lnSpc>
              <a:spcBef>
                <a:spcPts val="1200"/>
              </a:spcBef>
              <a:spcAft>
                <a:spcPts val="0"/>
              </a:spcAft>
              <a:buSzPts val="2800"/>
              <a:buChar char="•"/>
            </a:pPr>
            <a:r>
              <a:rPr lang="en-US" sz="2800"/>
              <a:t>Resources</a:t>
            </a:r>
            <a:endParaRPr sz="2800"/>
          </a:p>
          <a:p>
            <a:pPr marL="514337" lvl="1" indent="-260346" algn="l" rtl="0">
              <a:lnSpc>
                <a:spcPct val="120000"/>
              </a:lnSpc>
              <a:spcBef>
                <a:spcPts val="1200"/>
              </a:spcBef>
              <a:spcAft>
                <a:spcPts val="0"/>
              </a:spcAft>
              <a:buSzPts val="2800"/>
              <a:buChar char="•"/>
            </a:pPr>
            <a:r>
              <a:rPr lang="en-US" sz="2800"/>
              <a:t>Webinars and Events</a:t>
            </a:r>
            <a:endParaRPr sz="2800"/>
          </a:p>
          <a:p>
            <a:pPr marL="171446" lvl="0" indent="-171446" algn="l" rtl="0">
              <a:lnSpc>
                <a:spcPct val="120000"/>
              </a:lnSpc>
              <a:spcBef>
                <a:spcPts val="1950"/>
              </a:spcBef>
              <a:spcAft>
                <a:spcPts val="0"/>
              </a:spcAft>
              <a:buSzPts val="2800"/>
              <a:buChar char="•"/>
            </a:pPr>
            <a:r>
              <a:rPr lang="en-US" sz="2800" u="sng">
                <a:solidFill>
                  <a:schemeClr val="hlink"/>
                </a:solidFill>
                <a:hlinkClick r:id="rId4"/>
              </a:rPr>
              <a:t>ASCCC OER E-Mail</a:t>
            </a:r>
            <a:r>
              <a:rPr lang="en-US" sz="2800"/>
              <a:t> (</a:t>
            </a:r>
            <a:r>
              <a:rPr lang="en-US" sz="2800" u="sng">
                <a:solidFill>
                  <a:schemeClr val="hlink"/>
                </a:solidFill>
                <a:hlinkClick r:id="rId5"/>
              </a:rPr>
              <a:t>oeri@asccc.org)</a:t>
            </a:r>
            <a:endParaRPr sz="2800"/>
          </a:p>
          <a:p>
            <a:pPr marL="171446" lvl="0" indent="0" algn="l" rtl="0">
              <a:lnSpc>
                <a:spcPct val="120000"/>
              </a:lnSpc>
              <a:spcBef>
                <a:spcPts val="1950"/>
              </a:spcBef>
              <a:spcAft>
                <a:spcPts val="0"/>
              </a:spcAft>
              <a:buSzPts val="1600"/>
              <a:buNone/>
            </a:pP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6"/>
          <p:cNvSpPr txBox="1">
            <a:spLocks noGrp="1"/>
          </p:cNvSpPr>
          <p:nvPr>
            <p:ph type="ctrTitle"/>
          </p:nvPr>
        </p:nvSpPr>
        <p:spPr>
          <a:xfrm>
            <a:off x="1127760" y="1661160"/>
            <a:ext cx="7041459" cy="2488249"/>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SzPts val="2800"/>
              <a:buNone/>
            </a:pPr>
            <a:r>
              <a:rPr lang="en-US" sz="4400"/>
              <a:t>ASCCC OERI Spring 2024 OER Liaison Kick-Off</a:t>
            </a:r>
            <a:endParaRPr/>
          </a:p>
        </p:txBody>
      </p:sp>
      <p:sp>
        <p:nvSpPr>
          <p:cNvPr id="106" name="Google Shape;106;p36"/>
          <p:cNvSpPr txBox="1">
            <a:spLocks noGrp="1"/>
          </p:cNvSpPr>
          <p:nvPr>
            <p:ph type="subTitle" idx="1"/>
          </p:nvPr>
        </p:nvSpPr>
        <p:spPr>
          <a:xfrm>
            <a:off x="311726" y="5220084"/>
            <a:ext cx="8344593" cy="1333116"/>
          </a:xfrm>
          <a:prstGeom prst="rect">
            <a:avLst/>
          </a:prstGeom>
          <a:noFill/>
          <a:ln>
            <a:noFill/>
          </a:ln>
        </p:spPr>
        <p:txBody>
          <a:bodyPr spcFirstLastPara="1" wrap="square" lIns="91425" tIns="91425" rIns="91425" bIns="91425" anchor="t" anchorCtr="0">
            <a:normAutofit fontScale="62500" lnSpcReduction="20000"/>
          </a:bodyPr>
          <a:lstStyle/>
          <a:p>
            <a:pPr marL="0" lvl="0" indent="0" algn="l" rtl="0">
              <a:lnSpc>
                <a:spcPct val="120000"/>
              </a:lnSpc>
              <a:spcBef>
                <a:spcPts val="750"/>
              </a:spcBef>
              <a:spcAft>
                <a:spcPts val="0"/>
              </a:spcAft>
              <a:buSzPct val="128000"/>
              <a:buNone/>
            </a:pPr>
            <a:r>
              <a:rPr lang="en-US" sz="2000"/>
              <a:t>Revised February 4, 2024.</a:t>
            </a:r>
            <a:endParaRPr/>
          </a:p>
          <a:p>
            <a:pPr marL="0" lvl="0" indent="0" algn="l" rtl="0">
              <a:lnSpc>
                <a:spcPct val="120000"/>
              </a:lnSpc>
              <a:spcBef>
                <a:spcPts val="750"/>
              </a:spcBef>
              <a:spcAft>
                <a:spcPts val="0"/>
              </a:spcAft>
              <a:buSzPct val="128000"/>
              <a:buNone/>
            </a:pPr>
            <a:r>
              <a:rPr lang="en-US" sz="2000"/>
              <a:t>This work is licensed under a </a:t>
            </a:r>
            <a:r>
              <a:rPr lang="en-US" sz="2000" u="sng">
                <a:solidFill>
                  <a:schemeClr val="hlink"/>
                </a:solidFill>
                <a:hlinkClick r:id="rId3"/>
              </a:rPr>
              <a:t>Creative Commons Attribution 4.0 International License</a:t>
            </a:r>
            <a:r>
              <a:rPr lang="en-US" sz="2000"/>
              <a:t>. </a:t>
            </a:r>
            <a:endParaRPr/>
          </a:p>
          <a:p>
            <a:pPr marL="0" lvl="0" indent="0" algn="l" rtl="0">
              <a:lnSpc>
                <a:spcPct val="120000"/>
              </a:lnSpc>
              <a:spcBef>
                <a:spcPts val="750"/>
              </a:spcBef>
              <a:spcAft>
                <a:spcPts val="0"/>
              </a:spcAft>
              <a:buSzPct val="128000"/>
              <a:buNone/>
            </a:pPr>
            <a:r>
              <a:rPr lang="en-US" sz="2000"/>
              <a:t>Attribute this slide deck as: </a:t>
            </a:r>
            <a:r>
              <a:rPr lang="en-US" sz="2000" u="sng">
                <a:solidFill>
                  <a:schemeClr val="hlink"/>
                </a:solidFill>
                <a:hlinkClick r:id="rId4"/>
              </a:rPr>
              <a:t>"ASCCC OERI Spring 2024 OER Liaison Kick-Off"</a:t>
            </a:r>
            <a:r>
              <a:rPr lang="en-US" sz="2000"/>
              <a:t> by </a:t>
            </a:r>
            <a:r>
              <a:rPr lang="en-US" sz="2000" u="sng">
                <a:solidFill>
                  <a:schemeClr val="hlink"/>
                </a:solidFill>
                <a:hlinkClick r:id="rId5"/>
              </a:rPr>
              <a:t>ASCCC OERI</a:t>
            </a:r>
            <a:r>
              <a:rPr lang="en-US" sz="2000"/>
              <a:t> is licensed under </a:t>
            </a:r>
            <a:r>
              <a:rPr lang="en-US" sz="2000" u="sng">
                <a:solidFill>
                  <a:schemeClr val="hlink"/>
                </a:solidFill>
                <a:hlinkClick r:id="rId6"/>
              </a:rPr>
              <a:t>CC BY 4.0</a:t>
            </a:r>
            <a:r>
              <a:rPr lang="en-US" sz="2000"/>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54"/>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000">
                <a:latin typeface="Arial"/>
                <a:ea typeface="Arial"/>
                <a:cs typeface="Arial"/>
                <a:sym typeface="Arial"/>
              </a:rPr>
              <a:t>And to contact us…</a:t>
            </a:r>
            <a:endParaRPr sz="4000">
              <a:latin typeface="Arial"/>
              <a:ea typeface="Arial"/>
              <a:cs typeface="Arial"/>
              <a:sym typeface="Arial"/>
            </a:endParaRPr>
          </a:p>
        </p:txBody>
      </p:sp>
      <p:sp>
        <p:nvSpPr>
          <p:cNvPr id="230" name="Google Shape;230;p54"/>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71446" lvl="0" indent="-171446" algn="l" rtl="0">
              <a:lnSpc>
                <a:spcPct val="120000"/>
              </a:lnSpc>
              <a:spcBef>
                <a:spcPts val="0"/>
              </a:spcBef>
              <a:spcAft>
                <a:spcPts val="0"/>
              </a:spcAft>
              <a:buSzPts val="3600"/>
              <a:buChar char="•"/>
            </a:pPr>
            <a:r>
              <a:rPr lang="en-US" sz="3200">
                <a:latin typeface="Arial"/>
                <a:ea typeface="Arial"/>
                <a:cs typeface="Arial"/>
                <a:sym typeface="Arial"/>
              </a:rPr>
              <a:t>General OERI E-Mail: </a:t>
            </a:r>
            <a:r>
              <a:rPr lang="en-US" sz="3200" u="sng">
                <a:solidFill>
                  <a:schemeClr val="hlink"/>
                </a:solidFill>
                <a:latin typeface="Arial"/>
                <a:ea typeface="Arial"/>
                <a:cs typeface="Arial"/>
                <a:sym typeface="Arial"/>
                <a:hlinkClick r:id="rId3"/>
              </a:rPr>
              <a:t>oeri@asccc.org</a:t>
            </a:r>
            <a:endParaRPr sz="3200">
              <a:latin typeface="Arial"/>
              <a:ea typeface="Arial"/>
              <a:cs typeface="Arial"/>
              <a:sym typeface="Arial"/>
            </a:endParaRPr>
          </a:p>
          <a:p>
            <a:pPr marL="171446" lvl="0" indent="-171446" algn="l" rtl="0">
              <a:lnSpc>
                <a:spcPct val="120000"/>
              </a:lnSpc>
              <a:spcBef>
                <a:spcPts val="600"/>
              </a:spcBef>
              <a:spcAft>
                <a:spcPts val="600"/>
              </a:spcAft>
              <a:buSzPts val="3600"/>
              <a:buChar char="•"/>
            </a:pPr>
            <a:r>
              <a:rPr lang="en-US" sz="3200">
                <a:latin typeface="Arial"/>
                <a:ea typeface="Arial"/>
                <a:cs typeface="Arial"/>
                <a:sym typeface="Arial"/>
              </a:rPr>
              <a:t>Find everyone’s e-mail at: </a:t>
            </a:r>
            <a:r>
              <a:rPr lang="en-US" sz="3200" u="sng">
                <a:solidFill>
                  <a:schemeClr val="hlink"/>
                </a:solidFill>
                <a:latin typeface="Arial"/>
                <a:ea typeface="Arial"/>
                <a:cs typeface="Arial"/>
                <a:sym typeface="Arial"/>
                <a:hlinkClick r:id="rId4"/>
              </a:rPr>
              <a:t>https://asccc-oeri.org/about-us/</a:t>
            </a:r>
            <a:endParaRPr sz="32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55"/>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200"/>
              <a:buFont typeface="Arial"/>
              <a:buNone/>
            </a:pPr>
            <a:r>
              <a:rPr lang="en-US" sz="5400"/>
              <a:t>Thanks!</a:t>
            </a:r>
            <a:endParaRPr sz="5400"/>
          </a:p>
        </p:txBody>
      </p:sp>
      <p:pic>
        <p:nvPicPr>
          <p:cNvPr id="236" name="Google Shape;236;p55"/>
          <p:cNvPicPr preferRelativeResize="0">
            <a:picLocks noGrp="1"/>
          </p:cNvPicPr>
          <p:nvPr>
            <p:ph type="body" idx="1"/>
          </p:nvPr>
        </p:nvPicPr>
        <p:blipFill rotWithShape="1">
          <a:blip r:embed="rId3">
            <a:alphaModFix/>
          </a:blip>
          <a:srcRect/>
          <a:stretch/>
        </p:blipFill>
        <p:spPr>
          <a:xfrm>
            <a:off x="1744407" y="2214245"/>
            <a:ext cx="2691323" cy="4038600"/>
          </a:xfrm>
          <a:prstGeom prst="rect">
            <a:avLst/>
          </a:prstGeom>
          <a:noFill/>
          <a:ln>
            <a:noFill/>
          </a:ln>
        </p:spPr>
      </p:pic>
      <p:sp>
        <p:nvSpPr>
          <p:cNvPr id="237" name="Google Shape;237;p55"/>
          <p:cNvSpPr/>
          <p:nvPr/>
        </p:nvSpPr>
        <p:spPr>
          <a:xfrm>
            <a:off x="5214550" y="3451672"/>
            <a:ext cx="254549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Photo by </a:t>
            </a:r>
            <a:r>
              <a:rPr lang="en-US" sz="1800" b="1"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Thgusstavo Santana</a:t>
            </a:r>
            <a:r>
              <a:rPr lang="en-US" sz="1800" b="0" i="0" u="none" strike="noStrike" cap="none">
                <a:solidFill>
                  <a:schemeClr val="dk1"/>
                </a:solidFill>
                <a:latin typeface="Arial"/>
                <a:ea typeface="Arial"/>
                <a:cs typeface="Arial"/>
                <a:sym typeface="Arial"/>
              </a:rPr>
              <a:t> from </a:t>
            </a:r>
            <a:r>
              <a:rPr lang="en-US" sz="1800" b="1"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Pexels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6"/>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Presentation URLs</a:t>
            </a:r>
            <a:endParaRPr/>
          </a:p>
        </p:txBody>
      </p:sp>
      <p:sp>
        <p:nvSpPr>
          <p:cNvPr id="244" name="Google Shape;244;p56"/>
          <p:cNvSpPr txBox="1">
            <a:spLocks noGrp="1"/>
          </p:cNvSpPr>
          <p:nvPr>
            <p:ph type="body" idx="1"/>
          </p:nvPr>
        </p:nvSpPr>
        <p:spPr>
          <a:xfrm>
            <a:off x="1088686" y="2015735"/>
            <a:ext cx="7202456" cy="4652694"/>
          </a:xfrm>
          <a:prstGeom prst="rect">
            <a:avLst/>
          </a:prstGeom>
          <a:noFill/>
          <a:ln>
            <a:noFill/>
          </a:ln>
        </p:spPr>
        <p:txBody>
          <a:bodyPr spcFirstLastPara="1" wrap="square" lIns="91425" tIns="45700" rIns="91425" bIns="45700" anchor="t" anchorCtr="0">
            <a:normAutofit fontScale="25000" lnSpcReduction="20000"/>
          </a:bodyPr>
          <a:lstStyle/>
          <a:p>
            <a:pPr marL="234950" marR="0" lvl="0" indent="-234950" algn="l" rtl="0">
              <a:lnSpc>
                <a:spcPct val="120000"/>
              </a:lnSpc>
              <a:spcBef>
                <a:spcPts val="0"/>
              </a:spcBef>
              <a:spcAft>
                <a:spcPts val="0"/>
              </a:spcAft>
              <a:buSzPct val="100000"/>
              <a:buChar char="•"/>
            </a:pPr>
            <a:r>
              <a:rPr lang="en-US" sz="6400">
                <a:latin typeface="Arial"/>
                <a:ea typeface="Arial"/>
                <a:cs typeface="Arial"/>
                <a:sym typeface="Arial"/>
              </a:rPr>
              <a:t>Canvas course tinyURL: </a:t>
            </a:r>
            <a:r>
              <a:rPr lang="en-US" sz="6400" u="sng">
                <a:solidFill>
                  <a:schemeClr val="hlink"/>
                </a:solidFill>
                <a:latin typeface="Arial"/>
                <a:ea typeface="Arial"/>
                <a:cs typeface="Arial"/>
                <a:sym typeface="Arial"/>
                <a:hlinkClick r:id="rId3"/>
              </a:rPr>
              <a:t>tinyurl.com/ASCCC-OpenEd </a:t>
            </a:r>
            <a:endParaRPr sz="6400">
              <a:latin typeface="Calibri"/>
              <a:ea typeface="Calibri"/>
              <a:cs typeface="Calibri"/>
              <a:sym typeface="Calibri"/>
            </a:endParaRPr>
          </a:p>
          <a:p>
            <a:pPr marL="234950" marR="0" lvl="0" indent="-234950" algn="l" rtl="0">
              <a:lnSpc>
                <a:spcPct val="120000"/>
              </a:lnSpc>
              <a:spcBef>
                <a:spcPts val="300"/>
              </a:spcBef>
              <a:spcAft>
                <a:spcPts val="0"/>
              </a:spcAft>
              <a:buSzPct val="100000"/>
              <a:buChar char="•"/>
            </a:pPr>
            <a:r>
              <a:rPr lang="en-US" sz="6400">
                <a:latin typeface="Arial"/>
                <a:ea typeface="Arial"/>
                <a:cs typeface="Arial"/>
                <a:sym typeface="Arial"/>
              </a:rPr>
              <a:t>URL for Canvas course self-enrollment: </a:t>
            </a:r>
            <a:r>
              <a:rPr lang="en-US" sz="6400" u="sng">
                <a:solidFill>
                  <a:schemeClr val="hlink"/>
                </a:solidFill>
                <a:latin typeface="Arial"/>
                <a:ea typeface="Arial"/>
                <a:cs typeface="Arial"/>
                <a:sym typeface="Arial"/>
                <a:hlinkClick r:id="rId4"/>
              </a:rPr>
              <a:t>ccconlineed.instructure.com/enroll/7RJL33 </a:t>
            </a:r>
            <a:endParaRPr sz="6400">
              <a:latin typeface="Calibri"/>
              <a:ea typeface="Calibri"/>
              <a:cs typeface="Calibri"/>
              <a:sym typeface="Calibri"/>
            </a:endParaRPr>
          </a:p>
          <a:p>
            <a:pPr marL="234950" marR="0" lvl="0" indent="-234950" algn="l" rtl="0">
              <a:lnSpc>
                <a:spcPct val="120000"/>
              </a:lnSpc>
              <a:spcBef>
                <a:spcPts val="300"/>
              </a:spcBef>
              <a:spcAft>
                <a:spcPts val="0"/>
              </a:spcAft>
              <a:buSzPct val="100000"/>
              <a:buChar char="•"/>
            </a:pPr>
            <a:r>
              <a:rPr lang="en-US" sz="6400">
                <a:latin typeface="Arial"/>
                <a:ea typeface="Arial"/>
                <a:cs typeface="Arial"/>
                <a:sym typeface="Arial"/>
              </a:rPr>
              <a:t>OERI email address: </a:t>
            </a:r>
            <a:r>
              <a:rPr lang="en-US" sz="6400" u="sng">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oeri@asccc.org</a:t>
            </a:r>
            <a:r>
              <a:rPr lang="en-US" sz="6400">
                <a:latin typeface="Arial"/>
                <a:ea typeface="Arial"/>
                <a:cs typeface="Arial"/>
                <a:sym typeface="Arial"/>
              </a:rPr>
              <a:t> </a:t>
            </a:r>
            <a:endParaRPr sz="6400">
              <a:latin typeface="Calibri"/>
              <a:ea typeface="Calibri"/>
              <a:cs typeface="Calibri"/>
              <a:sym typeface="Calibri"/>
            </a:endParaRPr>
          </a:p>
          <a:p>
            <a:pPr marL="234950" marR="0" lvl="0" indent="-234950" algn="l" rtl="0">
              <a:lnSpc>
                <a:spcPct val="120000"/>
              </a:lnSpc>
              <a:spcBef>
                <a:spcPts val="300"/>
              </a:spcBef>
              <a:spcAft>
                <a:spcPts val="0"/>
              </a:spcAft>
              <a:buSzPct val="100000"/>
              <a:buChar char="•"/>
            </a:pPr>
            <a:r>
              <a:rPr lang="en-US" sz="6400">
                <a:latin typeface="Arial"/>
                <a:ea typeface="Arial"/>
                <a:cs typeface="Arial"/>
                <a:sym typeface="Arial"/>
              </a:rPr>
              <a:t>ASCCC: </a:t>
            </a:r>
            <a:r>
              <a:rPr lang="en-US" sz="6400" u="sng">
                <a:solidFill>
                  <a:schemeClr val="hlink"/>
                </a:solidFill>
                <a:latin typeface="Arial"/>
                <a:ea typeface="Arial"/>
                <a:cs typeface="Arial"/>
                <a:sym typeface="Arial"/>
                <a:hlinkClick r:id="rId4"/>
              </a:rPr>
              <a:t>asccc.org </a:t>
            </a:r>
            <a:endParaRPr sz="6400">
              <a:latin typeface="Calibri"/>
              <a:ea typeface="Calibri"/>
              <a:cs typeface="Calibri"/>
              <a:sym typeface="Calibri"/>
            </a:endParaRPr>
          </a:p>
          <a:p>
            <a:pPr marL="234950" marR="0" lvl="0" indent="-234950" algn="l" rtl="0">
              <a:lnSpc>
                <a:spcPct val="120000"/>
              </a:lnSpc>
              <a:spcBef>
                <a:spcPts val="300"/>
              </a:spcBef>
              <a:spcAft>
                <a:spcPts val="0"/>
              </a:spcAft>
              <a:buSzPct val="100000"/>
              <a:buChar char="•"/>
            </a:pPr>
            <a:r>
              <a:rPr lang="en-US" sz="6400">
                <a:latin typeface="Arial"/>
                <a:ea typeface="Arial"/>
                <a:cs typeface="Arial"/>
                <a:sym typeface="Arial"/>
              </a:rPr>
              <a:t>ASCCC listserv URL: </a:t>
            </a:r>
            <a:r>
              <a:rPr lang="en-US" sz="6400" u="sng">
                <a:solidFill>
                  <a:srgbClr val="0563C1"/>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https://www.asccc.org/sign-our-newsletters</a:t>
            </a:r>
            <a:r>
              <a:rPr lang="en-US" sz="6400">
                <a:latin typeface="Arial"/>
                <a:ea typeface="Arial"/>
                <a:cs typeface="Arial"/>
                <a:sym typeface="Arial"/>
              </a:rPr>
              <a:t> </a:t>
            </a:r>
            <a:endParaRPr sz="6400">
              <a:latin typeface="Calibri"/>
              <a:ea typeface="Calibri"/>
              <a:cs typeface="Calibri"/>
              <a:sym typeface="Calibri"/>
            </a:endParaRPr>
          </a:p>
          <a:p>
            <a:pPr marL="234950" marR="0" lvl="0" indent="-234950" algn="l" rtl="0">
              <a:lnSpc>
                <a:spcPct val="120000"/>
              </a:lnSpc>
              <a:spcBef>
                <a:spcPts val="300"/>
              </a:spcBef>
              <a:spcAft>
                <a:spcPts val="0"/>
              </a:spcAft>
              <a:buSzPct val="100000"/>
              <a:buChar char="•"/>
            </a:pPr>
            <a:r>
              <a:rPr lang="en-US" sz="6400">
                <a:latin typeface="Arial"/>
                <a:ea typeface="Arial"/>
                <a:cs typeface="Arial"/>
                <a:sym typeface="Arial"/>
              </a:rPr>
              <a:t>OERI’s OER and ZTC page tinyURL: </a:t>
            </a:r>
            <a:r>
              <a:rPr lang="en-US" sz="6400" u="sng">
                <a:solidFill>
                  <a:schemeClr val="hlink"/>
                </a:solidFill>
                <a:latin typeface="Arial"/>
                <a:ea typeface="Arial"/>
                <a:cs typeface="Arial"/>
                <a:sym typeface="Arial"/>
                <a:hlinkClick r:id="rId7"/>
              </a:rPr>
              <a:t>tinyurl.com/OER4ZTC </a:t>
            </a:r>
            <a:endParaRPr sz="6400">
              <a:latin typeface="Calibri"/>
              <a:ea typeface="Calibri"/>
              <a:cs typeface="Calibri"/>
              <a:sym typeface="Calibri"/>
            </a:endParaRPr>
          </a:p>
          <a:p>
            <a:pPr marL="234950" marR="0" lvl="0" indent="-234950" algn="l" rtl="0">
              <a:lnSpc>
                <a:spcPct val="120000"/>
              </a:lnSpc>
              <a:spcBef>
                <a:spcPts val="300"/>
              </a:spcBef>
              <a:spcAft>
                <a:spcPts val="0"/>
              </a:spcAft>
              <a:buSzPct val="100000"/>
              <a:buChar char="•"/>
            </a:pPr>
            <a:r>
              <a:rPr lang="en-US" sz="6400">
                <a:latin typeface="Arial"/>
                <a:ea typeface="Arial"/>
                <a:cs typeface="Arial"/>
                <a:sym typeface="Arial"/>
              </a:rPr>
              <a:t>OER and ZTC page: </a:t>
            </a:r>
            <a:r>
              <a:rPr lang="en-US" sz="6400" u="sng">
                <a:solidFill>
                  <a:schemeClr val="hlink"/>
                </a:solidFill>
                <a:latin typeface="Arial"/>
                <a:ea typeface="Arial"/>
                <a:cs typeface="Arial"/>
                <a:sym typeface="Arial"/>
                <a:hlinkClick r:id="rId8"/>
              </a:rPr>
              <a:t>asccc-oeri.org/oer-and-ztc</a:t>
            </a:r>
            <a:endParaRPr sz="6400">
              <a:latin typeface="Calibri"/>
              <a:ea typeface="Calibri"/>
              <a:cs typeface="Calibri"/>
              <a:sym typeface="Calibri"/>
            </a:endParaRPr>
          </a:p>
          <a:p>
            <a:pPr marL="234950" marR="0" lvl="0" indent="-234950" algn="l" rtl="0">
              <a:lnSpc>
                <a:spcPct val="120000"/>
              </a:lnSpc>
              <a:spcBef>
                <a:spcPts val="300"/>
              </a:spcBef>
              <a:spcAft>
                <a:spcPts val="0"/>
              </a:spcAft>
              <a:buSzPct val="100000"/>
              <a:buChar char="•"/>
            </a:pPr>
            <a:r>
              <a:rPr lang="en-US" sz="6400">
                <a:latin typeface="Arial"/>
                <a:ea typeface="Arial"/>
                <a:cs typeface="Arial"/>
                <a:sym typeface="Arial"/>
              </a:rPr>
              <a:t>Spring 2024 Liaison Tracking Spreadsheet tinyURL: </a:t>
            </a:r>
            <a:r>
              <a:rPr lang="en-US" sz="6400" u="sng">
                <a:solidFill>
                  <a:schemeClr val="hlink"/>
                </a:solidFill>
                <a:latin typeface="Arial"/>
                <a:ea typeface="Arial"/>
                <a:cs typeface="Arial"/>
                <a:sym typeface="Arial"/>
                <a:hlinkClick r:id="rId9"/>
              </a:rPr>
              <a:t>tinyurl.com/OERL-2024S</a:t>
            </a:r>
            <a:endParaRPr sz="6400">
              <a:latin typeface="Calibri"/>
              <a:ea typeface="Calibri"/>
              <a:cs typeface="Calibri"/>
              <a:sym typeface="Calibri"/>
            </a:endParaRPr>
          </a:p>
          <a:p>
            <a:pPr marL="234950" marR="0" lvl="0" indent="-234950" algn="l" rtl="0">
              <a:lnSpc>
                <a:spcPct val="120000"/>
              </a:lnSpc>
              <a:spcBef>
                <a:spcPts val="300"/>
              </a:spcBef>
              <a:spcAft>
                <a:spcPts val="0"/>
              </a:spcAft>
              <a:buSzPct val="100000"/>
              <a:buChar char="•"/>
            </a:pPr>
            <a:r>
              <a:rPr lang="en-US" sz="6400">
                <a:latin typeface="Arial"/>
                <a:ea typeface="Arial"/>
                <a:cs typeface="Arial"/>
                <a:sym typeface="Arial"/>
              </a:rPr>
              <a:t>Spring 2024 Liaison Tracking Spreadsheet: </a:t>
            </a:r>
            <a:r>
              <a:rPr lang="en-US" sz="6400" u="sng">
                <a:solidFill>
                  <a:schemeClr val="hlink"/>
                </a:solidFill>
                <a:latin typeface="Arial"/>
                <a:ea typeface="Arial"/>
                <a:cs typeface="Arial"/>
                <a:sym typeface="Arial"/>
                <a:hlinkClick r:id="rId10"/>
              </a:rPr>
              <a:t>https://docs.google.com/spreadsheets/d/1aOED6Hp-xfoIAj2AB3_Y4Mv7mcSnISUWGRiRI-oJoS8/edit#gid=52749986</a:t>
            </a:r>
            <a:endParaRPr sz="6400">
              <a:latin typeface="Calibri"/>
              <a:ea typeface="Calibri"/>
              <a:cs typeface="Calibri"/>
              <a:sym typeface="Calibri"/>
            </a:endParaRPr>
          </a:p>
          <a:p>
            <a:pPr marL="234950" marR="0" lvl="0" indent="-234950" algn="l" rtl="0">
              <a:lnSpc>
                <a:spcPct val="120000"/>
              </a:lnSpc>
              <a:spcBef>
                <a:spcPts val="300"/>
              </a:spcBef>
              <a:spcAft>
                <a:spcPts val="0"/>
              </a:spcAft>
              <a:buSzPct val="100000"/>
              <a:buChar char="•"/>
            </a:pPr>
            <a:r>
              <a:rPr lang="en-US" sz="6400">
                <a:latin typeface="Arial"/>
                <a:ea typeface="Arial"/>
                <a:cs typeface="Arial"/>
                <a:sym typeface="Arial"/>
              </a:rPr>
              <a:t>CCCCO ZTC email: </a:t>
            </a:r>
            <a:r>
              <a:rPr lang="en-US" sz="6400" u="sng">
                <a:solidFill>
                  <a:srgbClr val="0563C1"/>
                </a:solidFill>
                <a:latin typeface="Arial"/>
                <a:ea typeface="Arial"/>
                <a:cs typeface="Arial"/>
                <a:sym typeface="Arial"/>
                <a:hlinkClick r:id="rId11">
                  <a:extLst>
                    <a:ext uri="{A12FA001-AC4F-418D-AE19-62706E023703}">
                      <ahyp:hlinkClr xmlns:ahyp="http://schemas.microsoft.com/office/drawing/2018/hyperlinkcolor" val="tx"/>
                    </a:ext>
                  </a:extLst>
                </a:hlinkClick>
              </a:rPr>
              <a:t>ztc@cccco.edu</a:t>
            </a:r>
            <a:r>
              <a:rPr lang="en-US" sz="6400">
                <a:latin typeface="Arial"/>
                <a:ea typeface="Arial"/>
                <a:cs typeface="Arial"/>
                <a:sym typeface="Arial"/>
              </a:rPr>
              <a:t> </a:t>
            </a:r>
            <a:endParaRPr sz="6400">
              <a:latin typeface="Calibri"/>
              <a:ea typeface="Calibri"/>
              <a:cs typeface="Calibri"/>
              <a:sym typeface="Calibri"/>
            </a:endParaRPr>
          </a:p>
          <a:p>
            <a:pPr marL="234950" marR="0" lvl="0" indent="-234950" algn="l" rtl="0">
              <a:lnSpc>
                <a:spcPct val="120000"/>
              </a:lnSpc>
              <a:spcBef>
                <a:spcPts val="300"/>
              </a:spcBef>
              <a:spcAft>
                <a:spcPts val="0"/>
              </a:spcAft>
              <a:buSzPct val="100000"/>
              <a:buChar char="•"/>
            </a:pPr>
            <a:r>
              <a:rPr lang="en-US" sz="6400">
                <a:latin typeface="Arial"/>
                <a:ea typeface="Arial"/>
                <a:cs typeface="Arial"/>
                <a:sym typeface="Arial"/>
              </a:rPr>
              <a:t>Open Education Week – URL for submitting events: </a:t>
            </a:r>
            <a:r>
              <a:rPr lang="en-US" sz="6400" u="sng">
                <a:solidFill>
                  <a:schemeClr val="hlink"/>
                </a:solidFill>
                <a:latin typeface="Arial"/>
                <a:ea typeface="Arial"/>
                <a:cs typeface="Arial"/>
                <a:sym typeface="Arial"/>
                <a:hlinkClick r:id="rId12"/>
              </a:rPr>
              <a:t>https://oeweek.oeglobal.org/contribute/</a:t>
            </a:r>
            <a:r>
              <a:rPr lang="en-US" sz="6400">
                <a:latin typeface="Arial"/>
                <a:ea typeface="Arial"/>
                <a:cs typeface="Arial"/>
                <a:sym typeface="Arial"/>
              </a:rPr>
              <a:t>  </a:t>
            </a:r>
            <a:endParaRPr sz="6400">
              <a:latin typeface="Calibri"/>
              <a:ea typeface="Calibri"/>
              <a:cs typeface="Calibri"/>
              <a:sym typeface="Calibri"/>
            </a:endParaRPr>
          </a:p>
          <a:p>
            <a:pPr marL="234950" marR="0" lvl="0" indent="-234950" algn="l" rtl="0">
              <a:lnSpc>
                <a:spcPct val="120000"/>
              </a:lnSpc>
              <a:spcBef>
                <a:spcPts val="300"/>
              </a:spcBef>
              <a:spcAft>
                <a:spcPts val="300"/>
              </a:spcAft>
              <a:buSzPct val="100000"/>
              <a:buChar char="•"/>
            </a:pPr>
            <a:r>
              <a:rPr lang="en-US" sz="6400">
                <a:latin typeface="Arial"/>
                <a:ea typeface="Arial"/>
                <a:cs typeface="Arial"/>
                <a:sym typeface="Arial"/>
              </a:rPr>
              <a:t>Cal OER website: </a:t>
            </a:r>
            <a:r>
              <a:rPr lang="en-US" sz="6400" u="sng">
                <a:solidFill>
                  <a:schemeClr val="hlink"/>
                </a:solidFill>
                <a:latin typeface="Arial"/>
                <a:ea typeface="Arial"/>
                <a:cs typeface="Arial"/>
                <a:sym typeface="Arial"/>
                <a:hlinkClick r:id="rId13"/>
              </a:rPr>
              <a:t>www.caloer.org</a:t>
            </a:r>
            <a:r>
              <a:rPr lang="en-US" sz="6400">
                <a:latin typeface="Arial"/>
                <a:ea typeface="Arial"/>
                <a:cs typeface="Arial"/>
                <a:sym typeface="Arial"/>
              </a:rPr>
              <a:t> </a:t>
            </a:r>
            <a:endParaRPr sz="64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Arial"/>
              <a:buNone/>
            </a:pPr>
            <a:r>
              <a:rPr lang="en-US" sz="4800"/>
              <a:t>Overview</a:t>
            </a:r>
            <a:endParaRPr/>
          </a:p>
        </p:txBody>
      </p:sp>
      <p:sp>
        <p:nvSpPr>
          <p:cNvPr id="112" name="Google Shape;112;p37"/>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800"/>
              <a:t>OER Liaison Basics</a:t>
            </a:r>
            <a:endParaRPr/>
          </a:p>
          <a:p>
            <a:pPr marL="457200" lvl="0" indent="-330200" algn="l" rtl="0">
              <a:lnSpc>
                <a:spcPct val="120000"/>
              </a:lnSpc>
              <a:spcBef>
                <a:spcPts val="750"/>
              </a:spcBef>
              <a:spcAft>
                <a:spcPts val="0"/>
              </a:spcAft>
              <a:buSzPts val="1600"/>
              <a:buChar char="•"/>
            </a:pPr>
            <a:r>
              <a:rPr lang="en-US" sz="2800"/>
              <a:t>OER Vs ZTC</a:t>
            </a:r>
            <a:endParaRPr/>
          </a:p>
          <a:p>
            <a:pPr marL="457200" lvl="0" indent="-330200" algn="l" rtl="0">
              <a:lnSpc>
                <a:spcPct val="120000"/>
              </a:lnSpc>
              <a:spcBef>
                <a:spcPts val="750"/>
              </a:spcBef>
              <a:spcAft>
                <a:spcPts val="0"/>
              </a:spcAft>
              <a:buSzPts val="1600"/>
              <a:buChar char="•"/>
            </a:pPr>
            <a:r>
              <a:rPr lang="en-US" sz="2800"/>
              <a:t>ZTC Collaboration Cohorts</a:t>
            </a:r>
            <a:endParaRPr/>
          </a:p>
          <a:p>
            <a:pPr marL="457200" lvl="0" indent="-330200" algn="l" rtl="0">
              <a:lnSpc>
                <a:spcPct val="120000"/>
              </a:lnSpc>
              <a:spcBef>
                <a:spcPts val="750"/>
              </a:spcBef>
              <a:spcAft>
                <a:spcPts val="0"/>
              </a:spcAft>
              <a:buSzPts val="1600"/>
              <a:buChar char="•"/>
            </a:pPr>
            <a:r>
              <a:rPr lang="en-US" sz="2800"/>
              <a:t>Open Education Week</a:t>
            </a:r>
            <a:endParaRPr/>
          </a:p>
          <a:p>
            <a:pPr marL="457200" lvl="0" indent="-330200" algn="l" rtl="0">
              <a:lnSpc>
                <a:spcPct val="120000"/>
              </a:lnSpc>
              <a:spcBef>
                <a:spcPts val="750"/>
              </a:spcBef>
              <a:spcAft>
                <a:spcPts val="0"/>
              </a:spcAft>
              <a:buSzPts val="1600"/>
              <a:buChar char="•"/>
            </a:pPr>
            <a:r>
              <a:rPr lang="en-US" sz="2800"/>
              <a:t>Cal OER 2024</a:t>
            </a:r>
            <a:endParaRPr/>
          </a:p>
          <a:p>
            <a:pPr marL="457200" lvl="0" indent="-330200" algn="l" rtl="0">
              <a:lnSpc>
                <a:spcPct val="120000"/>
              </a:lnSpc>
              <a:spcBef>
                <a:spcPts val="750"/>
              </a:spcBef>
              <a:spcAft>
                <a:spcPts val="0"/>
              </a:spcAft>
              <a:buSzPts val="1600"/>
              <a:buChar char="•"/>
            </a:pPr>
            <a:r>
              <a:rPr lang="en-US" sz="2800"/>
              <a:t>OERI and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8"/>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Stay Informed</a:t>
            </a:r>
            <a:endParaRPr/>
          </a:p>
        </p:txBody>
      </p:sp>
      <p:sp>
        <p:nvSpPr>
          <p:cNvPr id="119" name="Google Shape;119;p38"/>
          <p:cNvSpPr txBox="1">
            <a:spLocks noGrp="1"/>
          </p:cNvSpPr>
          <p:nvPr>
            <p:ph type="body" idx="1"/>
          </p:nvPr>
        </p:nvSpPr>
        <p:spPr>
          <a:xfrm>
            <a:off x="1013520" y="2010618"/>
            <a:ext cx="7352787" cy="4039079"/>
          </a:xfrm>
          <a:prstGeom prst="rect">
            <a:avLst/>
          </a:prstGeom>
          <a:noFill/>
          <a:ln>
            <a:noFill/>
          </a:ln>
        </p:spPr>
        <p:txBody>
          <a:bodyPr spcFirstLastPara="1" wrap="square" lIns="91425" tIns="45700" rIns="91425" bIns="45700" anchor="t" anchorCtr="0">
            <a:noAutofit/>
          </a:bodyPr>
          <a:lstStyle/>
          <a:p>
            <a:pPr marL="457200" lvl="0" indent="-330200" algn="l" rtl="0">
              <a:lnSpc>
                <a:spcPct val="120000"/>
              </a:lnSpc>
              <a:spcBef>
                <a:spcPts val="750"/>
              </a:spcBef>
              <a:spcAft>
                <a:spcPts val="0"/>
              </a:spcAft>
              <a:buSzPts val="1600"/>
              <a:buChar char="•"/>
            </a:pPr>
            <a:r>
              <a:rPr lang="en-US" sz="2000"/>
              <a:t>As an OER Liaison (OERL), you will be on the OERI and the OERL listservs and will receive both the OERL and the OERI Newsletters each month. You may wish to forward the OERI Newsletter to your college community. The OERL Newsletter:</a:t>
            </a:r>
            <a:endParaRPr/>
          </a:p>
          <a:p>
            <a:pPr marL="914400" lvl="1" indent="-317500" algn="l" rtl="0">
              <a:lnSpc>
                <a:spcPct val="120000"/>
              </a:lnSpc>
              <a:spcBef>
                <a:spcPts val="375"/>
              </a:spcBef>
              <a:spcAft>
                <a:spcPts val="0"/>
              </a:spcAft>
              <a:buSzPts val="1400"/>
              <a:buChar char="•"/>
            </a:pPr>
            <a:r>
              <a:rPr lang="en-US" sz="2000"/>
              <a:t>Contains information specific to OERLs (and general information)</a:t>
            </a:r>
            <a:endParaRPr/>
          </a:p>
          <a:p>
            <a:pPr marL="914400" lvl="1" indent="-317500" algn="l" rtl="0">
              <a:lnSpc>
                <a:spcPct val="120000"/>
              </a:lnSpc>
              <a:spcBef>
                <a:spcPts val="375"/>
              </a:spcBef>
              <a:spcAft>
                <a:spcPts val="0"/>
              </a:spcAft>
              <a:buSzPts val="1400"/>
              <a:buChar char="•"/>
            </a:pPr>
            <a:r>
              <a:rPr lang="en-US" sz="2000"/>
              <a:t>Typically distributed before the OERI Newsletter</a:t>
            </a:r>
            <a:endParaRPr/>
          </a:p>
          <a:p>
            <a:pPr marL="457200" lvl="0" indent="-330200" algn="l" rtl="0">
              <a:lnSpc>
                <a:spcPct val="120000"/>
              </a:lnSpc>
              <a:spcBef>
                <a:spcPts val="750"/>
              </a:spcBef>
              <a:spcAft>
                <a:spcPts val="0"/>
              </a:spcAft>
              <a:buSzPts val="1600"/>
              <a:buChar char="•"/>
            </a:pPr>
            <a:r>
              <a:rPr lang="en-US" sz="2000"/>
              <a:t>Canvas – ASCCC OERI Initiative (more next)</a:t>
            </a:r>
            <a:endParaRPr/>
          </a:p>
          <a:p>
            <a:pPr marL="457200" lvl="0" indent="-330200" algn="l" rtl="0">
              <a:lnSpc>
                <a:spcPct val="120000"/>
              </a:lnSpc>
              <a:spcBef>
                <a:spcPts val="750"/>
              </a:spcBef>
              <a:spcAft>
                <a:spcPts val="0"/>
              </a:spcAft>
              <a:buSzPts val="1600"/>
              <a:buChar char="•"/>
            </a:pPr>
            <a:r>
              <a:rPr lang="en-US" sz="2000"/>
              <a:t>Discipline Listservs – encourage your colleagues to sign up (more later)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Canvas Course</a:t>
            </a:r>
            <a:endParaRPr/>
          </a:p>
        </p:txBody>
      </p:sp>
      <p:sp>
        <p:nvSpPr>
          <p:cNvPr id="126" name="Google Shape;126;p39"/>
          <p:cNvSpPr txBox="1">
            <a:spLocks noGrp="1"/>
          </p:cNvSpPr>
          <p:nvPr>
            <p:ph type="body" idx="1"/>
          </p:nvPr>
        </p:nvSpPr>
        <p:spPr>
          <a:xfrm>
            <a:off x="1088686" y="2015735"/>
            <a:ext cx="7202456" cy="441851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400"/>
              <a:t>Although we are no longer adding content to the course, we do use it for communication – and we populate its calendar with our events. </a:t>
            </a:r>
            <a:endParaRPr/>
          </a:p>
          <a:p>
            <a:pPr marL="457200" lvl="0" indent="-330200" algn="l" rtl="0">
              <a:lnSpc>
                <a:spcPct val="120000"/>
              </a:lnSpc>
              <a:spcBef>
                <a:spcPts val="750"/>
              </a:spcBef>
              <a:spcAft>
                <a:spcPts val="0"/>
              </a:spcAft>
              <a:buSzPts val="1600"/>
              <a:buChar char="•"/>
            </a:pPr>
            <a:r>
              <a:rPr lang="en-US" sz="2400" u="sng">
                <a:solidFill>
                  <a:schemeClr val="hlink"/>
                </a:solidFill>
                <a:hlinkClick r:id="rId3"/>
              </a:rPr>
              <a:t>Self-enroll in the OERI Canvas course</a:t>
            </a:r>
            <a:endParaRPr sz="2400"/>
          </a:p>
          <a:p>
            <a:pPr marL="457200" lvl="0" indent="-330200" algn="l" rtl="0">
              <a:lnSpc>
                <a:spcPct val="120000"/>
              </a:lnSpc>
              <a:spcBef>
                <a:spcPts val="750"/>
              </a:spcBef>
              <a:spcAft>
                <a:spcPts val="0"/>
              </a:spcAft>
              <a:buSzPts val="1600"/>
              <a:buChar char="•"/>
            </a:pPr>
            <a:r>
              <a:rPr lang="en-US" sz="2400" u="sng">
                <a:solidFill>
                  <a:schemeClr val="hlink"/>
                </a:solidFill>
                <a:hlinkClick r:id="rId4"/>
              </a:rPr>
              <a:t>Email the OERI </a:t>
            </a:r>
            <a:r>
              <a:rPr lang="en-US" sz="2400"/>
              <a:t>if you are unable to enroll</a:t>
            </a:r>
            <a:endParaRPr/>
          </a:p>
          <a:p>
            <a:pPr marL="457200" lvl="0" indent="-330200" algn="l" rtl="0">
              <a:lnSpc>
                <a:spcPct val="120000"/>
              </a:lnSpc>
              <a:spcBef>
                <a:spcPts val="750"/>
              </a:spcBef>
              <a:spcAft>
                <a:spcPts val="0"/>
              </a:spcAft>
              <a:buSzPts val="1600"/>
              <a:buChar char="•"/>
            </a:pPr>
            <a:r>
              <a:rPr lang="en-US" sz="2400"/>
              <a:t>"Enrollment" is necessary to receive communications.</a:t>
            </a:r>
            <a:endParaRPr/>
          </a:p>
          <a:p>
            <a:pPr marL="457200" lvl="0" indent="-330200" algn="l" rtl="0">
              <a:lnSpc>
                <a:spcPct val="120000"/>
              </a:lnSpc>
              <a:spcBef>
                <a:spcPts val="750"/>
              </a:spcBef>
              <a:spcAft>
                <a:spcPts val="0"/>
              </a:spcAft>
              <a:buSzPts val="1600"/>
              <a:buChar char="•"/>
            </a:pPr>
            <a:r>
              <a:rPr lang="en-US" sz="2400"/>
              <a:t>Direct access via: tinyurl.com/ASCCC-OpenEd</a:t>
            </a:r>
            <a:endParaRPr sz="2400"/>
          </a:p>
          <a:p>
            <a:pPr marL="457200" lvl="0" indent="-228600" algn="l" rtl="0">
              <a:lnSpc>
                <a:spcPct val="120000"/>
              </a:lnSpc>
              <a:spcBef>
                <a:spcPts val="750"/>
              </a:spcBef>
              <a:spcAft>
                <a:spcPts val="0"/>
              </a:spcAft>
              <a:buSzPts val="1600"/>
              <a:buNone/>
            </a:pPr>
            <a:endParaRPr sz="2000"/>
          </a:p>
          <a:p>
            <a:pPr marL="457200" lvl="0" indent="-228600" algn="l" rtl="0">
              <a:lnSpc>
                <a:spcPct val="120000"/>
              </a:lnSpc>
              <a:spcBef>
                <a:spcPts val="750"/>
              </a:spcBef>
              <a:spcAft>
                <a:spcPts val="0"/>
              </a:spcAft>
              <a:buSzPts val="16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0"/>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ASCCC.org &gt; Resources</a:t>
            </a:r>
            <a:endParaRPr/>
          </a:p>
        </p:txBody>
      </p:sp>
      <p:sp>
        <p:nvSpPr>
          <p:cNvPr id="133" name="Google Shape;133;p40"/>
          <p:cNvSpPr txBox="1">
            <a:spLocks noGrp="1"/>
          </p:cNvSpPr>
          <p:nvPr>
            <p:ph type="body" idx="1"/>
          </p:nvPr>
        </p:nvSpPr>
        <p:spPr>
          <a:xfrm>
            <a:off x="1088686" y="2015735"/>
            <a:ext cx="7202456" cy="4608089"/>
          </a:xfrm>
          <a:prstGeom prst="rect">
            <a:avLst/>
          </a:prstGeom>
          <a:noFill/>
          <a:ln>
            <a:noFill/>
          </a:ln>
        </p:spPr>
        <p:txBody>
          <a:bodyPr spcFirstLastPara="1" wrap="square" lIns="91425" tIns="45700" rIns="91425" bIns="45700" anchor="t" anchorCtr="0">
            <a:normAutofit fontScale="92500" lnSpcReduction="20000"/>
          </a:bodyPr>
          <a:lstStyle/>
          <a:p>
            <a:pPr marL="457200" lvl="0" indent="-330200" algn="l" rtl="0">
              <a:lnSpc>
                <a:spcPct val="120000"/>
              </a:lnSpc>
              <a:spcBef>
                <a:spcPts val="750"/>
              </a:spcBef>
              <a:spcAft>
                <a:spcPts val="0"/>
              </a:spcAft>
              <a:buSzPct val="72072"/>
              <a:buChar char="•"/>
            </a:pPr>
            <a:r>
              <a:rPr lang="en-US" sz="2400" u="sng">
                <a:solidFill>
                  <a:schemeClr val="hlink"/>
                </a:solidFill>
                <a:hlinkClick r:id="rId3"/>
              </a:rPr>
              <a:t>Link to sign up for general OERI newsletter and discipline specific newsletters</a:t>
            </a:r>
            <a:endParaRPr sz="2400"/>
          </a:p>
          <a:p>
            <a:pPr marL="457200" lvl="0" indent="-330200" algn="l" rtl="0">
              <a:lnSpc>
                <a:spcPct val="120000"/>
              </a:lnSpc>
              <a:spcBef>
                <a:spcPts val="1350"/>
              </a:spcBef>
              <a:spcAft>
                <a:spcPts val="0"/>
              </a:spcAft>
              <a:buSzPct val="72072"/>
              <a:buChar char="•"/>
            </a:pPr>
            <a:r>
              <a:rPr lang="en-US" sz="2400"/>
              <a:t>Users can then select the listserv they wish to subscribe to</a:t>
            </a:r>
            <a:endParaRPr/>
          </a:p>
          <a:p>
            <a:pPr marL="457200" lvl="0" indent="-330200" algn="l" rtl="0">
              <a:lnSpc>
                <a:spcPct val="120000"/>
              </a:lnSpc>
              <a:spcBef>
                <a:spcPts val="1350"/>
              </a:spcBef>
              <a:spcAft>
                <a:spcPts val="0"/>
              </a:spcAft>
              <a:buSzPct val="72072"/>
              <a:buChar char="•"/>
            </a:pPr>
            <a:r>
              <a:rPr lang="en-US" sz="2400"/>
              <a:t>All faculty should be encouraged to subscribe to their </a:t>
            </a:r>
            <a:r>
              <a:rPr lang="en-US" sz="2400">
                <a:solidFill>
                  <a:schemeClr val="dk1"/>
                </a:solidFill>
              </a:rPr>
              <a:t>discipline </a:t>
            </a:r>
            <a:r>
              <a:rPr lang="en-US" sz="2400"/>
              <a:t>listserv</a:t>
            </a:r>
            <a:endParaRPr/>
          </a:p>
          <a:p>
            <a:pPr marL="457200" lvl="0" indent="-330200" algn="l" rtl="0">
              <a:lnSpc>
                <a:spcPct val="120000"/>
              </a:lnSpc>
              <a:spcBef>
                <a:spcPts val="1350"/>
              </a:spcBef>
              <a:spcAft>
                <a:spcPts val="0"/>
              </a:spcAft>
              <a:buSzPct val="72072"/>
              <a:buChar char="•"/>
            </a:pPr>
            <a:r>
              <a:rPr lang="en-US" sz="2400"/>
              <a:t>Those who are interested in subscribing to the OERI’s listserv should subscribe to “ASCCC OER Initiative”</a:t>
            </a:r>
            <a:endParaRPr/>
          </a:p>
          <a:p>
            <a:pPr marL="457200" lvl="0" indent="-330200" algn="l" rtl="0">
              <a:lnSpc>
                <a:spcPct val="120000"/>
              </a:lnSpc>
              <a:spcBef>
                <a:spcPts val="1350"/>
              </a:spcBef>
              <a:spcAft>
                <a:spcPts val="0"/>
              </a:spcAft>
              <a:buSzPct val="72072"/>
              <a:buChar char="•"/>
            </a:pPr>
            <a:r>
              <a:rPr lang="en-US" sz="2400"/>
              <a:t>All official ASCCC listservs are one-way </a:t>
            </a:r>
            <a:endParaRPr sz="1800"/>
          </a:p>
          <a:p>
            <a:pPr marL="457200" lvl="0" indent="-228600" algn="l" rtl="0">
              <a:lnSpc>
                <a:spcPct val="120000"/>
              </a:lnSpc>
              <a:spcBef>
                <a:spcPts val="750"/>
              </a:spcBef>
              <a:spcAft>
                <a:spcPts val="0"/>
              </a:spcAft>
              <a:buSzPct val="108108"/>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ASCCC-OERI.org</a:t>
            </a:r>
            <a:endParaRPr sz="4400">
              <a:latin typeface="Arial"/>
              <a:ea typeface="Arial"/>
              <a:cs typeface="Arial"/>
              <a:sym typeface="Arial"/>
            </a:endParaRPr>
          </a:p>
        </p:txBody>
      </p:sp>
      <p:sp>
        <p:nvSpPr>
          <p:cNvPr id="139" name="Google Shape;139;p41"/>
          <p:cNvSpPr txBox="1">
            <a:spLocks noGrp="1"/>
          </p:cNvSpPr>
          <p:nvPr>
            <p:ph type="body" idx="1"/>
          </p:nvPr>
        </p:nvSpPr>
        <p:spPr>
          <a:xfrm>
            <a:off x="624840" y="2015735"/>
            <a:ext cx="7666302" cy="4608089"/>
          </a:xfrm>
          <a:prstGeom prst="rect">
            <a:avLst/>
          </a:prstGeom>
          <a:noFill/>
          <a:ln>
            <a:noFill/>
          </a:ln>
        </p:spPr>
        <p:txBody>
          <a:bodyPr spcFirstLastPara="1" wrap="square" lIns="91425" tIns="45700" rIns="91425" bIns="45700" anchor="t" anchorCtr="0">
            <a:normAutofit lnSpcReduction="10000"/>
          </a:bodyPr>
          <a:lstStyle/>
          <a:p>
            <a:pPr marL="514337" lvl="1" indent="-171446" algn="l" rtl="0">
              <a:lnSpc>
                <a:spcPct val="110000"/>
              </a:lnSpc>
              <a:spcBef>
                <a:spcPts val="375"/>
              </a:spcBef>
              <a:spcAft>
                <a:spcPts val="0"/>
              </a:spcAft>
              <a:buSzPts val="2220"/>
              <a:buChar char="•"/>
            </a:pPr>
            <a:r>
              <a:rPr lang="en-US" sz="2200">
                <a:latin typeface="Arial"/>
                <a:ea typeface="Arial"/>
                <a:cs typeface="Arial"/>
                <a:sym typeface="Arial"/>
              </a:rPr>
              <a:t>Your go-to for everything (we hope)</a:t>
            </a:r>
            <a:endParaRPr/>
          </a:p>
          <a:p>
            <a:pPr marL="514337" lvl="1" indent="-171446" algn="l" rtl="0">
              <a:lnSpc>
                <a:spcPct val="110000"/>
              </a:lnSpc>
              <a:spcBef>
                <a:spcPts val="975"/>
              </a:spcBef>
              <a:spcAft>
                <a:spcPts val="0"/>
              </a:spcAft>
              <a:buSzPts val="2220"/>
              <a:buChar char="•"/>
            </a:pPr>
            <a:r>
              <a:rPr lang="en-US" sz="2200">
                <a:latin typeface="Arial"/>
                <a:ea typeface="Arial"/>
                <a:cs typeface="Arial"/>
                <a:sym typeface="Arial"/>
              </a:rPr>
              <a:t>Updated regularly</a:t>
            </a:r>
            <a:endParaRPr/>
          </a:p>
          <a:p>
            <a:pPr marL="514337" lvl="1" indent="-171446" algn="l" rtl="0">
              <a:lnSpc>
                <a:spcPct val="110000"/>
              </a:lnSpc>
              <a:spcBef>
                <a:spcPts val="975"/>
              </a:spcBef>
              <a:spcAft>
                <a:spcPts val="0"/>
              </a:spcAft>
              <a:buSzPts val="2220"/>
              <a:buChar char="•"/>
            </a:pPr>
            <a:r>
              <a:rPr lang="en-US" sz="2200">
                <a:latin typeface="Arial"/>
                <a:ea typeface="Arial"/>
                <a:cs typeface="Arial"/>
                <a:sym typeface="Arial"/>
              </a:rPr>
              <a:t>Archives of webinars and newsletters </a:t>
            </a:r>
            <a:endParaRPr/>
          </a:p>
          <a:p>
            <a:pPr marL="514337" lvl="1" indent="-171446" algn="l" rtl="0">
              <a:lnSpc>
                <a:spcPct val="110000"/>
              </a:lnSpc>
              <a:spcBef>
                <a:spcPts val="975"/>
              </a:spcBef>
              <a:spcAft>
                <a:spcPts val="0"/>
              </a:spcAft>
              <a:buSzPts val="2220"/>
              <a:buChar char="•"/>
            </a:pPr>
            <a:r>
              <a:rPr lang="en-US" sz="2200">
                <a:latin typeface="Arial"/>
                <a:ea typeface="Arial"/>
                <a:cs typeface="Arial"/>
                <a:sym typeface="Arial"/>
              </a:rPr>
              <a:t>Curated Collections – by discipline, Transfer Model Curriculum (TMC), General Education (including Cal-GETC)</a:t>
            </a:r>
            <a:endParaRPr/>
          </a:p>
          <a:p>
            <a:pPr marL="514337" lvl="1" indent="-171446" algn="l" rtl="0">
              <a:lnSpc>
                <a:spcPct val="110000"/>
              </a:lnSpc>
              <a:spcBef>
                <a:spcPts val="975"/>
              </a:spcBef>
              <a:spcAft>
                <a:spcPts val="0"/>
              </a:spcAft>
              <a:buSzPts val="2220"/>
              <a:buChar char="•"/>
            </a:pPr>
            <a:r>
              <a:rPr lang="en-US" sz="2200">
                <a:latin typeface="Arial"/>
                <a:ea typeface="Arial"/>
                <a:cs typeface="Arial"/>
                <a:sym typeface="Arial"/>
              </a:rPr>
              <a:t>OER and ZTC - </a:t>
            </a:r>
            <a:r>
              <a:rPr lang="en-US" sz="2200"/>
              <a:t>tinyurl.com/OER4ZTC</a:t>
            </a:r>
            <a:endParaRPr/>
          </a:p>
          <a:p>
            <a:pPr marL="971537" lvl="2" indent="-171446" algn="l" rtl="0">
              <a:lnSpc>
                <a:spcPct val="110000"/>
              </a:lnSpc>
              <a:spcBef>
                <a:spcPts val="975"/>
              </a:spcBef>
              <a:spcAft>
                <a:spcPts val="0"/>
              </a:spcAft>
              <a:buSzPts val="2220"/>
              <a:buChar char="•"/>
            </a:pPr>
            <a:r>
              <a:rPr lang="en-US" sz="2000">
                <a:latin typeface="Arial"/>
                <a:ea typeface="Arial"/>
                <a:cs typeface="Arial"/>
                <a:sym typeface="Arial"/>
              </a:rPr>
              <a:t>Everything available can be found under “The ZTC Degree Program”</a:t>
            </a:r>
            <a:endParaRPr/>
          </a:p>
          <a:p>
            <a:pPr marL="971537" lvl="2" indent="-171446" algn="l" rtl="0">
              <a:lnSpc>
                <a:spcPct val="110000"/>
              </a:lnSpc>
              <a:spcBef>
                <a:spcPts val="975"/>
              </a:spcBef>
              <a:spcAft>
                <a:spcPts val="600"/>
              </a:spcAft>
              <a:buSzPts val="2220"/>
              <a:buChar char="•"/>
            </a:pPr>
            <a:r>
              <a:rPr lang="en-US" sz="2000">
                <a:latin typeface="Arial"/>
                <a:ea typeface="Arial"/>
                <a:cs typeface="Arial"/>
                <a:sym typeface="Arial"/>
              </a:rPr>
              <a:t>Scroll to the bottom of the main page for information on existing ZTC pathways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Spring 2024 OERL Expectations </a:t>
            </a:r>
            <a:endParaRPr sz="4400">
              <a:latin typeface="Arial"/>
              <a:ea typeface="Arial"/>
              <a:cs typeface="Arial"/>
              <a:sym typeface="Arial"/>
            </a:endParaRPr>
          </a:p>
        </p:txBody>
      </p:sp>
      <p:sp>
        <p:nvSpPr>
          <p:cNvPr id="145" name="Google Shape;145;p42"/>
          <p:cNvSpPr txBox="1">
            <a:spLocks noGrp="1"/>
          </p:cNvSpPr>
          <p:nvPr>
            <p:ph type="body" idx="1"/>
          </p:nvPr>
        </p:nvSpPr>
        <p:spPr>
          <a:xfrm>
            <a:off x="970771" y="2015735"/>
            <a:ext cx="7983658" cy="4842265"/>
          </a:xfrm>
          <a:prstGeom prst="rect">
            <a:avLst/>
          </a:prstGeom>
          <a:noFill/>
          <a:ln>
            <a:noFill/>
          </a:ln>
        </p:spPr>
        <p:txBody>
          <a:bodyPr spcFirstLastPara="1" wrap="square" lIns="91425" tIns="45700" rIns="91425" bIns="45700" anchor="t" anchorCtr="0">
            <a:noAutofit/>
          </a:bodyPr>
          <a:lstStyle/>
          <a:p>
            <a:pPr marL="342900" marR="411480" lvl="0" indent="-342900" algn="l" rtl="0">
              <a:lnSpc>
                <a:spcPct val="110000"/>
              </a:lnSpc>
              <a:spcBef>
                <a:spcPts val="0"/>
              </a:spcBef>
              <a:spcAft>
                <a:spcPts val="0"/>
              </a:spcAft>
              <a:buSzPts val="2000"/>
              <a:buFont typeface="Arial"/>
              <a:buChar char="•"/>
            </a:pPr>
            <a:r>
              <a:rPr lang="en-US" sz="2000"/>
              <a:t>Attend an OER Liaison Spring 2024 Kick-Off. ✔️</a:t>
            </a:r>
            <a:endParaRPr sz="1800"/>
          </a:p>
          <a:p>
            <a:pPr marL="342900" marR="411480" lvl="0" indent="-342900" algn="l" rtl="0">
              <a:lnSpc>
                <a:spcPct val="110000"/>
              </a:lnSpc>
              <a:spcBef>
                <a:spcPts val="1800"/>
              </a:spcBef>
              <a:spcAft>
                <a:spcPts val="0"/>
              </a:spcAft>
              <a:buSzPts val="2000"/>
              <a:buFont typeface="Arial"/>
              <a:buChar char="•"/>
            </a:pPr>
            <a:r>
              <a:rPr lang="en-US" sz="2000">
                <a:latin typeface="Arial"/>
                <a:ea typeface="Arial"/>
                <a:cs typeface="Arial"/>
                <a:sym typeface="Arial"/>
              </a:rPr>
              <a:t>Attend two additional OERI or OERL Events (Webinars or Conversations) during the term, or host one. (Encouraged. </a:t>
            </a:r>
            <a:r>
              <a:rPr lang="en-US" sz="1800">
                <a:latin typeface="Arial"/>
                <a:ea typeface="Arial"/>
                <a:cs typeface="Arial"/>
                <a:sym typeface="Arial"/>
              </a:rPr>
              <a:t>😀</a:t>
            </a:r>
            <a:r>
              <a:rPr lang="en-US" sz="2000">
                <a:latin typeface="Arial"/>
                <a:ea typeface="Arial"/>
                <a:cs typeface="Arial"/>
                <a:sym typeface="Arial"/>
              </a:rPr>
              <a:t>)</a:t>
            </a:r>
            <a:endParaRPr/>
          </a:p>
          <a:p>
            <a:pPr marL="800100" marR="411480" lvl="1" indent="-342900" algn="l" rtl="0">
              <a:lnSpc>
                <a:spcPct val="110000"/>
              </a:lnSpc>
              <a:spcBef>
                <a:spcPts val="600"/>
              </a:spcBef>
              <a:spcAft>
                <a:spcPts val="0"/>
              </a:spcAft>
              <a:buSzPts val="2000"/>
              <a:buFont typeface="Arial"/>
              <a:buChar char="•"/>
            </a:pPr>
            <a:r>
              <a:rPr lang="en-US" sz="2000">
                <a:latin typeface="Arial"/>
                <a:ea typeface="Arial"/>
                <a:cs typeface="Arial"/>
                <a:sym typeface="Arial"/>
              </a:rPr>
              <a:t>Office hours hosted by the OERI do not meet this requirement.</a:t>
            </a:r>
            <a:endParaRPr/>
          </a:p>
          <a:p>
            <a:pPr marL="800100" marR="411480" lvl="1" indent="-342900" algn="l" rtl="0">
              <a:lnSpc>
                <a:spcPct val="110000"/>
              </a:lnSpc>
              <a:spcBef>
                <a:spcPts val="600"/>
              </a:spcBef>
              <a:spcAft>
                <a:spcPts val="0"/>
              </a:spcAft>
              <a:buSzPts val="2000"/>
              <a:buFont typeface="Arial"/>
              <a:buChar char="•"/>
            </a:pPr>
            <a:r>
              <a:rPr lang="en-US" sz="2000">
                <a:latin typeface="Arial"/>
                <a:ea typeface="Arial"/>
                <a:cs typeface="Arial"/>
                <a:sym typeface="Arial"/>
              </a:rPr>
              <a:t>All ZTC events hosted by the Chancellor’s Office or the ZTC TAP do not meet this requirement.</a:t>
            </a:r>
            <a:endParaRPr sz="1800">
              <a:latin typeface="Arial"/>
              <a:ea typeface="Arial"/>
              <a:cs typeface="Arial"/>
              <a:sym typeface="Arial"/>
            </a:endParaRPr>
          </a:p>
          <a:p>
            <a:pPr marL="342900" marR="411480" lvl="0" indent="-342900" algn="l" rtl="0">
              <a:lnSpc>
                <a:spcPct val="110000"/>
              </a:lnSpc>
              <a:spcBef>
                <a:spcPts val="1800"/>
              </a:spcBef>
              <a:spcAft>
                <a:spcPts val="600"/>
              </a:spcAft>
              <a:buSzPts val="2000"/>
              <a:buFont typeface="Arial"/>
              <a:buChar char="•"/>
            </a:pPr>
            <a:r>
              <a:rPr lang="en-US" sz="2000">
                <a:latin typeface="Arial"/>
                <a:ea typeface="Arial"/>
                <a:cs typeface="Arial"/>
                <a:sym typeface="Arial"/>
              </a:rPr>
              <a:t>Communicate with your local senate and faculty regarding the work of the OERI by forwarding the OERI Newsletter broadly and reaching out to specific faculty and departments as warranted. (ongoing – and important)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Expectations (continued)</a:t>
            </a:r>
            <a:endParaRPr sz="4400">
              <a:latin typeface="Arial"/>
              <a:ea typeface="Arial"/>
              <a:cs typeface="Arial"/>
              <a:sym typeface="Arial"/>
            </a:endParaRPr>
          </a:p>
        </p:txBody>
      </p:sp>
      <p:sp>
        <p:nvSpPr>
          <p:cNvPr id="151" name="Google Shape;151;p43"/>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Autofit/>
          </a:bodyPr>
          <a:lstStyle/>
          <a:p>
            <a:pPr marL="342900" marR="411480" lvl="0" indent="-342900" algn="l" rtl="0">
              <a:lnSpc>
                <a:spcPct val="100000"/>
              </a:lnSpc>
              <a:spcBef>
                <a:spcPts val="0"/>
              </a:spcBef>
              <a:spcAft>
                <a:spcPts val="0"/>
              </a:spcAft>
              <a:buSzPts val="2400"/>
              <a:buFont typeface="Arial"/>
              <a:buChar char="•"/>
            </a:pPr>
            <a:r>
              <a:rPr lang="en-US" sz="2400">
                <a:solidFill>
                  <a:srgbClr val="000000"/>
                </a:solidFill>
                <a:latin typeface="Arial"/>
                <a:ea typeface="Arial"/>
                <a:cs typeface="Arial"/>
                <a:sym typeface="Arial"/>
              </a:rPr>
              <a:t>Check-in at least twice with </a:t>
            </a:r>
            <a:r>
              <a:rPr lang="en-US" sz="2400">
                <a:solidFill>
                  <a:srgbClr val="000000"/>
                </a:solidFill>
              </a:rPr>
              <a:t>your Regional Lead</a:t>
            </a:r>
            <a:r>
              <a:rPr lang="en-US" sz="2400">
                <a:solidFill>
                  <a:srgbClr val="000000"/>
                </a:solidFill>
                <a:latin typeface="Arial"/>
                <a:ea typeface="Arial"/>
                <a:cs typeface="Arial"/>
                <a:sym typeface="Arial"/>
              </a:rPr>
              <a:t> to share local needs and issues.</a:t>
            </a:r>
            <a:endParaRPr/>
          </a:p>
          <a:p>
            <a:pPr marL="342900" marR="411480" lvl="0" indent="-215900" algn="l" rtl="0">
              <a:lnSpc>
                <a:spcPct val="100000"/>
              </a:lnSpc>
              <a:spcBef>
                <a:spcPts val="0"/>
              </a:spcBef>
              <a:spcAft>
                <a:spcPts val="0"/>
              </a:spcAft>
              <a:buSzPts val="2000"/>
              <a:buFont typeface="Arial"/>
              <a:buNone/>
            </a:pPr>
            <a:endParaRPr sz="2000">
              <a:latin typeface="Arial"/>
              <a:ea typeface="Arial"/>
              <a:cs typeface="Arial"/>
              <a:sym typeface="Arial"/>
            </a:endParaRPr>
          </a:p>
          <a:p>
            <a:pPr marL="342900" marR="411480" lvl="0" indent="-342900" algn="l" rtl="0">
              <a:lnSpc>
                <a:spcPct val="100000"/>
              </a:lnSpc>
              <a:spcBef>
                <a:spcPts val="0"/>
              </a:spcBef>
              <a:spcAft>
                <a:spcPts val="0"/>
              </a:spcAft>
              <a:buSzPts val="2400"/>
              <a:buFont typeface="Arial"/>
              <a:buChar char="•"/>
            </a:pPr>
            <a:r>
              <a:rPr lang="en-US" sz="2400">
                <a:latin typeface="Arial"/>
                <a:ea typeface="Arial"/>
                <a:cs typeface="Arial"/>
                <a:sym typeface="Arial"/>
              </a:rPr>
              <a:t>Complete – and document – your Spring 2024 OER Liaison activities by Friday, May 10, 2023. Activities should be logged throughout the term on the </a:t>
            </a:r>
            <a:r>
              <a:rPr lang="en-US" sz="2400" u="sng">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Spring 2024 Liaison Tracking Spreadsheet</a:t>
            </a:r>
            <a:r>
              <a:rPr lang="en-US" sz="2400">
                <a:latin typeface="Arial"/>
                <a:ea typeface="Arial"/>
                <a:cs typeface="Arial"/>
                <a:sym typeface="Arial"/>
              </a:rPr>
              <a:t>. </a:t>
            </a:r>
            <a:r>
              <a:rPr lang="en-US" sz="2400">
                <a:solidFill>
                  <a:srgbClr val="000000"/>
                </a:solidFill>
                <a:latin typeface="Arial"/>
                <a:ea typeface="Arial"/>
                <a:cs typeface="Arial"/>
                <a:sym typeface="Arial"/>
              </a:rPr>
              <a:t>(tinyurl.com/OERL-2024S)</a:t>
            </a:r>
            <a:endParaRPr sz="24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1482</Words>
  <Application>Microsoft Office PowerPoint</Application>
  <PresentationFormat>On-screen Show (4:3)</PresentationFormat>
  <Paragraphs>156</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Times New Roman</vt:lpstr>
      <vt:lpstr>Gill Sans</vt:lpstr>
      <vt:lpstr>Calibri</vt:lpstr>
      <vt:lpstr>Arial</vt:lpstr>
      <vt:lpstr>Arial</vt:lpstr>
      <vt:lpstr>Gallery</vt:lpstr>
      <vt:lpstr>Welcome OER Liaisons!</vt:lpstr>
      <vt:lpstr>ASCCC OERI Spring 2024 OER Liaison Kick-Off</vt:lpstr>
      <vt:lpstr>Overview</vt:lpstr>
      <vt:lpstr>Stay Informed</vt:lpstr>
      <vt:lpstr>Canvas Course</vt:lpstr>
      <vt:lpstr>ASCCC.org &gt; Resources</vt:lpstr>
      <vt:lpstr>ASCCC-OERI.org</vt:lpstr>
      <vt:lpstr>Spring 2024 OERL Expectations </vt:lpstr>
      <vt:lpstr>Expectations (continued)</vt:lpstr>
      <vt:lpstr>Important</vt:lpstr>
      <vt:lpstr>OER Vs ZTC</vt:lpstr>
      <vt:lpstr>Who you gonna call?</vt:lpstr>
      <vt:lpstr>ZTC Collaboration Cohorts</vt:lpstr>
      <vt:lpstr>Established Cohorts (1-14, or 28)</vt:lpstr>
      <vt:lpstr>Established Cohorts (15 - 28)</vt:lpstr>
      <vt:lpstr>Open Education Week – March 4 - 8</vt:lpstr>
      <vt:lpstr>Cal OER – August 7 – 8, 2024</vt:lpstr>
      <vt:lpstr>How can OERI help you?</vt:lpstr>
      <vt:lpstr>More Information</vt:lpstr>
      <vt:lpstr>And to contact us…</vt:lpstr>
      <vt:lpstr>Thanks!</vt:lpstr>
      <vt:lpstr>Presentation URLs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OER Liaisons!</dc:title>
  <dc:creator>Katie Nash</dc:creator>
  <cp:lastModifiedBy>ASCCC1</cp:lastModifiedBy>
  <cp:revision>1</cp:revision>
  <dcterms:created xsi:type="dcterms:W3CDTF">2020-03-05T11:04:57Z</dcterms:created>
  <dcterms:modified xsi:type="dcterms:W3CDTF">2024-02-27T20:40:22Z</dcterms:modified>
</cp:coreProperties>
</file>