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7" r:id="rId1"/>
    <p:sldMasterId id="2147483668" r:id="rId2"/>
  </p:sldMasterIdLst>
  <p:notesMasterIdLst>
    <p:notesMasterId r:id="rId49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</p:sldIdLst>
  <p:sldSz cx="9144000" cy="5143500" type="screen16x9"/>
  <p:notesSz cx="6858000" cy="9144000"/>
  <p:embeddedFontLst>
    <p:embeddedFont>
      <p:font typeface="Gill Sans" panose="020B0604020202020204" charset="0"/>
      <p:regular r:id="rId50"/>
      <p:bold r:id="rId51"/>
    </p:embeddedFont>
    <p:embeddedFont>
      <p:font typeface="Open Sans" panose="020B0606030504020204" pitchFamily="34" charset="0"/>
      <p:regular r:id="rId52"/>
      <p:bold r:id="rId53"/>
      <p:italic r:id="rId54"/>
      <p:boldItalic r:id="rId55"/>
    </p:embeddedFont>
    <p:embeddedFont>
      <p:font typeface="Roboto" panose="02000000000000000000" pitchFamily="2" charset="0"/>
      <p:regular r:id="rId56"/>
      <p:bold r:id="rId57"/>
      <p:italic r:id="rId58"/>
      <p:boldItalic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F4660D3-8701-4526-BCC1-393594539CE1}">
  <a:tblStyle styleId="{BF4660D3-8701-4526-BCC1-393594539CE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65" autoAdjust="0"/>
    <p:restoredTop sz="86449" autoAdjust="0"/>
  </p:normalViewPr>
  <p:slideViewPr>
    <p:cSldViewPr snapToGrid="0">
      <p:cViewPr varScale="1">
        <p:scale>
          <a:sx n="83" d="100"/>
          <a:sy n="83" d="100"/>
        </p:scale>
        <p:origin x="82" y="31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208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5" Type="http://schemas.openxmlformats.org/officeDocument/2006/relationships/slide" Target="slides/slide3.xml"/><Relationship Id="rId61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7.fntdata"/><Relationship Id="rId8" Type="http://schemas.openxmlformats.org/officeDocument/2006/relationships/slide" Target="slides/slide6.xml"/><Relationship Id="rId51" Type="http://schemas.openxmlformats.org/officeDocument/2006/relationships/font" Target="fonts/font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10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5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3.fntdata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sccc-oeri.org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openoregon.org/resources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h7Uef_UnC5sxk0366Pve2ipOJlqdPIuL-sMZOy16XvQ/edit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libretexts.org/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search.creativecommons.org/" TargetMode="External"/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.umn.edu/opentextbooks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stax.org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milneopentextbooks.org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b89cfbcda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2b89cfbcda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11:45-11:50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b89cfbcda0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2b89cfbcda0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68481f394a_2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" name="Google Shape;216;g268481f394a_2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68481f394a_2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g268481f394a_2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https://asccc-oeri.org/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b89cfbcda0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b89cfbcda0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b89cfbcda0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2b89cfbcda0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b89cfbcda0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2b89cfbcda0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b89cfbcda0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2b89cfbcda0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b89cfbcda0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2b89cfbcda0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b89cfbcda0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2b89cfbcda0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b8db6435d7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g2b8db6435d7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Cathy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68481f394a_2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g268481f394a_2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http://openoregon.org/resources/</a:t>
            </a: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68481f394a_2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Google Shape;272;g268481f394a_2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68481f394a_2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0" name="Google Shape;280;g268481f394a_2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68481f394a_2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8" name="Google Shape;288;g268481f394a_2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b89cfbcda0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2b89cfbcda0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68481f394a_2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2" name="Google Shape;302;g268481f394a_2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68481f394a_2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g268481f394a_2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https://lor.instructure.com/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268481f394a_2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3" name="Google Shape;313;g268481f394a_2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2b89cfbcda0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2b89cfbcda0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68481f394a_2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6" name="Google Shape;326;g268481f394a_2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b8db6435d7_3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g2b8db6435d7_3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0" indent="-311150" algn="l" rtl="0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Think big! Look for complete open courses and textbooks.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•"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Think small! Look for smaller chunks of content.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lang="en" sz="1200" b="1" u="sng">
                <a:solidFill>
                  <a:srgbClr val="13639E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OER Treasure Hunt Worksheet</a:t>
            </a:r>
            <a:endParaRPr sz="1200" b="1" u="sng">
              <a:solidFill>
                <a:srgbClr val="13639E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None/>
            </a:pP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68481f394a_2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3" name="Google Shape;333;g268481f394a_2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268481f394a_2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9" name="Google Shape;339;g268481f394a_2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Carolyn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68481f394a_2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6" name="Google Shape;346;g268481f394a_2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2643bdfbfac_5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2643bdfbfac_5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A3A3A"/>
                </a:solidFill>
              </a:rPr>
              <a:t>Instead, the OER Metafinder launches a real-time, </a:t>
            </a:r>
            <a:r>
              <a:rPr lang="en" sz="1200" b="1" i="1">
                <a:solidFill>
                  <a:srgbClr val="3A3A3A"/>
                </a:solidFill>
              </a:rPr>
              <a:t>simultaneous</a:t>
            </a:r>
            <a:r>
              <a:rPr lang="en" sz="1200">
                <a:solidFill>
                  <a:srgbClr val="3A3A3A"/>
                </a:solidFill>
              </a:rPr>
              <a:t> search across </a:t>
            </a:r>
            <a:r>
              <a:rPr lang="en" sz="1200" b="1">
                <a:solidFill>
                  <a:srgbClr val="3A3A3A"/>
                </a:solidFill>
              </a:rPr>
              <a:t>22</a:t>
            </a:r>
            <a:r>
              <a:rPr lang="en" sz="1200">
                <a:solidFill>
                  <a:srgbClr val="3A3A3A"/>
                </a:solidFill>
              </a:rPr>
              <a:t> different sources of open educational materials as you hit the Search button.</a:t>
            </a:r>
            <a:endParaRPr sz="1200">
              <a:solidFill>
                <a:srgbClr val="3A3A3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3A3A3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Step 1: Go to the Mason OER Metafinder.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Step 2: Type your search terms into the various search boxes.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Step 3: Include or exclude sources/platforms as necessary.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highlight>
                  <a:srgbClr val="F5F5F5"/>
                </a:highlight>
              </a:rPr>
              <a:t>Step 4: Click </a:t>
            </a:r>
            <a:r>
              <a:rPr lang="en" sz="1200" b="1">
                <a:solidFill>
                  <a:schemeClr val="dk1"/>
                </a:solidFill>
                <a:highlight>
                  <a:srgbClr val="F5F5F5"/>
                </a:highlight>
              </a:rPr>
              <a:t>Search</a:t>
            </a:r>
            <a:r>
              <a:rPr lang="en" sz="1200">
                <a:solidFill>
                  <a:schemeClr val="dk1"/>
                </a:solidFill>
                <a:highlight>
                  <a:srgbClr val="F5F5F5"/>
                </a:highlight>
              </a:rPr>
              <a:t>.</a:t>
            </a:r>
            <a:endParaRPr sz="1200">
              <a:solidFill>
                <a:schemeClr val="dk1"/>
              </a:solidFill>
              <a:highlight>
                <a:srgbClr val="F5F5F5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highlight>
                  <a:srgbClr val="F5F5F5"/>
                </a:highlight>
              </a:rPr>
              <a:t>Step 5: Use the Refine by options to limit and target results</a:t>
            </a:r>
            <a:endParaRPr sz="1200">
              <a:solidFill>
                <a:schemeClr val="dk1"/>
              </a:solidFill>
              <a:highlight>
                <a:srgbClr val="F5F5F5"/>
              </a:highlight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268481f394a_2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0" name="Google Shape;360;g268481f394a_2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268481f394a_2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5" name="Google Shape;365;g268481f394a_2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Shagun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Spend time here!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2b89cfbcda0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2b89cfbcda0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2b89cfbcda0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2b89cfbcda0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2b89cfbcda0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2b89cfbcda0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2b89cfbcda0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2b89cfbcda0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b8db6435d7_3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g2b8db6435d7_3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Cathy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2b89cfbcda0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2b89cfbcda0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b89cfbcda0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2b89cfbcda0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https://commons.libretexts.org/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dc2eec3f45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1" name="Google Shape;411;gdc2eec3f45_0_78:notes"/>
          <p:cNvSpPr txBox="1">
            <a:spLocks noGrp="1"/>
          </p:cNvSpPr>
          <p:nvPr>
            <p:ph type="body" idx="1"/>
          </p:nvPr>
        </p:nvSpPr>
        <p:spPr>
          <a:xfrm>
            <a:off x="685800" y="4400551"/>
            <a:ext cx="5486400" cy="3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"/>
              <a:t>? switch ?</a:t>
            </a:r>
            <a:endParaRPr/>
          </a:p>
        </p:txBody>
      </p:sp>
      <p:sp>
        <p:nvSpPr>
          <p:cNvPr id="412" name="Google Shape;412;gdc2eec3f45_0_78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en"/>
              <a:t>42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268481f394a_2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" name="Google Shape;417;g268481f394a_2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" sz="1200">
                <a:solidFill>
                  <a:srgbClr val="454545"/>
                </a:solidFill>
              </a:rPr>
              <a:t>Advanced option is under “settings” or “tools”</a:t>
            </a:r>
            <a:endParaRPr sz="1200">
              <a:solidFill>
                <a:srgbClr val="454545"/>
              </a:solidFill>
            </a:endParaRPr>
          </a:p>
          <a:p>
            <a:pPr marL="457200" lvl="0" indent="-304800" algn="l" rtl="0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" sz="1200">
                <a:solidFill>
                  <a:srgbClr val="454545"/>
                </a:solidFill>
              </a:rPr>
              <a:t>Select “usage rights”</a:t>
            </a:r>
            <a:endParaRPr sz="1200">
              <a:solidFill>
                <a:srgbClr val="454545"/>
              </a:solidFill>
            </a:endParaRPr>
          </a:p>
          <a:p>
            <a:pPr marL="457200" lvl="0" indent="-304800" algn="l" rtl="0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" sz="1200">
                <a:solidFill>
                  <a:srgbClr val="454545"/>
                </a:solidFill>
              </a:rPr>
              <a:t>Add lots of limiters</a:t>
            </a:r>
            <a:endParaRPr sz="120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2b89cfbcda0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2b89cfbcda0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2643bdfbfac_5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2643bdfbfac_5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u="sng">
                <a:solidFill>
                  <a:srgbClr val="DE1F37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https://search.creativecommons.org/</a:t>
            </a:r>
            <a:r>
              <a:rPr lang="en" sz="1200">
                <a:solidFill>
                  <a:srgbClr val="454545"/>
                </a:solidFill>
              </a:rPr>
              <a:t> </a:t>
            </a:r>
            <a:endParaRPr sz="10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2643bdfbfac_5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2643bdfbfac_5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b8db6435d7_3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g2b8db6435d7_3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hlinkClick r:id="rId3"/>
              </a:rPr>
              <a:t>https://open.umn.edu/opentextbooks/</a:t>
            </a:r>
            <a:r>
              <a:rPr lang="en" sz="1200">
                <a:solidFill>
                  <a:schemeClr val="dk1"/>
                </a:solidFill>
              </a:rPr>
              <a:t> </a:t>
            </a:r>
            <a:endParaRPr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b8db6435d7_3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g2b8db6435d7_3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b8db6435d7_3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g2b8db6435d7_3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Look at the Biology for AP book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https://openstax.org/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b8db6435d7_3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g2b8db6435d7_3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11:40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68481f394a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g268481f394a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https://milneopentextbooks.org/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with content">
  <p:cSld name="Section Header with content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892142" y="-15882"/>
            <a:ext cx="7605900" cy="1409100"/>
          </a:xfrm>
          <a:prstGeom prst="rect">
            <a:avLst/>
          </a:prstGeom>
          <a:solidFill>
            <a:schemeClr val="dk1"/>
          </a:solidFill>
          <a:ln w="15875" cap="flat" cmpd="sng">
            <a:solidFill>
              <a:srgbClr val="002F5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12" name="Google Shape;12;p2"/>
          <p:cNvCxnSpPr/>
          <p:nvPr/>
        </p:nvCxnSpPr>
        <p:spPr>
          <a:xfrm>
            <a:off x="892142" y="1394708"/>
            <a:ext cx="7605900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1088686" y="606227"/>
            <a:ext cx="7202400" cy="6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ill Sans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body" idx="1"/>
          </p:nvPr>
        </p:nvSpPr>
        <p:spPr>
          <a:xfrm>
            <a:off x="1088686" y="1511801"/>
            <a:ext cx="7202400" cy="30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1pPr>
            <a:lvl2pPr marL="914400" lvl="1" indent="-381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2pPr>
            <a:lvl3pPr marL="1371600" lvl="2" indent="-381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3pPr>
            <a:lvl4pPr marL="1828800" lvl="3" indent="-381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4pPr>
            <a:lvl5pPr marL="2286000" lvl="4" indent="-381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7490462" y="4659758"/>
            <a:ext cx="8007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088686" y="4658963"/>
            <a:ext cx="511200" cy="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with Comparison" type="twoTxTwoObj">
  <p:cSld name="TWO_OBJECTS_WITH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1"/>
          <p:cNvSpPr/>
          <p:nvPr/>
        </p:nvSpPr>
        <p:spPr>
          <a:xfrm>
            <a:off x="897905" y="0"/>
            <a:ext cx="7557900" cy="1383300"/>
          </a:xfrm>
          <a:prstGeom prst="rect">
            <a:avLst/>
          </a:prstGeom>
          <a:solidFill>
            <a:schemeClr val="dk1"/>
          </a:solidFill>
          <a:ln w="15875" cap="flat" cmpd="sng">
            <a:solidFill>
              <a:srgbClr val="002F5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68" name="Google Shape;68;p11"/>
          <p:cNvCxnSpPr/>
          <p:nvPr/>
        </p:nvCxnSpPr>
        <p:spPr>
          <a:xfrm rot="10800000" flipH="1">
            <a:off x="892142" y="1385409"/>
            <a:ext cx="7563600" cy="930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1085394" y="603125"/>
            <a:ext cx="7205700" cy="6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ill Sans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>
            <a:off x="1085393" y="1514664"/>
            <a:ext cx="3483900" cy="6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650"/>
              <a:buNone/>
              <a:defRPr sz="165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600" lvl="2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350" b="1"/>
            </a:lvl3pPr>
            <a:lvl4pPr marL="1828800" lvl="3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body" idx="2"/>
          </p:nvPr>
        </p:nvSpPr>
        <p:spPr>
          <a:xfrm>
            <a:off x="1085393" y="2118202"/>
            <a:ext cx="3483900" cy="24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1pPr>
            <a:lvl2pPr marL="914400" lvl="1" indent="-381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2pPr>
            <a:lvl3pPr marL="1371600" lvl="2" indent="-381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3pPr>
            <a:lvl4pPr marL="1828800" lvl="3" indent="-381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4pPr>
            <a:lvl5pPr marL="2286000" lvl="4" indent="-381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body" idx="3"/>
          </p:nvPr>
        </p:nvSpPr>
        <p:spPr>
          <a:xfrm>
            <a:off x="4809272" y="1517255"/>
            <a:ext cx="3483900" cy="6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650"/>
              <a:buNone/>
              <a:defRPr sz="165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600" lvl="2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350" b="1"/>
            </a:lvl3pPr>
            <a:lvl4pPr marL="1828800" lvl="3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body" idx="4"/>
          </p:nvPr>
        </p:nvSpPr>
        <p:spPr>
          <a:xfrm>
            <a:off x="4809272" y="2116120"/>
            <a:ext cx="3483900" cy="24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1pPr>
            <a:lvl2pPr marL="914400" lvl="1" indent="-381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2pPr>
            <a:lvl3pPr marL="1371600" lvl="2" indent="-381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3pPr>
            <a:lvl4pPr marL="1828800" lvl="3" indent="-381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4pPr>
            <a:lvl5pPr marL="2286000" lvl="4" indent="-381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dt" idx="10"/>
          </p:nvPr>
        </p:nvSpPr>
        <p:spPr>
          <a:xfrm>
            <a:off x="7490462" y="4659758"/>
            <a:ext cx="8007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sldNum" idx="12"/>
          </p:nvPr>
        </p:nvSpPr>
        <p:spPr>
          <a:xfrm>
            <a:off x="1088686" y="4658963"/>
            <a:ext cx="511200" cy="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title only" type="titleOnly">
  <p:cSld name="TITLE_ONL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2"/>
          <p:cNvSpPr/>
          <p:nvPr/>
        </p:nvSpPr>
        <p:spPr>
          <a:xfrm>
            <a:off x="897905" y="0"/>
            <a:ext cx="7557900" cy="1385400"/>
          </a:xfrm>
          <a:prstGeom prst="rect">
            <a:avLst/>
          </a:prstGeom>
          <a:solidFill>
            <a:schemeClr val="dk1"/>
          </a:solidFill>
          <a:ln w="15875" cap="flat" cmpd="sng">
            <a:solidFill>
              <a:srgbClr val="002F5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78" name="Google Shape;78;p12"/>
          <p:cNvCxnSpPr/>
          <p:nvPr/>
        </p:nvCxnSpPr>
        <p:spPr>
          <a:xfrm rot="10800000" flipH="1">
            <a:off x="892142" y="1385409"/>
            <a:ext cx="7563600" cy="930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>
            <a:off x="1088686" y="607783"/>
            <a:ext cx="7202400" cy="7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ill Sans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dt" idx="10"/>
          </p:nvPr>
        </p:nvSpPr>
        <p:spPr>
          <a:xfrm>
            <a:off x="7490462" y="4659758"/>
            <a:ext cx="8007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1088686" y="4658963"/>
            <a:ext cx="511200" cy="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Side Header with content" type="objTx">
  <p:cSld name="OBJECT_WITH_CAPTION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/>
          <p:nvPr/>
        </p:nvSpPr>
        <p:spPr>
          <a:xfrm>
            <a:off x="0" y="599230"/>
            <a:ext cx="3648300" cy="1745100"/>
          </a:xfrm>
          <a:prstGeom prst="rect">
            <a:avLst/>
          </a:prstGeom>
          <a:solidFill>
            <a:schemeClr val="dk1"/>
          </a:solidFill>
          <a:ln w="15875" cap="flat" cmpd="sng">
            <a:solidFill>
              <a:srgbClr val="002F5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84" name="Google Shape;84;p13"/>
          <p:cNvCxnSpPr/>
          <p:nvPr/>
        </p:nvCxnSpPr>
        <p:spPr>
          <a:xfrm rot="10800000" flipH="1">
            <a:off x="2" y="2339545"/>
            <a:ext cx="3644400" cy="480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1083504" y="599230"/>
            <a:ext cx="2456400" cy="16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  <a:defRPr sz="1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body" idx="1"/>
          </p:nvPr>
        </p:nvSpPr>
        <p:spPr>
          <a:xfrm>
            <a:off x="3782786" y="599232"/>
            <a:ext cx="4509300" cy="39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1pPr>
            <a:lvl2pPr marL="914400" lvl="1" indent="-381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2pPr>
            <a:lvl3pPr marL="1371600" lvl="2" indent="-381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3pPr>
            <a:lvl4pPr marL="1828800" lvl="3" indent="-381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4pPr>
            <a:lvl5pPr marL="2286000" lvl="4" indent="-381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body" idx="2"/>
          </p:nvPr>
        </p:nvSpPr>
        <p:spPr>
          <a:xfrm>
            <a:off x="1083504" y="2404120"/>
            <a:ext cx="2456400" cy="21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050"/>
              <a:buNone/>
              <a:defRPr sz="1050"/>
            </a:lvl2pPr>
            <a:lvl3pPr marL="1371600" lvl="2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900"/>
            </a:lvl3pPr>
            <a:lvl4pPr marL="1828800" lvl="3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750"/>
              <a:buNone/>
              <a:defRPr sz="750"/>
            </a:lvl4pPr>
            <a:lvl5pPr marL="2286000" lvl="4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750"/>
              <a:buNone/>
              <a:defRPr sz="750"/>
            </a:lvl5pPr>
            <a:lvl6pPr marL="2743200" lvl="5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750"/>
              <a:buNone/>
              <a:defRPr sz="750"/>
            </a:lvl6pPr>
            <a:lvl7pPr marL="3200400" lvl="6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750"/>
              <a:buNone/>
              <a:defRPr sz="750"/>
            </a:lvl7pPr>
            <a:lvl8pPr marL="3657600" lvl="7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750"/>
              <a:buNone/>
              <a:defRPr sz="750"/>
            </a:lvl8pPr>
            <a:lvl9pPr marL="4114800" lvl="8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dt" idx="10"/>
          </p:nvPr>
        </p:nvSpPr>
        <p:spPr>
          <a:xfrm>
            <a:off x="7490462" y="4659758"/>
            <a:ext cx="8007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ldNum" idx="12"/>
          </p:nvPr>
        </p:nvSpPr>
        <p:spPr>
          <a:xfrm>
            <a:off x="1088686" y="4658963"/>
            <a:ext cx="511200" cy="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Side Header with picture" type="picTx">
  <p:cSld name="PICTURE_WITH_CAPTION_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/>
          <p:nvPr/>
        </p:nvSpPr>
        <p:spPr>
          <a:xfrm>
            <a:off x="-1" y="599230"/>
            <a:ext cx="5231100" cy="1745100"/>
          </a:xfrm>
          <a:prstGeom prst="rect">
            <a:avLst/>
          </a:prstGeom>
          <a:solidFill>
            <a:schemeClr val="dk1"/>
          </a:solidFill>
          <a:ln w="15875" cap="flat" cmpd="sng">
            <a:solidFill>
              <a:srgbClr val="002F5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92" name="Google Shape;92;p14"/>
          <p:cNvCxnSpPr/>
          <p:nvPr/>
        </p:nvCxnSpPr>
        <p:spPr>
          <a:xfrm rot="10800000" flipH="1">
            <a:off x="1" y="2337445"/>
            <a:ext cx="5225700" cy="690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3" name="Google Shape;93;p14"/>
          <p:cNvSpPr txBox="1">
            <a:spLocks noGrp="1"/>
          </p:cNvSpPr>
          <p:nvPr>
            <p:ph type="title"/>
          </p:nvPr>
        </p:nvSpPr>
        <p:spPr>
          <a:xfrm>
            <a:off x="1088405" y="847135"/>
            <a:ext cx="4149300" cy="13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ill Sans"/>
              <a:buNone/>
              <a:defRPr sz="2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4"/>
          <p:cNvSpPr>
            <a:spLocks noGrp="1"/>
          </p:cNvSpPr>
          <p:nvPr>
            <p:ph type="pic" idx="2"/>
          </p:nvPr>
        </p:nvSpPr>
        <p:spPr>
          <a:xfrm>
            <a:off x="5449305" y="598183"/>
            <a:ext cx="2841900" cy="39366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3D372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3D372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3D372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3D372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3D372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body" idx="1"/>
          </p:nvPr>
        </p:nvSpPr>
        <p:spPr>
          <a:xfrm>
            <a:off x="1087748" y="2359495"/>
            <a:ext cx="4143300" cy="21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1350"/>
              <a:buNone/>
              <a:defRPr sz="135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050"/>
              <a:buNone/>
              <a:defRPr sz="1050"/>
            </a:lvl2pPr>
            <a:lvl3pPr marL="1371600" lvl="2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900"/>
            </a:lvl3pPr>
            <a:lvl4pPr marL="1828800" lvl="3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750"/>
              <a:buNone/>
              <a:defRPr sz="750"/>
            </a:lvl4pPr>
            <a:lvl5pPr marL="2286000" lvl="4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750"/>
              <a:buNone/>
              <a:defRPr sz="750"/>
            </a:lvl5pPr>
            <a:lvl6pPr marL="2743200" lvl="5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750"/>
              <a:buNone/>
              <a:defRPr sz="750"/>
            </a:lvl6pPr>
            <a:lvl7pPr marL="3200400" lvl="6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750"/>
              <a:buNone/>
              <a:defRPr sz="750"/>
            </a:lvl7pPr>
            <a:lvl8pPr marL="3657600" lvl="7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750"/>
              <a:buNone/>
              <a:defRPr sz="750"/>
            </a:lvl8pPr>
            <a:lvl9pPr marL="4114800" lvl="8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sldNum" idx="12"/>
          </p:nvPr>
        </p:nvSpPr>
        <p:spPr>
          <a:xfrm>
            <a:off x="1088686" y="4658963"/>
            <a:ext cx="511200" cy="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dt" idx="10"/>
          </p:nvPr>
        </p:nvSpPr>
        <p:spPr>
          <a:xfrm>
            <a:off x="7490462" y="4659758"/>
            <a:ext cx="8007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ith 2 columns">
  <p:cSld name="Title with 2 columns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9" name="Google Shape;99;p15"/>
          <p:cNvCxnSpPr/>
          <p:nvPr/>
        </p:nvCxnSpPr>
        <p:spPr>
          <a:xfrm>
            <a:off x="1085500" y="1385316"/>
            <a:ext cx="7205700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0" name="Google Shape;100;p15"/>
          <p:cNvSpPr txBox="1">
            <a:spLocks noGrp="1"/>
          </p:cNvSpPr>
          <p:nvPr>
            <p:ph type="body" idx="1"/>
          </p:nvPr>
        </p:nvSpPr>
        <p:spPr>
          <a:xfrm>
            <a:off x="1085498" y="1508158"/>
            <a:ext cx="3261000" cy="30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1pPr>
            <a:lvl2pPr marL="914400" lvl="1" indent="-381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2pPr>
            <a:lvl3pPr marL="1371600" lvl="2" indent="-381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3pPr>
            <a:lvl4pPr marL="1828800" lvl="3" indent="-381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4pPr>
            <a:lvl5pPr marL="2286000" lvl="4" indent="-381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15"/>
          <p:cNvSpPr txBox="1">
            <a:spLocks noGrp="1"/>
          </p:cNvSpPr>
          <p:nvPr>
            <p:ph type="body" idx="2"/>
          </p:nvPr>
        </p:nvSpPr>
        <p:spPr>
          <a:xfrm>
            <a:off x="4810328" y="1513006"/>
            <a:ext cx="3483900" cy="30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1pPr>
            <a:lvl2pPr marL="914400" lvl="1" indent="-381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2pPr>
            <a:lvl3pPr marL="1371600" lvl="2" indent="-381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3pPr>
            <a:lvl4pPr marL="1828800" lvl="3" indent="-381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4pPr>
            <a:lvl5pPr marL="2286000" lvl="4" indent="-381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15"/>
          <p:cNvSpPr txBox="1">
            <a:spLocks noGrp="1"/>
          </p:cNvSpPr>
          <p:nvPr>
            <p:ph type="dt" idx="10"/>
          </p:nvPr>
        </p:nvSpPr>
        <p:spPr>
          <a:xfrm>
            <a:off x="7490462" y="4659758"/>
            <a:ext cx="8007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5"/>
          <p:cNvSpPr txBox="1">
            <a:spLocks noGrp="1"/>
          </p:cNvSpPr>
          <p:nvPr>
            <p:ph type="sldNum" idx="12"/>
          </p:nvPr>
        </p:nvSpPr>
        <p:spPr>
          <a:xfrm>
            <a:off x="1088686" y="4658963"/>
            <a:ext cx="511200" cy="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4" name="Google Shape;104;p15"/>
          <p:cNvSpPr txBox="1">
            <a:spLocks noGrp="1"/>
          </p:cNvSpPr>
          <p:nvPr>
            <p:ph type="title"/>
          </p:nvPr>
        </p:nvSpPr>
        <p:spPr>
          <a:xfrm>
            <a:off x="1088686" y="603390"/>
            <a:ext cx="7202400" cy="6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ill Sans"/>
              <a:buNone/>
              <a:defRPr sz="21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ith Comparison">
  <p:cSld name="Title with Comparison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6" name="Google Shape;106;p16"/>
          <p:cNvCxnSpPr/>
          <p:nvPr/>
        </p:nvCxnSpPr>
        <p:spPr>
          <a:xfrm>
            <a:off x="1085395" y="1385316"/>
            <a:ext cx="7205700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7" name="Google Shape;107;p16"/>
          <p:cNvSpPr txBox="1">
            <a:spLocks noGrp="1"/>
          </p:cNvSpPr>
          <p:nvPr>
            <p:ph type="body" idx="1"/>
          </p:nvPr>
        </p:nvSpPr>
        <p:spPr>
          <a:xfrm>
            <a:off x="1085393" y="1514664"/>
            <a:ext cx="3483900" cy="6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650"/>
              <a:buNone/>
              <a:defRPr sz="165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600" lvl="2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350" b="1"/>
            </a:lvl3pPr>
            <a:lvl4pPr marL="1828800" lvl="3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body" idx="2"/>
          </p:nvPr>
        </p:nvSpPr>
        <p:spPr>
          <a:xfrm>
            <a:off x="1085393" y="2118204"/>
            <a:ext cx="3483900" cy="24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1pPr>
            <a:lvl2pPr marL="914400" lvl="1" indent="-381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2pPr>
            <a:lvl3pPr marL="1371600" lvl="2" indent="-381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3pPr>
            <a:lvl4pPr marL="1828800" lvl="3" indent="-381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4pPr>
            <a:lvl5pPr marL="2286000" lvl="4" indent="-381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16"/>
          <p:cNvSpPr txBox="1">
            <a:spLocks noGrp="1"/>
          </p:cNvSpPr>
          <p:nvPr>
            <p:ph type="body" idx="3"/>
          </p:nvPr>
        </p:nvSpPr>
        <p:spPr>
          <a:xfrm>
            <a:off x="4809272" y="1517255"/>
            <a:ext cx="3483900" cy="6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650"/>
              <a:buNone/>
              <a:defRPr sz="165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600" lvl="2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350" b="1"/>
            </a:lvl3pPr>
            <a:lvl4pPr marL="1828800" lvl="3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10" name="Google Shape;110;p16"/>
          <p:cNvSpPr txBox="1">
            <a:spLocks noGrp="1"/>
          </p:cNvSpPr>
          <p:nvPr>
            <p:ph type="body" idx="4"/>
          </p:nvPr>
        </p:nvSpPr>
        <p:spPr>
          <a:xfrm>
            <a:off x="4809272" y="2116120"/>
            <a:ext cx="3483900" cy="24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1pPr>
            <a:lvl2pPr marL="914400" lvl="1" indent="-381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2pPr>
            <a:lvl3pPr marL="1371600" lvl="2" indent="-381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3pPr>
            <a:lvl4pPr marL="1828800" lvl="3" indent="-381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4pPr>
            <a:lvl5pPr marL="2286000" lvl="4" indent="-381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16"/>
          <p:cNvSpPr txBox="1">
            <a:spLocks noGrp="1"/>
          </p:cNvSpPr>
          <p:nvPr>
            <p:ph type="dt" idx="10"/>
          </p:nvPr>
        </p:nvSpPr>
        <p:spPr>
          <a:xfrm>
            <a:off x="7490462" y="4659758"/>
            <a:ext cx="8007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6"/>
          <p:cNvSpPr txBox="1">
            <a:spLocks noGrp="1"/>
          </p:cNvSpPr>
          <p:nvPr>
            <p:ph type="sldNum" idx="12"/>
          </p:nvPr>
        </p:nvSpPr>
        <p:spPr>
          <a:xfrm>
            <a:off x="1088686" y="4658963"/>
            <a:ext cx="511200" cy="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3" name="Google Shape;113;p16"/>
          <p:cNvSpPr txBox="1">
            <a:spLocks noGrp="1"/>
          </p:cNvSpPr>
          <p:nvPr>
            <p:ph type="title"/>
          </p:nvPr>
        </p:nvSpPr>
        <p:spPr>
          <a:xfrm>
            <a:off x="1088686" y="603390"/>
            <a:ext cx="7202400" cy="6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ill Sans"/>
              <a:buNone/>
              <a:defRPr sz="21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>
  <p:cSld name="1_Title and Conten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7"/>
          <p:cNvSpPr txBox="1">
            <a:spLocks noGrp="1"/>
          </p:cNvSpPr>
          <p:nvPr>
            <p:ph type="body" idx="1"/>
          </p:nvPr>
        </p:nvSpPr>
        <p:spPr>
          <a:xfrm>
            <a:off x="1088686" y="1511799"/>
            <a:ext cx="7202400" cy="30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 rtl="0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2400"/>
              <a:buChar char="•"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81000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3pPr>
            <a:lvl4pPr marL="1828800" lvl="3" indent="-381000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4pPr>
            <a:lvl5pPr marL="2286000" lvl="4" indent="-381000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5pPr>
            <a:lvl6pPr marL="2743200" lvl="5" indent="-342900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17"/>
          <p:cNvSpPr txBox="1">
            <a:spLocks noGrp="1"/>
          </p:cNvSpPr>
          <p:nvPr>
            <p:ph type="dt" idx="10"/>
          </p:nvPr>
        </p:nvSpPr>
        <p:spPr>
          <a:xfrm>
            <a:off x="7490462" y="4659758"/>
            <a:ext cx="8007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91AA"/>
              </a:buClr>
              <a:buSzPts val="1400"/>
              <a:buFont typeface="Arial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7"/>
          <p:cNvSpPr txBox="1">
            <a:spLocks noGrp="1"/>
          </p:cNvSpPr>
          <p:nvPr>
            <p:ph type="sldNum" idx="12"/>
          </p:nvPr>
        </p:nvSpPr>
        <p:spPr>
          <a:xfrm>
            <a:off x="1088686" y="4658963"/>
            <a:ext cx="511200" cy="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18" name="Google Shape;118;p17"/>
          <p:cNvCxnSpPr/>
          <p:nvPr/>
        </p:nvCxnSpPr>
        <p:spPr>
          <a:xfrm>
            <a:off x="1088686" y="1394574"/>
            <a:ext cx="7202400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9" name="Google Shape;119;p17"/>
          <p:cNvSpPr txBox="1">
            <a:spLocks noGrp="1"/>
          </p:cNvSpPr>
          <p:nvPr>
            <p:ph type="title"/>
          </p:nvPr>
        </p:nvSpPr>
        <p:spPr>
          <a:xfrm>
            <a:off x="1088686" y="489625"/>
            <a:ext cx="7202400" cy="7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2">
  <p:cSld name="Title and Conte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9"/>
          <p:cNvSpPr txBox="1">
            <a:spLocks noGrp="1"/>
          </p:cNvSpPr>
          <p:nvPr>
            <p:ph type="title"/>
          </p:nvPr>
        </p:nvSpPr>
        <p:spPr>
          <a:xfrm>
            <a:off x="1088686" y="603390"/>
            <a:ext cx="7202400" cy="6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9"/>
          <p:cNvSpPr txBox="1">
            <a:spLocks noGrp="1"/>
          </p:cNvSpPr>
          <p:nvPr>
            <p:ph type="body" idx="1"/>
          </p:nvPr>
        </p:nvSpPr>
        <p:spPr>
          <a:xfrm>
            <a:off x="1088686" y="1511799"/>
            <a:ext cx="7202400" cy="30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42900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42900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 sz="1800"/>
            </a:lvl3pPr>
            <a:lvl4pPr marL="1828800" lvl="3" indent="-342900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42900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 sz="1800"/>
            </a:lvl6pPr>
            <a:lvl7pPr marL="3200400" lvl="6" indent="-342900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 sz="1800"/>
            </a:lvl7pPr>
            <a:lvl8pPr marL="3657600" lvl="7" indent="-342900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 sz="1800"/>
            </a:lvl8pPr>
            <a:lvl9pPr marL="4114800" lvl="8" indent="-342900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25" name="Google Shape;125;p19"/>
          <p:cNvSpPr txBox="1">
            <a:spLocks noGrp="1"/>
          </p:cNvSpPr>
          <p:nvPr>
            <p:ph type="dt" idx="10"/>
          </p:nvPr>
        </p:nvSpPr>
        <p:spPr>
          <a:xfrm>
            <a:off x="7490462" y="4659758"/>
            <a:ext cx="8007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sldNum" idx="12"/>
          </p:nvPr>
        </p:nvSpPr>
        <p:spPr>
          <a:xfrm>
            <a:off x="1088686" y="4658963"/>
            <a:ext cx="511200" cy="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27" name="Google Shape;127;p19"/>
          <p:cNvCxnSpPr/>
          <p:nvPr/>
        </p:nvCxnSpPr>
        <p:spPr>
          <a:xfrm>
            <a:off x="1088686" y="1394574"/>
            <a:ext cx="7202400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36" name="Google Shape;136;p2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1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1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with content 1">
  <p:cSld name="Section Header with content_1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892150" y="-15877"/>
            <a:ext cx="7605900" cy="939300"/>
          </a:xfrm>
          <a:prstGeom prst="rect">
            <a:avLst/>
          </a:prstGeom>
          <a:solidFill>
            <a:schemeClr val="dk1"/>
          </a:solidFill>
          <a:ln w="15875" cap="flat" cmpd="sng">
            <a:solidFill>
              <a:srgbClr val="002F5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19" name="Google Shape;19;p3"/>
          <p:cNvCxnSpPr/>
          <p:nvPr/>
        </p:nvCxnSpPr>
        <p:spPr>
          <a:xfrm>
            <a:off x="892142" y="928021"/>
            <a:ext cx="7605900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1093911" y="174077"/>
            <a:ext cx="7202400" cy="6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ill Sans"/>
              <a:buNone/>
              <a:defRPr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1088686" y="1511801"/>
            <a:ext cx="7202400" cy="30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1pPr>
            <a:lvl2pPr marL="914400" lvl="1" indent="-381000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2pPr>
            <a:lvl3pPr marL="1371600" lvl="2" indent="-381000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3pPr>
            <a:lvl4pPr marL="1828800" lvl="3" indent="-381000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4pPr>
            <a:lvl5pPr marL="2286000" lvl="4" indent="-381000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5pPr>
            <a:lvl6pPr marL="2743200" lvl="5" indent="-342900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7490462" y="4659758"/>
            <a:ext cx="8007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088686" y="4658963"/>
            <a:ext cx="511200" cy="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145356"/>
            <a:ext cx="9144000" cy="2743500"/>
          </a:xfrm>
          <a:prstGeom prst="rect">
            <a:avLst/>
          </a:prstGeom>
          <a:solidFill>
            <a:schemeClr val="dk1"/>
          </a:solidFill>
          <a:ln w="15875" cap="flat" cmpd="sng">
            <a:solidFill>
              <a:srgbClr val="002F5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6" name="Google Shape;26;p4"/>
          <p:cNvSpPr txBox="1">
            <a:spLocks noGrp="1"/>
          </p:cNvSpPr>
          <p:nvPr>
            <p:ph type="ctrTitle"/>
          </p:nvPr>
        </p:nvSpPr>
        <p:spPr>
          <a:xfrm>
            <a:off x="1813336" y="2425047"/>
            <a:ext cx="6477900" cy="13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Gill Sans"/>
              <a:buNone/>
              <a:defRPr sz="33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ubTitle" idx="1"/>
          </p:nvPr>
        </p:nvSpPr>
        <p:spPr>
          <a:xfrm>
            <a:off x="1813335" y="3892743"/>
            <a:ext cx="6477900" cy="7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1350"/>
              <a:buNone/>
              <a:defRPr sz="1350" b="0" cap="none">
                <a:solidFill>
                  <a:schemeClr val="dk2"/>
                </a:solidFill>
              </a:defRPr>
            </a:lvl1pPr>
            <a:lvl2pPr lvl="1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350"/>
            </a:lvl2pPr>
            <a:lvl3pPr lvl="2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350"/>
            </a:lvl3pPr>
            <a:lvl4pPr lvl="3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cxnSp>
        <p:nvCxnSpPr>
          <p:cNvPr id="28" name="Google Shape;28;p4"/>
          <p:cNvCxnSpPr/>
          <p:nvPr/>
        </p:nvCxnSpPr>
        <p:spPr>
          <a:xfrm>
            <a:off x="0" y="3890744"/>
            <a:ext cx="9144000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9" name="Google Shape;29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95177" y="438922"/>
            <a:ext cx="3270138" cy="1012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slide black">
  <p:cSld name="section slide black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1088686" y="4658963"/>
            <a:ext cx="511200" cy="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dt" idx="10"/>
          </p:nvPr>
        </p:nvSpPr>
        <p:spPr>
          <a:xfrm>
            <a:off x="7490462" y="4659758"/>
            <a:ext cx="8007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1088686" y="603390"/>
            <a:ext cx="7202400" cy="6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ill Sans"/>
              <a:buNone/>
              <a:defRPr sz="21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1088686" y="1511799"/>
            <a:ext cx="7202400" cy="30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1pPr>
            <a:lvl2pPr marL="914400" lvl="1" indent="-381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2pPr>
            <a:lvl3pPr marL="1371600" lvl="2" indent="-381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3pPr>
            <a:lvl4pPr marL="1828800" lvl="3" indent="-381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4pPr>
            <a:lvl5pPr marL="2286000" lvl="4" indent="-381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dt" idx="10"/>
          </p:nvPr>
        </p:nvSpPr>
        <p:spPr>
          <a:xfrm>
            <a:off x="7490462" y="4659758"/>
            <a:ext cx="8007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1088686" y="4658963"/>
            <a:ext cx="511200" cy="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8" name="Google Shape;38;p6"/>
          <p:cNvCxnSpPr/>
          <p:nvPr/>
        </p:nvCxnSpPr>
        <p:spPr>
          <a:xfrm>
            <a:off x="1088686" y="1394574"/>
            <a:ext cx="7202400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OBJECT 2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1088686" y="1511799"/>
            <a:ext cx="7202400" cy="30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1pPr>
            <a:lvl2pPr marL="914400" lvl="1" indent="-381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2pPr>
            <a:lvl3pPr marL="1371600" lvl="2" indent="-381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3pPr>
            <a:lvl4pPr marL="1828800" lvl="3" indent="-381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4pPr>
            <a:lvl5pPr marL="2286000" lvl="4" indent="-381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dt" idx="10"/>
          </p:nvPr>
        </p:nvSpPr>
        <p:spPr>
          <a:xfrm>
            <a:off x="7490462" y="4659758"/>
            <a:ext cx="8007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sldNum" idx="12"/>
          </p:nvPr>
        </p:nvSpPr>
        <p:spPr>
          <a:xfrm>
            <a:off x="1088686" y="4658963"/>
            <a:ext cx="511200" cy="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43" name="Google Shape;43;p7"/>
          <p:cNvCxnSpPr/>
          <p:nvPr/>
        </p:nvCxnSpPr>
        <p:spPr>
          <a:xfrm>
            <a:off x="1088686" y="1394574"/>
            <a:ext cx="7202400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photo">
  <p:cSld name="Title Slide with photo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0" y="1141270"/>
            <a:ext cx="9144000" cy="2746200"/>
          </a:xfrm>
          <a:prstGeom prst="rect">
            <a:avLst/>
          </a:prstGeom>
          <a:solidFill>
            <a:schemeClr val="dk1">
              <a:alpha val="6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6" name="Google Shape;46;p8"/>
          <p:cNvSpPr txBox="1">
            <a:spLocks noGrp="1"/>
          </p:cNvSpPr>
          <p:nvPr>
            <p:ph type="ctrTitle"/>
          </p:nvPr>
        </p:nvSpPr>
        <p:spPr>
          <a:xfrm>
            <a:off x="1813336" y="2598420"/>
            <a:ext cx="6477900" cy="11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Gill Sans"/>
              <a:buNone/>
              <a:defRPr sz="33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ubTitle" idx="1"/>
          </p:nvPr>
        </p:nvSpPr>
        <p:spPr>
          <a:xfrm>
            <a:off x="1813335" y="3892743"/>
            <a:ext cx="6477900" cy="7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1350"/>
              <a:buNone/>
              <a:defRPr sz="1350" b="0" cap="none">
                <a:solidFill>
                  <a:schemeClr val="dk2"/>
                </a:solidFill>
              </a:defRPr>
            </a:lvl1pPr>
            <a:lvl2pPr lvl="1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350"/>
            </a:lvl2pPr>
            <a:lvl3pPr lvl="2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350"/>
            </a:lvl3pPr>
            <a:lvl4pPr lvl="3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cxnSp>
        <p:nvCxnSpPr>
          <p:cNvPr id="48" name="Google Shape;48;p8"/>
          <p:cNvCxnSpPr/>
          <p:nvPr/>
        </p:nvCxnSpPr>
        <p:spPr>
          <a:xfrm>
            <a:off x="0" y="3890744"/>
            <a:ext cx="9144000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9" name="Google Shape;49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95177" y="438922"/>
            <a:ext cx="3270138" cy="1012688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8"/>
          <p:cNvSpPr>
            <a:spLocks noGrp="1"/>
          </p:cNvSpPr>
          <p:nvPr>
            <p:ph type="pic" idx="2"/>
          </p:nvPr>
        </p:nvSpPr>
        <p:spPr>
          <a:xfrm>
            <a:off x="0" y="1141810"/>
            <a:ext cx="9144000" cy="27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D372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D372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D372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D372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D372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/>
          <p:nvPr/>
        </p:nvSpPr>
        <p:spPr>
          <a:xfrm>
            <a:off x="897905" y="0"/>
            <a:ext cx="6840000" cy="2852700"/>
          </a:xfrm>
          <a:prstGeom prst="rect">
            <a:avLst/>
          </a:prstGeom>
          <a:solidFill>
            <a:schemeClr val="dk1"/>
          </a:solidFill>
          <a:ln w="15875" cap="flat" cmpd="sng">
            <a:solidFill>
              <a:srgbClr val="002F5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53" name="Google Shape;53;p9"/>
          <p:cNvCxnSpPr/>
          <p:nvPr/>
        </p:nvCxnSpPr>
        <p:spPr>
          <a:xfrm>
            <a:off x="892142" y="2862224"/>
            <a:ext cx="6845700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1090680" y="1626126"/>
            <a:ext cx="6482400" cy="11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Gill Sans"/>
              <a:buNone/>
              <a:defRPr sz="27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body" idx="1"/>
          </p:nvPr>
        </p:nvSpPr>
        <p:spPr>
          <a:xfrm>
            <a:off x="1090680" y="2854649"/>
            <a:ext cx="6472800" cy="7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1350"/>
              <a:buNone/>
              <a:defRPr sz="135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350">
                <a:solidFill>
                  <a:srgbClr val="8891AA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350">
                <a:solidFill>
                  <a:srgbClr val="8891AA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91AA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91AA"/>
                </a:solidFill>
              </a:defRPr>
            </a:lvl5pPr>
            <a:lvl6pPr marL="2743200" lvl="5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91AA"/>
                </a:solidFill>
              </a:defRPr>
            </a:lvl6pPr>
            <a:lvl7pPr marL="3200400" lvl="6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91AA"/>
                </a:solidFill>
              </a:defRPr>
            </a:lvl7pPr>
            <a:lvl8pPr marL="3657600" lvl="7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91AA"/>
                </a:solidFill>
              </a:defRPr>
            </a:lvl8pPr>
            <a:lvl9pPr marL="4114800" lvl="8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91AA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dt" idx="10"/>
          </p:nvPr>
        </p:nvSpPr>
        <p:spPr>
          <a:xfrm>
            <a:off x="7490462" y="4659758"/>
            <a:ext cx="8007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sldNum" idx="12"/>
          </p:nvPr>
        </p:nvSpPr>
        <p:spPr>
          <a:xfrm>
            <a:off x="1088686" y="4658963"/>
            <a:ext cx="511200" cy="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with 2 columns" type="twoObj">
  <p:cSld name="TWO_OBJECTS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/>
          <p:nvPr/>
        </p:nvSpPr>
        <p:spPr>
          <a:xfrm>
            <a:off x="897905" y="0"/>
            <a:ext cx="7557900" cy="1385400"/>
          </a:xfrm>
          <a:prstGeom prst="rect">
            <a:avLst/>
          </a:prstGeom>
          <a:solidFill>
            <a:schemeClr val="dk1"/>
          </a:solidFill>
          <a:ln w="15875" cap="flat" cmpd="sng">
            <a:solidFill>
              <a:srgbClr val="002F5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60" name="Google Shape;60;p10"/>
          <p:cNvCxnSpPr/>
          <p:nvPr/>
        </p:nvCxnSpPr>
        <p:spPr>
          <a:xfrm rot="10800000" flipH="1">
            <a:off x="892142" y="1385409"/>
            <a:ext cx="7563600" cy="930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1" name="Google Shape;61;p10"/>
          <p:cNvSpPr txBox="1">
            <a:spLocks noGrp="1"/>
          </p:cNvSpPr>
          <p:nvPr>
            <p:ph type="title"/>
          </p:nvPr>
        </p:nvSpPr>
        <p:spPr>
          <a:xfrm>
            <a:off x="1086913" y="603667"/>
            <a:ext cx="7204200" cy="6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ill Sans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body" idx="1"/>
          </p:nvPr>
        </p:nvSpPr>
        <p:spPr>
          <a:xfrm>
            <a:off x="1085498" y="1508158"/>
            <a:ext cx="3483900" cy="30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1pPr>
            <a:lvl2pPr marL="914400" lvl="1" indent="-381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2pPr>
            <a:lvl3pPr marL="1371600" lvl="2" indent="-381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3pPr>
            <a:lvl4pPr marL="1828800" lvl="3" indent="-381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4pPr>
            <a:lvl5pPr marL="2286000" lvl="4" indent="-381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body" idx="2"/>
          </p:nvPr>
        </p:nvSpPr>
        <p:spPr>
          <a:xfrm>
            <a:off x="4810328" y="1513009"/>
            <a:ext cx="3483900" cy="30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1pPr>
            <a:lvl2pPr marL="914400" lvl="1" indent="-381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2pPr>
            <a:lvl3pPr marL="1371600" lvl="2" indent="-381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3pPr>
            <a:lvl4pPr marL="1828800" lvl="3" indent="-381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4pPr>
            <a:lvl5pPr marL="2286000" lvl="4" indent="-381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dt" idx="10"/>
          </p:nvPr>
        </p:nvSpPr>
        <p:spPr>
          <a:xfrm>
            <a:off x="7490462" y="4659758"/>
            <a:ext cx="8007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sldNum" idx="12"/>
          </p:nvPr>
        </p:nvSpPr>
        <p:spPr>
          <a:xfrm>
            <a:off x="1088686" y="4658963"/>
            <a:ext cx="511200" cy="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88686" y="603392"/>
            <a:ext cx="7202400" cy="7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l Sans"/>
              <a:buNone/>
              <a:defRPr sz="4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88686" y="1511800"/>
            <a:ext cx="7202400" cy="25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D372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81000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D372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81000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D372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81000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D372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81000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D372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285750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285750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285750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285750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7490462" y="4659758"/>
            <a:ext cx="8007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50" b="0" i="0" u="none" strike="noStrike" cap="none">
                <a:solidFill>
                  <a:srgbClr val="8891AA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1088686" y="4658963"/>
            <a:ext cx="511200" cy="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0"/>
          <p:cNvSpPr txBox="1">
            <a:spLocks noGrp="1"/>
          </p:cNvSpPr>
          <p:nvPr>
            <p:ph type="title"/>
          </p:nvPr>
        </p:nvSpPr>
        <p:spPr>
          <a:xfrm>
            <a:off x="311150" y="444500"/>
            <a:ext cx="8521800" cy="5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body" idx="1"/>
          </p:nvPr>
        </p:nvSpPr>
        <p:spPr>
          <a:xfrm>
            <a:off x="311150" y="1152525"/>
            <a:ext cx="8521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1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" name="Google Shape;133;p20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4.0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5" Type="http://schemas.openxmlformats.org/officeDocument/2006/relationships/hyperlink" Target="https://creativecommons.org/licenses/by-sa/4.0/deed.en" TargetMode="External"/><Relationship Id="rId4" Type="http://schemas.openxmlformats.org/officeDocument/2006/relationships/hyperlink" Target="https://commons.wikimedia.org/wiki/File:Books-dog-hipster-kite-reading-Favim.com-189949.jp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ollection.bccampus.ca/search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5" Type="http://schemas.openxmlformats.org/officeDocument/2006/relationships/hyperlink" Target="https://pressbooks.directory/" TargetMode="External"/><Relationship Id="rId4" Type="http://schemas.openxmlformats.org/officeDocument/2006/relationships/hyperlink" Target="https://oasis.geneseo.edu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sccc-oeri.org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sccc-oeri.org/california-community-colleges-open-educational-resources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alicejamieson/3164148439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7.jpg"/><Relationship Id="rId4" Type="http://schemas.openxmlformats.org/officeDocument/2006/relationships/hyperlink" Target="https://creativecommons.org/licenses/by-nc-nd/2.0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oregon.org/resources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ol4ed.org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seng1011/4373101408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3.jpg"/><Relationship Id="rId4" Type="http://schemas.openxmlformats.org/officeDocument/2006/relationships/hyperlink" Target="https://creativecommons.org/licenses/by-sa/4.0/deed.en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dog-wearing-eyeglasses-5732456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6.png"/><Relationship Id="rId4" Type="http://schemas.openxmlformats.org/officeDocument/2006/relationships/hyperlink" Target="https://www.pexels.com/license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oercommons.org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hyperlink" Target="https://pixabay.com/service/license-summary/" TargetMode="External"/><Relationship Id="rId4" Type="http://schemas.openxmlformats.org/officeDocument/2006/relationships/hyperlink" Target="https://pixabay.com/illustrations/vintage-steam-punk-binoculars-1135015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illscommons.org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shing.gmu.edu/whos-using-the-mason-oer-metafinder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Studious_puppy.jpg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7.png"/><Relationship Id="rId4" Type="http://schemas.openxmlformats.org/officeDocument/2006/relationships/hyperlink" Target="https://creativecommons.org/licenses/by/4.0/deed.en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cpls/9507969845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1.jpg"/><Relationship Id="rId4" Type="http://schemas.openxmlformats.org/officeDocument/2006/relationships/hyperlink" Target="https://creativecommons.org/licenses/by-nc-sa/2.0/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.umn.edu/opentextbooks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.umn.edu/opentextbooks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stax.org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milneopentextbooks.org/browse-by-subject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2"/>
          <p:cNvSpPr txBox="1">
            <a:spLocks noGrp="1"/>
          </p:cNvSpPr>
          <p:nvPr>
            <p:ph type="ctrTitle"/>
          </p:nvPr>
        </p:nvSpPr>
        <p:spPr>
          <a:xfrm>
            <a:off x="592050" y="2425050"/>
            <a:ext cx="8155500" cy="1327200"/>
          </a:xfrm>
          <a:prstGeom prst="rect">
            <a:avLst/>
          </a:prstGeom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Searching for Open Educational Resources (OER)</a:t>
            </a:r>
            <a:endParaRPr sz="4000" dirty="0"/>
          </a:p>
        </p:txBody>
      </p:sp>
      <p:sp>
        <p:nvSpPr>
          <p:cNvPr id="145" name="Google Shape;145;p22"/>
          <p:cNvSpPr txBox="1"/>
          <p:nvPr/>
        </p:nvSpPr>
        <p:spPr>
          <a:xfrm>
            <a:off x="1813325" y="3988578"/>
            <a:ext cx="6477900" cy="10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Shagun Kaur and Suzanne Wakim </a:t>
            </a:r>
            <a:endParaRPr sz="1800"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licensed </a:t>
            </a:r>
            <a:r>
              <a:rPr lang="en" sz="1800" u="sng">
                <a:solidFill>
                  <a:srgbClr val="002F5B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 4.0</a:t>
            </a:r>
            <a:r>
              <a:rPr lang="en" sz="1800"/>
              <a:t>; 2024 </a:t>
            </a:r>
            <a:endParaRPr sz="1800">
              <a:solidFill>
                <a:srgbClr val="454545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16100"/>
          </a:xfrm>
          <a:prstGeom prst="rect">
            <a:avLst/>
          </a:prstGeom>
          <a:solidFill>
            <a:srgbClr val="013B71"/>
          </a:solidFill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Pause for exploration or Q and A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05" name="Google Shape;205;p31" descr="A dog wearing a tweed cap and reading glasses reading &quot;A Thousand Splendid Sons&quot; by Khaled Husseini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4250" y="947325"/>
            <a:ext cx="3541300" cy="3463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1"/>
          <p:cNvSpPr txBox="1"/>
          <p:nvPr/>
        </p:nvSpPr>
        <p:spPr>
          <a:xfrm>
            <a:off x="2304925" y="4500775"/>
            <a:ext cx="54837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dk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Hipster</a:t>
            </a:r>
            <a:r>
              <a:rPr lang="en" u="sng">
                <a:solidFill>
                  <a:schemeClr val="dk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Dog</a:t>
            </a:r>
            <a:r>
              <a:rPr lang="en">
                <a:solidFill>
                  <a:schemeClr val="dk1"/>
                </a:solidFill>
              </a:rPr>
              <a:t> by Volkan berber is licensed </a:t>
            </a:r>
            <a:r>
              <a:rPr lang="en" u="sng">
                <a:solidFill>
                  <a:schemeClr val="dk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 4.0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69700"/>
          </a:xfrm>
          <a:prstGeom prst="rect">
            <a:avLst/>
          </a:prstGeom>
          <a:solidFill>
            <a:srgbClr val="013B71"/>
          </a:solidFill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Other Textbooks sites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2" name="Google Shape;212;p32"/>
          <p:cNvSpPr txBox="1">
            <a:spLocks noGrp="1"/>
          </p:cNvSpPr>
          <p:nvPr>
            <p:ph type="body" idx="1"/>
          </p:nvPr>
        </p:nvSpPr>
        <p:spPr>
          <a:xfrm>
            <a:off x="337325" y="813926"/>
            <a:ext cx="8450700" cy="16401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457200" lvl="0" indent="-387350" algn="l" rtl="0">
              <a:spcBef>
                <a:spcPts val="800"/>
              </a:spcBef>
              <a:spcAft>
                <a:spcPts val="0"/>
              </a:spcAft>
              <a:buSzPts val="2500"/>
              <a:buChar char="•"/>
            </a:pPr>
            <a:r>
              <a:rPr lang="en" sz="2500" u="sng">
                <a:latin typeface="Arial"/>
                <a:ea typeface="Arial"/>
                <a:cs typeface="Arial"/>
                <a:sym typeface="Arial"/>
                <a:hlinkClick r:id="rId3"/>
              </a:rPr>
              <a:t>B.C. Open Collection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Font typeface="Arial"/>
              <a:buChar char="•"/>
            </a:pPr>
            <a:r>
              <a:rPr lang="en" sz="2500">
                <a:latin typeface="Arial"/>
                <a:ea typeface="Arial"/>
                <a:cs typeface="Arial"/>
                <a:sym typeface="Arial"/>
              </a:rPr>
              <a:t>Oasis [Openly Available Sources Integrated Search] </a:t>
            </a:r>
            <a:r>
              <a:rPr lang="en" sz="2500" u="sng">
                <a:latin typeface="Arial"/>
                <a:ea typeface="Arial"/>
                <a:cs typeface="Arial"/>
                <a:sym typeface="Arial"/>
                <a:hlinkClick r:id="rId4"/>
              </a:rPr>
              <a:t>Genesco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Font typeface="Arial"/>
              <a:buChar char="•"/>
            </a:pPr>
            <a:r>
              <a:rPr lang="en" sz="2500" u="sng">
                <a:latin typeface="Arial"/>
                <a:ea typeface="Arial"/>
                <a:cs typeface="Arial"/>
                <a:sym typeface="Arial"/>
                <a:hlinkClick r:id="rId5"/>
              </a:rPr>
              <a:t>PressBooks</a:t>
            </a:r>
            <a:endParaRPr sz="25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3" name="Google Shape;213;p32" descr="Screen capture pf the Pressbook directory that allows you to search by various categories from licenses, subject, language, etc.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2454025"/>
            <a:ext cx="8777274" cy="253707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3"/>
          <p:cNvSpPr txBox="1">
            <a:spLocks noGrp="1"/>
          </p:cNvSpPr>
          <p:nvPr>
            <p:ph type="title"/>
          </p:nvPr>
        </p:nvSpPr>
        <p:spPr>
          <a:xfrm>
            <a:off x="0" y="795650"/>
            <a:ext cx="9144000" cy="3058200"/>
          </a:xfrm>
          <a:prstGeom prst="rect">
            <a:avLst/>
          </a:prstGeom>
          <a:solidFill>
            <a:srgbClr val="00417E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 sz="5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Highly Curated</a:t>
            </a:r>
            <a:endParaRPr sz="5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59700"/>
          </a:xfrm>
          <a:prstGeom prst="rect">
            <a:avLst/>
          </a:prstGeom>
          <a:solidFill>
            <a:srgbClr val="013B7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 sz="3200" b="1" u="sng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ASCCC OERI</a:t>
            </a:r>
            <a:endParaRPr sz="32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24" name="Google Shape;224;p34" descr="ASCCC OERI homep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6925" y="827225"/>
            <a:ext cx="8370150" cy="3802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74100"/>
          </a:xfrm>
          <a:prstGeom prst="rect">
            <a:avLst/>
          </a:prstGeom>
          <a:solidFill>
            <a:srgbClr val="013B71"/>
          </a:solidFill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u="sng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Curated OER Collections</a:t>
            </a:r>
            <a:endParaRPr sz="3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30" name="Google Shape;230;p35" descr="Screen capture of the curated collection tab on the OERI website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826500"/>
            <a:ext cx="8839199" cy="411352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6"/>
          <p:cNvSpPr txBox="1">
            <a:spLocks noGrp="1"/>
          </p:cNvSpPr>
          <p:nvPr>
            <p:ph type="title"/>
          </p:nvPr>
        </p:nvSpPr>
        <p:spPr>
          <a:xfrm>
            <a:off x="-3" y="0"/>
            <a:ext cx="9144000" cy="6741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OER by Discipline</a:t>
            </a:r>
            <a:endParaRPr sz="3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36" name="Google Shape;236;p36" descr="OER Resources by discipline tab on the OERI site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800" y="798225"/>
            <a:ext cx="8548389" cy="41646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7"/>
          <p:cNvSpPr txBox="1">
            <a:spLocks noGrp="1"/>
          </p:cNvSpPr>
          <p:nvPr>
            <p:ph type="title"/>
          </p:nvPr>
        </p:nvSpPr>
        <p:spPr>
          <a:xfrm>
            <a:off x="-3" y="0"/>
            <a:ext cx="9144000" cy="6741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OER by TMC</a:t>
            </a:r>
            <a:endParaRPr sz="3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42" name="Google Shape;242;p37" descr="OER Resources by TMC tab on the OERI site under curated collection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26500"/>
            <a:ext cx="8781201" cy="416460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8"/>
          <p:cNvSpPr txBox="1">
            <a:spLocks noGrp="1"/>
          </p:cNvSpPr>
          <p:nvPr>
            <p:ph type="title"/>
          </p:nvPr>
        </p:nvSpPr>
        <p:spPr>
          <a:xfrm>
            <a:off x="-3" y="0"/>
            <a:ext cx="9144000" cy="6741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OER by GE</a:t>
            </a:r>
            <a:endParaRPr sz="3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48" name="Google Shape;248;p38" descr="OER Resources by GE tab on the OERI site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26500"/>
            <a:ext cx="8753900" cy="416460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9"/>
          <p:cNvSpPr txBox="1">
            <a:spLocks noGrp="1"/>
          </p:cNvSpPr>
          <p:nvPr>
            <p:ph type="title"/>
          </p:nvPr>
        </p:nvSpPr>
        <p:spPr>
          <a:xfrm>
            <a:off x="-3" y="0"/>
            <a:ext cx="9144000" cy="6741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ASCCC OERI Resources</a:t>
            </a:r>
            <a:endParaRPr sz="3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54" name="Google Shape;254;p39" descr="The ASCCC OERI pages that showcases the resources supported by OERI RFP grants categorized by finding cycle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08300"/>
            <a:ext cx="8839199" cy="408637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255" name="Google Shape;255;p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>
            <a:off x="3762875" y="3966125"/>
            <a:ext cx="1247100" cy="318600"/>
          </a:xfrm>
          <a:prstGeom prst="straightConnector1">
            <a:avLst/>
          </a:prstGeom>
          <a:noFill/>
          <a:ln w="28575" cap="flat" cmpd="sng">
            <a:solidFill>
              <a:srgbClr val="DC1931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0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16100"/>
          </a:xfrm>
          <a:prstGeom prst="rect">
            <a:avLst/>
          </a:prstGeom>
          <a:solidFill>
            <a:srgbClr val="013B71"/>
          </a:solidFill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Pause for exploration or Q and A</a:t>
            </a:r>
            <a:endParaRPr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1" name="Google Shape;261;p40"/>
          <p:cNvSpPr txBox="1"/>
          <p:nvPr/>
        </p:nvSpPr>
        <p:spPr>
          <a:xfrm>
            <a:off x="2304925" y="4500775"/>
            <a:ext cx="54837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dk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Dog Intelligence</a:t>
            </a:r>
            <a:r>
              <a:rPr lang="en">
                <a:solidFill>
                  <a:schemeClr val="dk1"/>
                </a:solidFill>
              </a:rPr>
              <a:t> by alicejamieson is licensed </a:t>
            </a:r>
            <a:r>
              <a:rPr lang="en" u="sng">
                <a:solidFill>
                  <a:schemeClr val="dk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 2.0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62" name="Google Shape;262;p40" descr="A white dog with glasses reading a book.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26863" y="831813"/>
            <a:ext cx="4639834" cy="3479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3"/>
          <p:cNvSpPr txBox="1">
            <a:spLocks noGrp="1"/>
          </p:cNvSpPr>
          <p:nvPr>
            <p:ph type="title"/>
          </p:nvPr>
        </p:nvSpPr>
        <p:spPr>
          <a:xfrm>
            <a:off x="752700" y="313050"/>
            <a:ext cx="7428300" cy="6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 sz="3200" b="1" dirty="0">
                <a:solidFill>
                  <a:srgbClr val="00417E"/>
                </a:solidFill>
                <a:latin typeface="Open Sans"/>
                <a:ea typeface="Open Sans"/>
                <a:cs typeface="Open Sans"/>
                <a:sym typeface="Open Sans"/>
              </a:rPr>
              <a:t>OER Basics Series</a:t>
            </a:r>
            <a:endParaRPr sz="3200" b="1" dirty="0"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151" name="Google Shape;151;p23"/>
          <p:cNvGraphicFramePr/>
          <p:nvPr>
            <p:extLst>
              <p:ext uri="{D42A27DB-BD31-4B8C-83A1-F6EECF244321}">
                <p14:modId xmlns:p14="http://schemas.microsoft.com/office/powerpoint/2010/main" val="2721922462"/>
              </p:ext>
            </p:extLst>
          </p:nvPr>
        </p:nvGraphicFramePr>
        <p:xfrm>
          <a:off x="1252275" y="986550"/>
          <a:ext cx="6639450" cy="4051274"/>
        </p:xfrm>
        <a:graphic>
          <a:graphicData uri="http://schemas.openxmlformats.org/drawingml/2006/table">
            <a:tbl>
              <a:tblPr firstRow="1">
                <a:noFill/>
                <a:tableStyleId>{BF4660D3-8701-4526-BCC1-393594539CE1}</a:tableStyleId>
              </a:tblPr>
              <a:tblGrid>
                <a:gridCol w="1143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7961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olidFill>
                            <a:srgbClr val="013B71"/>
                          </a:solidFill>
                        </a:rPr>
                        <a:t>Date</a:t>
                      </a:r>
                      <a:endParaRPr sz="1600" dirty="0">
                        <a:solidFill>
                          <a:srgbClr val="013B71"/>
                        </a:solidFill>
                      </a:endParaRPr>
                    </a:p>
                  </a:txBody>
                  <a:tcPr marL="25400" marR="25400" marT="25400" marB="25400" anchor="b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Title</a:t>
                      </a:r>
                      <a:endParaRPr sz="1600" dirty="0"/>
                    </a:p>
                  </a:txBody>
                  <a:tcPr marL="25400" marR="25400" marT="25400" marB="25400" anchor="b"/>
                </a:tc>
                <a:extLst>
                  <a:ext uri="{0D108BD9-81ED-4DB2-BD59-A6C34878D82A}">
                    <a16:rowId xmlns:a16="http://schemas.microsoft.com/office/drawing/2014/main" val="1788354663"/>
                  </a:ext>
                </a:extLst>
              </a:tr>
              <a:tr h="677961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013B71"/>
                          </a:solidFill>
                        </a:rPr>
                        <a:t>2/1</a:t>
                      </a:r>
                      <a:endParaRPr sz="1600">
                        <a:solidFill>
                          <a:srgbClr val="013B71"/>
                        </a:solidFill>
                      </a:endParaRPr>
                    </a:p>
                  </a:txBody>
                  <a:tcPr marL="25400" marR="25400" marT="25400" marB="25400" anchor="b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Understanding Open Educational Resources (OER), Copyright, and Fair Use</a:t>
                      </a:r>
                      <a:endParaRPr sz="1600"/>
                    </a:p>
                  </a:txBody>
                  <a:tcPr marL="25400" marR="25400" marT="25400" marB="2540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971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013B71"/>
                          </a:solidFill>
                        </a:rPr>
                        <a:t>2/8</a:t>
                      </a:r>
                      <a:endParaRPr sz="1600">
                        <a:solidFill>
                          <a:srgbClr val="013B71"/>
                        </a:solidFill>
                      </a:endParaRPr>
                    </a:p>
                  </a:txBody>
                  <a:tcPr marL="25400" marR="25400" marT="25400" marB="25400" anchor="b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Introduction to Creative Commons Licensing</a:t>
                      </a:r>
                      <a:endParaRPr sz="1600" dirty="0"/>
                    </a:p>
                  </a:txBody>
                  <a:tcPr marL="25400" marR="25400" marT="25400" marB="2540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971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013B71"/>
                          </a:solidFill>
                        </a:rPr>
                        <a:t>2/15</a:t>
                      </a:r>
                      <a:endParaRPr sz="1600">
                        <a:solidFill>
                          <a:srgbClr val="013B71"/>
                        </a:solidFill>
                      </a:endParaRPr>
                    </a:p>
                  </a:txBody>
                  <a:tcPr marL="25400" marR="25400" marT="25400" marB="25400" anchor="b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Searching for Open Educational Resources (OER)</a:t>
                      </a:r>
                      <a:endParaRPr sz="1600"/>
                    </a:p>
                  </a:txBody>
                  <a:tcPr marL="25400" marR="25400" marT="25400" marB="2540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961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013B71"/>
                          </a:solidFill>
                        </a:rPr>
                        <a:t>2/22</a:t>
                      </a:r>
                      <a:endParaRPr sz="1600">
                        <a:solidFill>
                          <a:srgbClr val="013B71"/>
                        </a:solidFill>
                      </a:endParaRPr>
                    </a:p>
                  </a:txBody>
                  <a:tcPr marL="25400" marR="25400" marT="25400" marB="25400" anchor="b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Evaluating Open Educational Resources (OER) for Accessibility </a:t>
                      </a:r>
                      <a:endParaRPr sz="1600"/>
                    </a:p>
                  </a:txBody>
                  <a:tcPr marL="25400" marR="25400" marT="25400" marB="2540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7961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013B71"/>
                          </a:solidFill>
                        </a:rPr>
                        <a:t>2/29</a:t>
                      </a:r>
                      <a:endParaRPr sz="1600">
                        <a:solidFill>
                          <a:srgbClr val="013B71"/>
                        </a:solidFill>
                      </a:endParaRPr>
                    </a:p>
                  </a:txBody>
                  <a:tcPr marL="25400" marR="25400" marT="25400" marB="25400" anchor="b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Open Educational Resources (OER) Curation and Advanced Licensing</a:t>
                      </a:r>
                      <a:endParaRPr sz="1600" dirty="0"/>
                    </a:p>
                  </a:txBody>
                  <a:tcPr marL="25400" marR="25400" marT="25400" marB="2540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88800"/>
          </a:xfrm>
          <a:prstGeom prst="rect">
            <a:avLst/>
          </a:prstGeom>
          <a:solidFill>
            <a:srgbClr val="013B7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 sz="3200" b="1" u="sng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Open Oregon</a:t>
            </a:r>
            <a:endParaRPr sz="32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8" name="Google Shape;268;p41"/>
          <p:cNvSpPr txBox="1">
            <a:spLocks noGrp="1"/>
          </p:cNvSpPr>
          <p:nvPr>
            <p:ph type="body" idx="1"/>
          </p:nvPr>
        </p:nvSpPr>
        <p:spPr>
          <a:xfrm>
            <a:off x="131075" y="1062075"/>
            <a:ext cx="4778700" cy="39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90572" algn="l" rtl="0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2550"/>
              <a:buChar char="•"/>
            </a:pPr>
            <a:r>
              <a:rPr lang="en" sz="2550">
                <a:latin typeface="Arial"/>
                <a:ea typeface="Arial"/>
                <a:cs typeface="Arial"/>
                <a:sym typeface="Arial"/>
              </a:rPr>
              <a:t>Aggregates proprietary and openly licensed materials by:</a:t>
            </a:r>
            <a:endParaRPr sz="2550">
              <a:latin typeface="Arial"/>
              <a:ea typeface="Arial"/>
              <a:cs typeface="Arial"/>
              <a:sym typeface="Arial"/>
            </a:endParaRPr>
          </a:p>
          <a:p>
            <a:pPr marL="914400" lvl="1" indent="-390572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2550"/>
              <a:buChar char="•"/>
            </a:pPr>
            <a:r>
              <a:rPr lang="en" sz="2550">
                <a:latin typeface="Arial"/>
                <a:ea typeface="Arial"/>
                <a:cs typeface="Arial"/>
                <a:sym typeface="Arial"/>
              </a:rPr>
              <a:t>Course name</a:t>
            </a:r>
            <a:endParaRPr sz="2550">
              <a:latin typeface="Arial"/>
              <a:ea typeface="Arial"/>
              <a:cs typeface="Arial"/>
              <a:sym typeface="Arial"/>
            </a:endParaRPr>
          </a:p>
          <a:p>
            <a:pPr marL="914400" lvl="1" indent="-390572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2550"/>
              <a:buChar char="•"/>
            </a:pPr>
            <a:r>
              <a:rPr lang="en" sz="2550">
                <a:latin typeface="Arial"/>
                <a:ea typeface="Arial"/>
                <a:cs typeface="Arial"/>
                <a:sym typeface="Arial"/>
              </a:rPr>
              <a:t>Course Materials</a:t>
            </a:r>
            <a:endParaRPr sz="2550">
              <a:latin typeface="Arial"/>
              <a:ea typeface="Arial"/>
              <a:cs typeface="Arial"/>
              <a:sym typeface="Arial"/>
            </a:endParaRPr>
          </a:p>
          <a:p>
            <a:pPr marL="914400" lvl="1" indent="-390572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2550"/>
              <a:buChar char="•"/>
            </a:pPr>
            <a:r>
              <a:rPr lang="en" sz="2550">
                <a:latin typeface="Arial"/>
                <a:ea typeface="Arial"/>
                <a:cs typeface="Arial"/>
                <a:sym typeface="Arial"/>
              </a:rPr>
              <a:t>Institution</a:t>
            </a:r>
            <a:endParaRPr sz="2550">
              <a:latin typeface="Arial"/>
              <a:ea typeface="Arial"/>
              <a:cs typeface="Arial"/>
              <a:sym typeface="Arial"/>
            </a:endParaRPr>
          </a:p>
          <a:p>
            <a:pPr marL="914400" lvl="1" indent="-390572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2550"/>
              <a:buChar char="•"/>
            </a:pPr>
            <a:r>
              <a:rPr lang="en" sz="2550">
                <a:latin typeface="Arial"/>
                <a:ea typeface="Arial"/>
                <a:cs typeface="Arial"/>
                <a:sym typeface="Arial"/>
              </a:rPr>
              <a:t>Instructor information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69" name="Google Shape;269;p41" descr="Open Oregon logo with the text &quot;Open Oregon Educational Resources&quot;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3900" y="1843997"/>
            <a:ext cx="3705075" cy="163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2"/>
          <p:cNvSpPr txBox="1">
            <a:spLocks noGrp="1"/>
          </p:cNvSpPr>
          <p:nvPr>
            <p:ph type="title"/>
          </p:nvPr>
        </p:nvSpPr>
        <p:spPr>
          <a:xfrm>
            <a:off x="25" y="0"/>
            <a:ext cx="9144000" cy="606900"/>
          </a:xfrm>
          <a:prstGeom prst="rect">
            <a:avLst/>
          </a:prstGeom>
          <a:solidFill>
            <a:srgbClr val="013B7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 sz="3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Looking at Open Oregon</a:t>
            </a:r>
            <a:endParaRPr sz="3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75" name="Google Shape;275;p42" descr="The search box for Open Oregon that allows you to search by &quot;Discipline&quot; and &quot;School Type.&quo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400" y="722900"/>
            <a:ext cx="8517199" cy="42318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276" name="Google Shape;276;p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rot="10800000" flipH="1">
            <a:off x="640275" y="1271450"/>
            <a:ext cx="873900" cy="473400"/>
          </a:xfrm>
          <a:prstGeom prst="straightConnector1">
            <a:avLst/>
          </a:prstGeom>
          <a:noFill/>
          <a:ln w="28575" cap="flat" cmpd="sng">
            <a:solidFill>
              <a:srgbClr val="DC193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77" name="Google Shape;277;p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rot="10800000" flipH="1">
            <a:off x="2870650" y="1253350"/>
            <a:ext cx="783000" cy="509700"/>
          </a:xfrm>
          <a:prstGeom prst="straightConnector1">
            <a:avLst/>
          </a:prstGeom>
          <a:noFill/>
          <a:ln w="28575" cap="flat" cmpd="sng">
            <a:solidFill>
              <a:srgbClr val="DC1931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34200"/>
          </a:xfrm>
          <a:prstGeom prst="rect">
            <a:avLst/>
          </a:prstGeom>
          <a:solidFill>
            <a:srgbClr val="013B7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 sz="3200" b="1" u="sng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Cool4Ed</a:t>
            </a:r>
            <a:endParaRPr sz="32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3" name="Google Shape;283;p43"/>
          <p:cNvSpPr txBox="1">
            <a:spLocks noGrp="1"/>
          </p:cNvSpPr>
          <p:nvPr>
            <p:ph type="body" idx="1"/>
          </p:nvPr>
        </p:nvSpPr>
        <p:spPr>
          <a:xfrm>
            <a:off x="460523" y="801725"/>
            <a:ext cx="8564100" cy="30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81000" algn="l" rtl="0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2400"/>
              <a:buChar char="•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California Open Online Library for Education aggregates searches across several collections.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2400"/>
              <a:buChar char="•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Find Materials, look at faculty showcases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84" name="Google Shape;284;p43" descr="Cool4Ed homepage, which lets you search by C-ID or Faculty showcase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2950" y="2307875"/>
            <a:ext cx="8758098" cy="26738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285" name="Google Shape;285;p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>
            <a:off x="6530225" y="3556450"/>
            <a:ext cx="919500" cy="482400"/>
          </a:xfrm>
          <a:prstGeom prst="straightConnector1">
            <a:avLst/>
          </a:prstGeom>
          <a:noFill/>
          <a:ln w="28575" cap="flat" cmpd="sng">
            <a:solidFill>
              <a:srgbClr val="DC1931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38400"/>
          </a:xfrm>
          <a:prstGeom prst="rect">
            <a:avLst/>
          </a:prstGeom>
          <a:solidFill>
            <a:srgbClr val="013B7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 sz="32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Looking at Cool4Ed</a:t>
            </a:r>
            <a:endParaRPr sz="32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91" name="Google Shape;291;p44" descr="Math and Stat course showcased by Alex Chen from CSU Dominguez Hills"/>
          <p:cNvPicPr preferRelativeResize="0"/>
          <p:nvPr/>
        </p:nvPicPr>
        <p:blipFill rotWithShape="1">
          <a:blip r:embed="rId3">
            <a:alphaModFix/>
          </a:blip>
          <a:srcRect b="45316"/>
          <a:stretch/>
        </p:blipFill>
        <p:spPr>
          <a:xfrm>
            <a:off x="140425" y="853000"/>
            <a:ext cx="8863150" cy="171874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92" name="Google Shape;292;p44" descr="C-ID course material page." title="Searching by C-ID where you can select by Discipline and C-ID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616425"/>
            <a:ext cx="8863150" cy="237467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16100"/>
          </a:xfrm>
          <a:prstGeom prst="rect">
            <a:avLst/>
          </a:prstGeom>
          <a:solidFill>
            <a:srgbClr val="013B71"/>
          </a:solidFill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Pause for exploration or Q and A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8" name="Google Shape;298;p45"/>
          <p:cNvSpPr txBox="1"/>
          <p:nvPr/>
        </p:nvSpPr>
        <p:spPr>
          <a:xfrm>
            <a:off x="1886175" y="4339325"/>
            <a:ext cx="54837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dk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Dog Reads N</a:t>
            </a:r>
            <a:r>
              <a:rPr lang="en" u="sng">
                <a:solidFill>
                  <a:schemeClr val="dk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ewspaper</a:t>
            </a:r>
            <a:r>
              <a:rPr lang="en" u="sng">
                <a:solidFill>
                  <a:schemeClr val="dk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?</a:t>
            </a:r>
            <a:r>
              <a:rPr lang="en" u="sng">
                <a:solidFill>
                  <a:schemeClr val="dk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">
                <a:solidFill>
                  <a:schemeClr val="dk1"/>
                </a:solidFill>
              </a:rPr>
              <a:t>by steve eng is licensed </a:t>
            </a:r>
            <a:r>
              <a:rPr lang="en" u="sng">
                <a:solidFill>
                  <a:schemeClr val="dk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 4.0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99" name="Google Shape;299;p45" descr="Molly the Dog attempting to read the funny pages.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37375" y="916425"/>
            <a:ext cx="4507100" cy="322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6"/>
          <p:cNvSpPr txBox="1">
            <a:spLocks noGrp="1"/>
          </p:cNvSpPr>
          <p:nvPr>
            <p:ph type="title"/>
          </p:nvPr>
        </p:nvSpPr>
        <p:spPr>
          <a:xfrm>
            <a:off x="0" y="795650"/>
            <a:ext cx="9144000" cy="3058200"/>
          </a:xfrm>
          <a:prstGeom prst="rect">
            <a:avLst/>
          </a:prstGeom>
          <a:solidFill>
            <a:srgbClr val="00417E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 sz="5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Large Collections</a:t>
            </a:r>
            <a:endParaRPr sz="5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38400"/>
          </a:xfrm>
          <a:prstGeom prst="rect">
            <a:avLst/>
          </a:prstGeom>
          <a:solidFill>
            <a:srgbClr val="013B7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 sz="32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OERI in Canvas Commons</a:t>
            </a:r>
            <a:endParaRPr sz="32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10" name="Google Shape;310;p47" descr="The Canvas Commons page for OERI 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52550"/>
            <a:ext cx="8699276" cy="426745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8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38400"/>
          </a:xfrm>
          <a:prstGeom prst="rect">
            <a:avLst/>
          </a:prstGeom>
          <a:solidFill>
            <a:srgbClr val="013B7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 sz="32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OpenStax is also in Canvas Commons</a:t>
            </a:r>
            <a:endParaRPr sz="32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16" name="Google Shape;316;p48" descr="The OpenStax homepage on Canvas Common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8650" y="695300"/>
            <a:ext cx="7646701" cy="4329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16100"/>
          </a:xfrm>
          <a:prstGeom prst="rect">
            <a:avLst/>
          </a:prstGeom>
          <a:solidFill>
            <a:srgbClr val="013B71"/>
          </a:solidFill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Pause for exploration or Q and A</a:t>
            </a:r>
            <a:endParaRPr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2" name="Google Shape;322;p49"/>
          <p:cNvSpPr txBox="1"/>
          <p:nvPr/>
        </p:nvSpPr>
        <p:spPr>
          <a:xfrm>
            <a:off x="2405100" y="4211850"/>
            <a:ext cx="54837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dk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Dog Wearing Eyeglasses </a:t>
            </a:r>
            <a:r>
              <a:rPr lang="en">
                <a:solidFill>
                  <a:schemeClr val="dk1"/>
                </a:solidFill>
              </a:rPr>
              <a:t>by Sam Lion via </a:t>
            </a:r>
            <a:r>
              <a:rPr lang="en" u="sng">
                <a:solidFill>
                  <a:schemeClr val="dk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Pexels license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23" name="Google Shape;323;p49" descr="A dog with a yellow striped tie wearing eyeglasses and reading a book.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98650" y="856050"/>
            <a:ext cx="2658250" cy="3285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0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25200"/>
          </a:xfrm>
          <a:prstGeom prst="rect">
            <a:avLst/>
          </a:prstGeom>
          <a:solidFill>
            <a:srgbClr val="013B7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 sz="3100" b="1" u="sng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OER Commons</a:t>
            </a:r>
            <a:endParaRPr sz="31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9" name="Google Shape;329;p50"/>
          <p:cNvSpPr txBox="1"/>
          <p:nvPr/>
        </p:nvSpPr>
        <p:spPr>
          <a:xfrm>
            <a:off x="232525" y="691325"/>
            <a:ext cx="8801100" cy="10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9250" algn="l" rtl="0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2400" i="0" u="none" strike="noStrike" cap="none">
                <a:solidFill>
                  <a:srgbClr val="454545"/>
                </a:solidFill>
              </a:rPr>
              <a:t>Suggestion: Use limiters!</a:t>
            </a:r>
            <a:endParaRPr sz="2400" i="0" u="none" strike="noStrike" cap="none">
              <a:solidFill>
                <a:srgbClr val="454545"/>
              </a:solidFill>
            </a:endParaRPr>
          </a:p>
          <a:p>
            <a:pPr marL="457200" marR="0" lvl="0" indent="-349250" algn="l" rtl="0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2400" i="0" u="none" strike="noStrike" cap="none">
                <a:solidFill>
                  <a:srgbClr val="454545"/>
                </a:solidFill>
              </a:rPr>
              <a:t>Also has building platform</a:t>
            </a:r>
            <a:endParaRPr sz="2400" i="0" u="none" strike="noStrike" cap="none">
              <a:solidFill>
                <a:schemeClr val="accent2"/>
              </a:solidFill>
            </a:endParaRPr>
          </a:p>
        </p:txBody>
      </p:sp>
      <p:pic>
        <p:nvPicPr>
          <p:cNvPr id="330" name="Google Shape;330;p50" descr="Home page for OER Commons where you can search by keyword and subject area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937225"/>
            <a:ext cx="8839202" cy="290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801900"/>
          </a:xfrm>
          <a:prstGeom prst="rect">
            <a:avLst/>
          </a:prstGeom>
          <a:solidFill>
            <a:srgbClr val="013B7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 sz="32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Looking for Open Content</a:t>
            </a:r>
            <a:endParaRPr sz="3200" b="1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7" name="Google Shape;157;p24"/>
          <p:cNvSpPr txBox="1">
            <a:spLocks noGrp="1"/>
          </p:cNvSpPr>
          <p:nvPr>
            <p:ph type="body" idx="1"/>
          </p:nvPr>
        </p:nvSpPr>
        <p:spPr>
          <a:xfrm>
            <a:off x="466925" y="934725"/>
            <a:ext cx="4883100" cy="40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rgbClr val="013B71"/>
                </a:solidFill>
                <a:latin typeface="Arial"/>
                <a:ea typeface="Arial"/>
                <a:cs typeface="Arial"/>
                <a:sym typeface="Arial"/>
              </a:rPr>
              <a:t>Organize</a:t>
            </a:r>
            <a:endParaRPr sz="1900" b="1">
              <a:solidFill>
                <a:srgbClr val="013B7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0" indent="-336550" algn="l" rtl="0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SzPts val="1700"/>
              <a:buChar char="•"/>
            </a:pPr>
            <a:r>
              <a:rPr lang="en" sz="1700">
                <a:latin typeface="Arial"/>
                <a:ea typeface="Arial"/>
                <a:cs typeface="Arial"/>
                <a:sym typeface="Arial"/>
              </a:rPr>
              <a:t>Consider your goals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marL="914400" lvl="0" indent="-3365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" sz="1700">
                <a:latin typeface="Arial"/>
                <a:ea typeface="Arial"/>
                <a:cs typeface="Arial"/>
                <a:sym typeface="Arial"/>
              </a:rPr>
              <a:t>Keep a record of your searches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rgbClr val="013B71"/>
                </a:solidFill>
                <a:latin typeface="Arial"/>
                <a:ea typeface="Arial"/>
                <a:cs typeface="Arial"/>
                <a:sym typeface="Arial"/>
              </a:rPr>
              <a:t>Brainstorm</a:t>
            </a:r>
            <a:endParaRPr sz="1900" b="1">
              <a:solidFill>
                <a:srgbClr val="013B7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0" indent="-336550" algn="l" rtl="0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SzPts val="1700"/>
              <a:buChar char="•"/>
            </a:pPr>
            <a:r>
              <a:rPr lang="en" sz="1700">
                <a:latin typeface="Arial"/>
                <a:ea typeface="Arial"/>
                <a:cs typeface="Arial"/>
                <a:sym typeface="Arial"/>
              </a:rPr>
              <a:t>Identify search terms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marL="914400" lvl="0" indent="-3365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" sz="1700">
                <a:latin typeface="Arial"/>
                <a:ea typeface="Arial"/>
                <a:cs typeface="Arial"/>
                <a:sym typeface="Arial"/>
              </a:rPr>
              <a:t>Course level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marL="914400" lvl="0" indent="-3365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" sz="1700">
                <a:latin typeface="Arial"/>
                <a:ea typeface="Arial"/>
                <a:cs typeface="Arial"/>
                <a:sym typeface="Arial"/>
              </a:rPr>
              <a:t>Learning Outcomes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rgbClr val="013B71"/>
                </a:solidFill>
                <a:latin typeface="Arial"/>
                <a:ea typeface="Arial"/>
                <a:cs typeface="Arial"/>
                <a:sym typeface="Arial"/>
              </a:rPr>
              <a:t>Searc</a:t>
            </a:r>
            <a:r>
              <a:rPr lang="en" sz="1900" b="1">
                <a:latin typeface="Arial"/>
                <a:ea typeface="Arial"/>
                <a:cs typeface="Arial"/>
                <a:sym typeface="Arial"/>
              </a:rPr>
              <a:t>h</a:t>
            </a:r>
            <a:endParaRPr sz="1900" b="1">
              <a:latin typeface="Arial"/>
              <a:ea typeface="Arial"/>
              <a:cs typeface="Arial"/>
              <a:sym typeface="Arial"/>
            </a:endParaRPr>
          </a:p>
          <a:p>
            <a:pPr marL="914400" lvl="0" indent="-336550" algn="l" rtl="0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SzPts val="1700"/>
              <a:buChar char="•"/>
            </a:pPr>
            <a:r>
              <a:rPr lang="en" sz="1700">
                <a:latin typeface="Arial"/>
                <a:ea typeface="Arial"/>
                <a:cs typeface="Arial"/>
                <a:sym typeface="Arial"/>
              </a:rPr>
              <a:t>Browse broadly - related subject areas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marL="914400" lvl="0" indent="-3365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" sz="1700">
                <a:latin typeface="Arial"/>
                <a:ea typeface="Arial"/>
                <a:cs typeface="Arial"/>
                <a:sym typeface="Arial"/>
              </a:rPr>
              <a:t>Think big! 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marL="914400" lvl="0" indent="-3365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" sz="1700">
                <a:latin typeface="Arial"/>
                <a:ea typeface="Arial"/>
                <a:cs typeface="Arial"/>
                <a:sym typeface="Arial"/>
              </a:rPr>
              <a:t>Think small!</a:t>
            </a:r>
            <a:endParaRPr sz="17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8" name="Google Shape;158;p24" descr="Steam Punk inspired black and white background of a woman with binoculars"/>
          <p:cNvPicPr preferRelativeResize="0"/>
          <p:nvPr/>
        </p:nvPicPr>
        <p:blipFill rotWithShape="1">
          <a:blip r:embed="rId3">
            <a:alphaModFix/>
          </a:blip>
          <a:srcRect t="17505" b="7492"/>
          <a:stretch/>
        </p:blipFill>
        <p:spPr>
          <a:xfrm>
            <a:off x="5599875" y="1514075"/>
            <a:ext cx="3321077" cy="2756275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4"/>
          <p:cNvSpPr txBox="1"/>
          <p:nvPr/>
        </p:nvSpPr>
        <p:spPr>
          <a:xfrm>
            <a:off x="5669063" y="4351875"/>
            <a:ext cx="3292800" cy="28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800"/>
              <a:buFont typeface="Arial"/>
              <a:buNone/>
            </a:pPr>
            <a:r>
              <a:rPr lang="en" sz="1200" u="sng">
                <a:solidFill>
                  <a:srgbClr val="00206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Searching</a:t>
            </a:r>
            <a:r>
              <a:rPr lang="en" sz="1200">
                <a:solidFill>
                  <a:srgbClr val="002060"/>
                </a:solidFill>
              </a:rPr>
              <a:t> by ArtsyBee via </a:t>
            </a:r>
            <a:r>
              <a:rPr lang="en" sz="1200" u="sng">
                <a:solidFill>
                  <a:srgbClr val="00206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Pixabay License</a:t>
            </a:r>
            <a:endParaRPr sz="1800" b="0" i="0" u="none" strike="noStrike" cap="none">
              <a:solidFill>
                <a:srgbClr val="002060"/>
              </a:solidFill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05000"/>
          </a:xfrm>
          <a:prstGeom prst="rect">
            <a:avLst/>
          </a:prstGeom>
          <a:solidFill>
            <a:srgbClr val="013B7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 sz="32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Looking at OER Commons</a:t>
            </a:r>
            <a:endParaRPr sz="32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36" name="Google Shape;336;p51" descr="The search window in OER Commons allows you to separate by subject, Educational Standard, and limit number of results on a page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6700" y="871750"/>
            <a:ext cx="7974699" cy="407925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2"/>
          <p:cNvSpPr txBox="1">
            <a:spLocks noGrp="1"/>
          </p:cNvSpPr>
          <p:nvPr>
            <p:ph type="title"/>
          </p:nvPr>
        </p:nvSpPr>
        <p:spPr>
          <a:xfrm>
            <a:off x="-50" y="0"/>
            <a:ext cx="9144000" cy="652500"/>
          </a:xfrm>
          <a:prstGeom prst="rect">
            <a:avLst/>
          </a:prstGeom>
          <a:solidFill>
            <a:srgbClr val="013B7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 sz="3200" b="1" u="sng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Skills Commons</a:t>
            </a:r>
            <a:endParaRPr sz="32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2" name="Google Shape;342;p52"/>
          <p:cNvSpPr txBox="1">
            <a:spLocks noGrp="1"/>
          </p:cNvSpPr>
          <p:nvPr>
            <p:ph type="body" idx="1"/>
          </p:nvPr>
        </p:nvSpPr>
        <p:spPr>
          <a:xfrm>
            <a:off x="78200" y="757725"/>
            <a:ext cx="8982900" cy="17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3534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2005"/>
              <a:buChar char="•"/>
            </a:pPr>
            <a:r>
              <a:rPr lang="en" sz="1727">
                <a:latin typeface="Arial"/>
                <a:ea typeface="Arial"/>
                <a:cs typeface="Arial"/>
                <a:sym typeface="Arial"/>
              </a:rPr>
              <a:t>Workforce Training Materials. </a:t>
            </a:r>
            <a:endParaRPr sz="1727">
              <a:latin typeface="Arial"/>
              <a:ea typeface="Arial"/>
              <a:cs typeface="Arial"/>
              <a:sym typeface="Arial"/>
            </a:endParaRPr>
          </a:p>
          <a:p>
            <a:pPr marL="457200" lvl="0" indent="-343534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2005"/>
              <a:buChar char="•"/>
            </a:pPr>
            <a:r>
              <a:rPr lang="en" sz="1727">
                <a:latin typeface="Arial"/>
                <a:ea typeface="Arial"/>
                <a:cs typeface="Arial"/>
                <a:sym typeface="Arial"/>
              </a:rPr>
              <a:t>Expansion through Trade Adjustment Assistance for Community Colleges and Career Training (TAACCCT) grant</a:t>
            </a:r>
            <a:endParaRPr sz="1727">
              <a:latin typeface="Arial"/>
              <a:ea typeface="Arial"/>
              <a:cs typeface="Arial"/>
              <a:sym typeface="Arial"/>
            </a:endParaRPr>
          </a:p>
          <a:p>
            <a:pPr marL="457200" lvl="0" indent="-343534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2005"/>
              <a:buChar char="•"/>
            </a:pPr>
            <a:r>
              <a:rPr lang="en" sz="1727">
                <a:latin typeface="Arial"/>
                <a:ea typeface="Arial"/>
                <a:cs typeface="Arial"/>
                <a:sym typeface="Arial"/>
              </a:rPr>
              <a:t>“View Showcases”</a:t>
            </a:r>
            <a:endParaRPr sz="1542"/>
          </a:p>
        </p:txBody>
      </p:sp>
      <p:pic>
        <p:nvPicPr>
          <p:cNvPr id="343" name="Google Shape;343;p52" descr="Homepage of Skills commons where you can browse by disciplines and showcases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825" y="2284700"/>
            <a:ext cx="8744802" cy="279107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43400"/>
          </a:xfrm>
          <a:prstGeom prst="rect">
            <a:avLst/>
          </a:prstGeom>
          <a:solidFill>
            <a:srgbClr val="013B7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 sz="32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Looking at Skills Commons</a:t>
            </a:r>
            <a:endParaRPr sz="32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349" name="Google Shape;349;p5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55313" y="924377"/>
            <a:ext cx="8542123" cy="4043359"/>
            <a:chOff x="457199" y="2073618"/>
            <a:chExt cx="7935089" cy="4205262"/>
          </a:xfrm>
        </p:grpSpPr>
        <p:pic>
          <p:nvPicPr>
            <p:cNvPr id="350" name="Google Shape;350;p53" descr="A screen capture of the showcase page of Skills Commons with Quick Links on the side menu to go to various subject categories.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57199" y="2073618"/>
              <a:ext cx="7935089" cy="420526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51" name="Google Shape;351;p53"/>
            <p:cNvCxnSpPr/>
            <p:nvPr/>
          </p:nvCxnSpPr>
          <p:spPr>
            <a:xfrm>
              <a:off x="5711320" y="2993221"/>
              <a:ext cx="780900" cy="725400"/>
            </a:xfrm>
            <a:prstGeom prst="straightConnector1">
              <a:avLst/>
            </a:prstGeom>
            <a:noFill/>
            <a:ln w="28575" cap="flat" cmpd="sng">
              <a:solidFill>
                <a:srgbClr val="DC193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38700"/>
          </a:xfrm>
          <a:prstGeom prst="rect">
            <a:avLst/>
          </a:prstGeom>
          <a:solidFill>
            <a:srgbClr val="013B71"/>
          </a:solidFill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 u="sng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Mason OER Metafinder</a:t>
            </a:r>
            <a:r>
              <a:rPr lang="en" sz="4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4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57" name="Google Shape;357;p54" descr="The Metafinder search box lets you search in 22 databases and filter by repositories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0500" y="752850"/>
            <a:ext cx="8611324" cy="4223224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5"/>
          <p:cNvSpPr txBox="1">
            <a:spLocks noGrp="1"/>
          </p:cNvSpPr>
          <p:nvPr>
            <p:ph type="title"/>
          </p:nvPr>
        </p:nvSpPr>
        <p:spPr>
          <a:xfrm>
            <a:off x="0" y="795650"/>
            <a:ext cx="9144000" cy="3058200"/>
          </a:xfrm>
          <a:prstGeom prst="rect">
            <a:avLst/>
          </a:prstGeom>
          <a:solidFill>
            <a:srgbClr val="00417E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 sz="5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Content Creators</a:t>
            </a:r>
            <a:endParaRPr sz="5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6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95700"/>
          </a:xfrm>
          <a:prstGeom prst="rect">
            <a:avLst/>
          </a:prstGeom>
          <a:solidFill>
            <a:srgbClr val="013B7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 sz="32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LibreTexts</a:t>
            </a:r>
            <a:endParaRPr sz="32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8" name="Google Shape;368;p56"/>
          <p:cNvSpPr txBox="1">
            <a:spLocks noGrp="1"/>
          </p:cNvSpPr>
          <p:nvPr>
            <p:ph type="body" idx="1"/>
          </p:nvPr>
        </p:nvSpPr>
        <p:spPr>
          <a:xfrm>
            <a:off x="88525" y="865925"/>
            <a:ext cx="8766300" cy="39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" sz="2600">
                <a:latin typeface="Arial"/>
                <a:ea typeface="Arial"/>
                <a:cs typeface="Arial"/>
                <a:sym typeface="Arial"/>
              </a:rPr>
              <a:t>A repository of OER 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" sz="2600">
                <a:latin typeface="Arial"/>
                <a:ea typeface="Arial"/>
                <a:cs typeface="Arial"/>
                <a:sym typeface="Arial"/>
              </a:rPr>
              <a:t>Supports remixing, curating and authoring of OER.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" sz="2600">
                <a:latin typeface="Arial"/>
                <a:ea typeface="Arial"/>
                <a:cs typeface="Arial"/>
                <a:sym typeface="Arial"/>
              </a:rPr>
              <a:t>Extensive features from textbooks, homework solution to learning platform.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2600"/>
              <a:buChar char="•"/>
            </a:pPr>
            <a:r>
              <a:rPr lang="en" sz="2600">
                <a:latin typeface="Arial"/>
                <a:ea typeface="Arial"/>
                <a:cs typeface="Arial"/>
                <a:sym typeface="Arial"/>
              </a:rPr>
              <a:t>Can “easily” remix various books together.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2600"/>
              <a:buChar char="•"/>
            </a:pPr>
            <a:r>
              <a:rPr lang="en" sz="2600">
                <a:latin typeface="Arial"/>
                <a:ea typeface="Arial"/>
                <a:cs typeface="Arial"/>
                <a:sym typeface="Arial"/>
              </a:rPr>
              <a:t>Editable and importable.</a:t>
            </a:r>
            <a:endParaRPr sz="26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7"/>
          <p:cNvSpPr txBox="1">
            <a:spLocks noGrp="1"/>
          </p:cNvSpPr>
          <p:nvPr>
            <p:ph type="title"/>
          </p:nvPr>
        </p:nvSpPr>
        <p:spPr>
          <a:xfrm>
            <a:off x="459300" y="-994206"/>
            <a:ext cx="7886700" cy="9942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LibreTexts homepage</a:t>
            </a:r>
            <a:endParaRPr dirty="0">
              <a:solidFill>
                <a:schemeClr val="lt1"/>
              </a:solidFill>
            </a:endParaRPr>
          </a:p>
        </p:txBody>
      </p:sp>
      <p:pic>
        <p:nvPicPr>
          <p:cNvPr id="373" name="Google Shape;373;p57" descr="The home page for LibreText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098975" cy="273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57" descr="The libraries in LibreTexts by discipline categorie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734500"/>
            <a:ext cx="9098974" cy="23558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5" name="Google Shape;375;p5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rot="10800000" flipH="1">
            <a:off x="5577250" y="339750"/>
            <a:ext cx="1031100" cy="699600"/>
          </a:xfrm>
          <a:prstGeom prst="straightConnector1">
            <a:avLst/>
          </a:prstGeom>
          <a:noFill/>
          <a:ln w="28575" cap="flat" cmpd="sng">
            <a:solidFill>
              <a:srgbClr val="DC1931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58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9144000" cy="564600"/>
          </a:xfrm>
          <a:prstGeom prst="rect">
            <a:avLst/>
          </a:prstGeom>
          <a:solidFill>
            <a:srgbClr val="013B71"/>
          </a:solidFill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91425" rIns="91425" bIns="9142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In the Libraries</a:t>
            </a:r>
          </a:p>
        </p:txBody>
      </p:sp>
      <p:pic>
        <p:nvPicPr>
          <p:cNvPr id="381" name="Google Shape;381;p58" descr="The three tabs within a library are Campus Bookshelves, Bookshelves, and Learning Objects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29375"/>
            <a:ext cx="8839200" cy="2826716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83" name="Google Shape;383;p58" descr="Each library in LibreTexts has three tabs: Campus Bookshelves, Bookshelves, and Learning Objects."/>
          <p:cNvSpPr txBox="1"/>
          <p:nvPr/>
        </p:nvSpPr>
        <p:spPr>
          <a:xfrm>
            <a:off x="396900" y="3720875"/>
            <a:ext cx="8408700" cy="13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 b="1"/>
              <a:t>Campus Bookshelves: </a:t>
            </a:r>
            <a:r>
              <a:rPr lang="en" sz="1900"/>
              <a:t>Curated/Created books by college.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 b="1"/>
              <a:t>Bookshelves</a:t>
            </a:r>
            <a:r>
              <a:rPr lang="en" sz="1900"/>
              <a:t> : Breaks down the discipline sin the Library.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 b="1"/>
              <a:t>Learning Objects</a:t>
            </a:r>
            <a:r>
              <a:rPr lang="en" sz="1900"/>
              <a:t>: Public ancillaries. Conductor is better.</a:t>
            </a:r>
            <a:endParaRPr sz="19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5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95700"/>
          </a:xfrm>
          <a:prstGeom prst="rect">
            <a:avLst/>
          </a:prstGeom>
          <a:solidFill>
            <a:srgbClr val="013B71"/>
          </a:solidFill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Campus Bookshelves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89" name="Google Shape;389;p59" descr="Campus bookshelves are arranged in small tiles with the institution's logo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48100"/>
            <a:ext cx="8776100" cy="41430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60"/>
          <p:cNvSpPr txBox="1">
            <a:spLocks noGrp="1"/>
          </p:cNvSpPr>
          <p:nvPr>
            <p:ph type="title"/>
          </p:nvPr>
        </p:nvSpPr>
        <p:spPr>
          <a:xfrm>
            <a:off x="0" y="0"/>
            <a:ext cx="9210900" cy="671100"/>
          </a:xfrm>
          <a:prstGeom prst="rect">
            <a:avLst/>
          </a:prstGeom>
          <a:solidFill>
            <a:srgbClr val="013B71"/>
          </a:solidFill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Bookshelves: Social Sciences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95" name="Google Shape;395;p60" descr="The various subjects within each library in LibreTexts and the top ones for Social Sciences are listed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23500"/>
            <a:ext cx="8911126" cy="4167601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5"/>
          <p:cNvSpPr txBox="1">
            <a:spLocks noGrp="1"/>
          </p:cNvSpPr>
          <p:nvPr>
            <p:ph type="title"/>
          </p:nvPr>
        </p:nvSpPr>
        <p:spPr>
          <a:xfrm>
            <a:off x="0" y="795650"/>
            <a:ext cx="9144000" cy="3058200"/>
          </a:xfrm>
          <a:prstGeom prst="rect">
            <a:avLst/>
          </a:prstGeom>
          <a:solidFill>
            <a:srgbClr val="00417E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 sz="5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Complete Textbook Repositories</a:t>
            </a:r>
            <a:endParaRPr sz="5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6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16100"/>
          </a:xfrm>
          <a:prstGeom prst="rect">
            <a:avLst/>
          </a:prstGeom>
          <a:solidFill>
            <a:srgbClr val="013B71"/>
          </a:solidFill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Pause for exploration or Q and A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1" name="Google Shape;401;p61"/>
          <p:cNvSpPr txBox="1"/>
          <p:nvPr/>
        </p:nvSpPr>
        <p:spPr>
          <a:xfrm>
            <a:off x="2471500" y="4211850"/>
            <a:ext cx="44070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dk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Studious Puppy</a:t>
            </a:r>
            <a:r>
              <a:rPr lang="en">
                <a:solidFill>
                  <a:schemeClr val="dk1"/>
                </a:solidFill>
              </a:rPr>
              <a:t> by WaSu-Bio is licensed </a:t>
            </a:r>
            <a:r>
              <a:rPr lang="en" u="sng">
                <a:solidFill>
                  <a:schemeClr val="dk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CC-BY 4.0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402" name="Google Shape;402;p61" descr="A brown dog with his head down in a book wearing glasses.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21600" y="868500"/>
            <a:ext cx="4268830" cy="319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20300"/>
          </a:xfrm>
          <a:prstGeom prst="rect">
            <a:avLst/>
          </a:prstGeom>
          <a:solidFill>
            <a:srgbClr val="013B71"/>
          </a:solidFill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LibreTexts Commons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08" name="Google Shape;408;p62" descr="The home page for LibreTexts Conductor Commons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4025"/>
            <a:ext cx="9144001" cy="4332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63"/>
          <p:cNvSpPr txBox="1">
            <a:spLocks noGrp="1"/>
          </p:cNvSpPr>
          <p:nvPr>
            <p:ph type="title"/>
          </p:nvPr>
        </p:nvSpPr>
        <p:spPr>
          <a:xfrm>
            <a:off x="1090680" y="1626126"/>
            <a:ext cx="6482400" cy="11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lang="en" sz="3600">
                <a:latin typeface="Open Sans"/>
                <a:ea typeface="Open Sans"/>
                <a:cs typeface="Open Sans"/>
                <a:sym typeface="Open Sans"/>
              </a:rPr>
              <a:t>Finding small bits of things to add</a:t>
            </a:r>
            <a:endParaRPr sz="36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6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08700"/>
          </a:xfrm>
          <a:prstGeom prst="rect">
            <a:avLst/>
          </a:prstGeom>
          <a:solidFill>
            <a:srgbClr val="013B7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 sz="32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Looking at Advanced Google Search</a:t>
            </a:r>
            <a:endParaRPr sz="32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20" name="Google Shape;420;p64" descr="Google Advanced Search p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199" y="824756"/>
            <a:ext cx="4393801" cy="278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64" descr="How to separate Google Search by licens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60964" y="1927782"/>
            <a:ext cx="4442724" cy="25952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6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16100"/>
          </a:xfrm>
          <a:prstGeom prst="rect">
            <a:avLst/>
          </a:prstGeom>
          <a:solidFill>
            <a:srgbClr val="013B71"/>
          </a:solidFill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Pause for exploration or Q and A</a:t>
            </a:r>
            <a:endParaRPr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7" name="Google Shape;427;p65"/>
          <p:cNvSpPr txBox="1"/>
          <p:nvPr/>
        </p:nvSpPr>
        <p:spPr>
          <a:xfrm>
            <a:off x="2368275" y="4211850"/>
            <a:ext cx="54837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dk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Book Dog</a:t>
            </a:r>
            <a:r>
              <a:rPr lang="en">
                <a:solidFill>
                  <a:schemeClr val="dk1"/>
                </a:solidFill>
              </a:rPr>
              <a:t> by Jessica B. is licensed</a:t>
            </a:r>
            <a:r>
              <a:rPr lang="en" u="sng">
                <a:solidFill>
                  <a:schemeClr val="dk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CC BY-NC-SA 2.0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428" name="Google Shape;428;p65" descr="A black and white dog on a brown couch with glasses reading a book.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82975" y="868500"/>
            <a:ext cx="4254600" cy="319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66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976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ct val="26052"/>
              <a:buNone/>
            </a:pPr>
            <a:r>
              <a:rPr lang="en" sz="3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Creative Commons Search Portal</a:t>
            </a:r>
            <a:endParaRPr sz="3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34" name="Google Shape;434;p66" descr="Home page for Creative Commons search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50000"/>
            <a:ext cx="8839202" cy="421165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67"/>
          <p:cNvSpPr txBox="1">
            <a:spLocks noGrp="1"/>
          </p:cNvSpPr>
          <p:nvPr>
            <p:ph type="title"/>
          </p:nvPr>
        </p:nvSpPr>
        <p:spPr>
          <a:xfrm>
            <a:off x="-25" y="0"/>
            <a:ext cx="9144000" cy="597600"/>
          </a:xfrm>
          <a:prstGeom prst="rect">
            <a:avLst/>
          </a:prstGeom>
          <a:solidFill>
            <a:srgbClr val="013B71"/>
          </a:solidFill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Images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40" name="Google Shape;440;p67" descr="The ASCCC OERI image collection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825" y="683550"/>
            <a:ext cx="8638452" cy="43271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6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27800"/>
          </a:xfrm>
          <a:prstGeom prst="rect">
            <a:avLst/>
          </a:prstGeom>
          <a:solidFill>
            <a:srgbClr val="013B7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 sz="3200" b="1" u="sng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Open Textbook Library</a:t>
            </a:r>
            <a:endParaRPr sz="32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70" name="Google Shape;170;p26" descr="The home page for the Open Textbook Library, displaying a search box, the banner, and the top menu bar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0250" y="870175"/>
            <a:ext cx="8519074" cy="405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807300"/>
          </a:xfrm>
          <a:prstGeom prst="rect">
            <a:avLst/>
          </a:prstGeom>
          <a:solidFill>
            <a:srgbClr val="013B7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 sz="3200" b="1" u="sng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Open Textbook Library</a:t>
            </a:r>
            <a:endParaRPr sz="3200" b="1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6" name="Google Shape;176;p27"/>
          <p:cNvSpPr txBox="1"/>
          <p:nvPr/>
        </p:nvSpPr>
        <p:spPr>
          <a:xfrm>
            <a:off x="337050" y="964800"/>
            <a:ext cx="2918400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" sz="2200" i="0" u="none" strike="noStrike" cap="none">
                <a:solidFill>
                  <a:schemeClr val="accent2"/>
                </a:solidFill>
              </a:rPr>
              <a:t>Narrow down resources by:</a:t>
            </a:r>
            <a:endParaRPr sz="2200" i="0" u="none" strike="noStrike" cap="none">
              <a:solidFill>
                <a:schemeClr val="accent2"/>
              </a:solidFill>
            </a:endParaRPr>
          </a:p>
          <a:p>
            <a:pPr marL="457200" marR="0" lvl="0" indent="-31115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2200">
                <a:solidFill>
                  <a:schemeClr val="accent2"/>
                </a:solidFill>
              </a:rPr>
              <a:t>License type or Formats </a:t>
            </a:r>
            <a:endParaRPr sz="2200" i="0" u="none" strike="noStrike" cap="none">
              <a:solidFill>
                <a:schemeClr val="accent2"/>
              </a:solidFill>
            </a:endParaRPr>
          </a:p>
          <a:p>
            <a:pPr marL="457200" marR="0" lvl="0" indent="-31115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2200">
                <a:solidFill>
                  <a:schemeClr val="accent2"/>
                </a:solidFill>
              </a:rPr>
              <a:t>Language </a:t>
            </a:r>
            <a:endParaRPr sz="2200">
              <a:solidFill>
                <a:schemeClr val="accent2"/>
              </a:solidFill>
            </a:endParaRPr>
          </a:p>
          <a:p>
            <a:pPr marL="457200" marR="0" lvl="0" indent="-31115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2200">
                <a:solidFill>
                  <a:schemeClr val="accent2"/>
                </a:solidFill>
              </a:rPr>
              <a:t>Ancillary Materials</a:t>
            </a:r>
            <a:endParaRPr sz="2200" i="0" u="none" strike="noStrike" cap="none">
              <a:solidFill>
                <a:schemeClr val="accent2"/>
              </a:solidFill>
            </a:endParaRPr>
          </a:p>
          <a:p>
            <a:pPr marL="457200" marR="0" lvl="0" indent="-31115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2200">
                <a:solidFill>
                  <a:schemeClr val="accent2"/>
                </a:solidFill>
              </a:rPr>
              <a:t>Reviews</a:t>
            </a:r>
            <a:endParaRPr sz="2200" i="0" u="none" strike="noStrike" cap="none">
              <a:solidFill>
                <a:schemeClr val="accent2"/>
              </a:solidFill>
            </a:endParaRPr>
          </a:p>
        </p:txBody>
      </p:sp>
      <p:pic>
        <p:nvPicPr>
          <p:cNvPr id="177" name="Google Shape;177;p27" descr="Early Childhood books filtered by language and other ways to filter on the site-Open Textbook Library, like by licenses or material type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68000" y="938325"/>
            <a:ext cx="5611425" cy="414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8"/>
          <p:cNvSpPr txBox="1">
            <a:spLocks noGrp="1"/>
          </p:cNvSpPr>
          <p:nvPr>
            <p:ph type="title"/>
          </p:nvPr>
        </p:nvSpPr>
        <p:spPr>
          <a:xfrm>
            <a:off x="-100" y="0"/>
            <a:ext cx="9144000" cy="847200"/>
          </a:xfrm>
          <a:prstGeom prst="rect">
            <a:avLst/>
          </a:prstGeom>
          <a:solidFill>
            <a:srgbClr val="013B7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 sz="3200" b="1" u="sng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</a:t>
            </a:r>
            <a:r>
              <a:rPr lang="en" sz="3200" b="1" u="sng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penstax</a:t>
            </a:r>
            <a:endParaRPr sz="3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3" name="Google Shape;183;p28"/>
          <p:cNvSpPr txBox="1"/>
          <p:nvPr/>
        </p:nvSpPr>
        <p:spPr>
          <a:xfrm>
            <a:off x="163425" y="1273650"/>
            <a:ext cx="3532200" cy="34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584200" marR="0" lvl="0" indent="-508000" algn="l" rtl="0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" sz="2400" i="0" u="none" strike="noStrike" cap="none">
                <a:solidFill>
                  <a:srgbClr val="454545"/>
                </a:solidFill>
              </a:rPr>
              <a:t>Professionally written and peer reviewed</a:t>
            </a:r>
            <a:endParaRPr sz="2400" i="0" u="none" strike="noStrike" cap="none">
              <a:solidFill>
                <a:srgbClr val="454545"/>
              </a:solidFill>
            </a:endParaRPr>
          </a:p>
          <a:p>
            <a:pPr marL="584200" marR="0" lvl="0" indent="-508000" algn="l" rtl="0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" sz="2400" i="0" u="none" strike="noStrike" cap="none">
                <a:solidFill>
                  <a:srgbClr val="454545"/>
                </a:solidFill>
              </a:rPr>
              <a:t>Has ancillaries for </a:t>
            </a:r>
            <a:r>
              <a:rPr lang="en" sz="2400">
                <a:solidFill>
                  <a:srgbClr val="454545"/>
                </a:solidFill>
              </a:rPr>
              <a:t>instructors</a:t>
            </a:r>
            <a:endParaRPr sz="2400">
              <a:solidFill>
                <a:srgbClr val="454545"/>
              </a:solidFill>
            </a:endParaRPr>
          </a:p>
          <a:p>
            <a:pPr marL="584200" marR="0" lvl="0" indent="-508000" algn="l" rtl="0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" sz="2400">
                <a:solidFill>
                  <a:srgbClr val="454545"/>
                </a:solidFill>
              </a:rPr>
              <a:t>Resources section for </a:t>
            </a:r>
            <a:r>
              <a:rPr lang="en" sz="2400" i="0" u="none" strike="noStrike" cap="none">
                <a:solidFill>
                  <a:srgbClr val="454545"/>
                </a:solidFill>
              </a:rPr>
              <a:t>students</a:t>
            </a:r>
            <a:endParaRPr sz="2400" i="0" u="none" strike="noStrike" cap="none">
              <a:solidFill>
                <a:schemeClr val="accent2"/>
              </a:solidFill>
            </a:endParaRPr>
          </a:p>
        </p:txBody>
      </p:sp>
      <p:pic>
        <p:nvPicPr>
          <p:cNvPr id="184" name="Google Shape;184;p28" descr="A tile collection of the titles available in OpenStax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55800" y="1217500"/>
            <a:ext cx="5083400" cy="346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097200" cy="687000"/>
          </a:xfrm>
          <a:prstGeom prst="rect">
            <a:avLst/>
          </a:prstGeom>
          <a:solidFill>
            <a:srgbClr val="013B7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 sz="32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Looking at openstax</a:t>
            </a:r>
            <a:endParaRPr sz="3200" b="1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90" name="Google Shape;190;p29" descr="openstax home page with an arrow pointing out the subject tab in its top menu bar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063" y="1105475"/>
            <a:ext cx="8857076" cy="26070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1" name="Google Shape;191;p29" descr="Screenshot of the OpenStax website."/>
          <p:cNvCxnSpPr/>
          <p:nvPr/>
        </p:nvCxnSpPr>
        <p:spPr>
          <a:xfrm rot="10800000" flipH="1">
            <a:off x="3885975" y="1407675"/>
            <a:ext cx="550500" cy="400200"/>
          </a:xfrm>
          <a:prstGeom prst="straightConnector1">
            <a:avLst/>
          </a:prstGeom>
          <a:noFill/>
          <a:ln w="28575" cap="flat" cmpd="sng">
            <a:solidFill>
              <a:srgbClr val="DC1931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0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01200"/>
          </a:xfrm>
          <a:prstGeom prst="rect">
            <a:avLst/>
          </a:prstGeom>
          <a:solidFill>
            <a:srgbClr val="013B7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 sz="32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Looking at </a:t>
            </a:r>
            <a:r>
              <a:rPr lang="en" sz="3200" b="1" u="sng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Milne Open Textbooks</a:t>
            </a:r>
            <a:endParaRPr sz="32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97" name="Google Shape;197;p30" descr="The tile of books for programming on the Milne open site. There are a total of four books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2475" y="3038750"/>
            <a:ext cx="8839200" cy="197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0" descr="Screenshot of the browsing by keywords page of Milne Open&#10;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0506" y="768400"/>
            <a:ext cx="7788045" cy="21030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9" name="Google Shape;199;p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>
            <a:off x="7518475" y="1567725"/>
            <a:ext cx="480300" cy="370200"/>
          </a:xfrm>
          <a:prstGeom prst="straightConnector1">
            <a:avLst/>
          </a:prstGeom>
          <a:noFill/>
          <a:ln w="28575" cap="flat" cmpd="sng">
            <a:solidFill>
              <a:srgbClr val="DC1931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OER">
      <a:dk1>
        <a:srgbClr val="00417E"/>
      </a:dk1>
      <a:lt1>
        <a:srgbClr val="FFFFFF"/>
      </a:lt1>
      <a:dk2>
        <a:srgbClr val="454545"/>
      </a:dk2>
      <a:lt2>
        <a:srgbClr val="DFDBD5"/>
      </a:lt2>
      <a:accent1>
        <a:srgbClr val="DE1F37"/>
      </a:accent1>
      <a:accent2>
        <a:srgbClr val="9FADCD"/>
      </a:accent2>
      <a:accent3>
        <a:srgbClr val="007B8D"/>
      </a:accent3>
      <a:accent4>
        <a:srgbClr val="AB1F3F"/>
      </a:accent4>
      <a:accent5>
        <a:srgbClr val="70AC46"/>
      </a:accent5>
      <a:accent6>
        <a:srgbClr val="FF8232"/>
      </a:accent6>
      <a:hlink>
        <a:srgbClr val="DE1F37"/>
      </a:hlink>
      <a:folHlink>
        <a:srgbClr val="AB1F3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707</Words>
  <Application>Microsoft Office PowerPoint</Application>
  <PresentationFormat>On-screen Show (16:9)</PresentationFormat>
  <Paragraphs>143</Paragraphs>
  <Slides>46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Gill Sans</vt:lpstr>
      <vt:lpstr>Roboto</vt:lpstr>
      <vt:lpstr>Calibri</vt:lpstr>
      <vt:lpstr>Arial</vt:lpstr>
      <vt:lpstr>Open Sans</vt:lpstr>
      <vt:lpstr>Gallery</vt:lpstr>
      <vt:lpstr>2_Simple Light</vt:lpstr>
      <vt:lpstr>Searching for Open Educational Resources (OER)</vt:lpstr>
      <vt:lpstr>OER Basics Series</vt:lpstr>
      <vt:lpstr>Looking for Open Content</vt:lpstr>
      <vt:lpstr>Complete Textbook Repositories</vt:lpstr>
      <vt:lpstr>Open Textbook Library</vt:lpstr>
      <vt:lpstr>Open Textbook Library</vt:lpstr>
      <vt:lpstr>Openstax</vt:lpstr>
      <vt:lpstr>Looking at openstax</vt:lpstr>
      <vt:lpstr>Looking at Milne Open Textbooks</vt:lpstr>
      <vt:lpstr>Pause for exploration or Q and A</vt:lpstr>
      <vt:lpstr>Other Textbooks sites</vt:lpstr>
      <vt:lpstr>Highly Curated</vt:lpstr>
      <vt:lpstr>ASCCC OERI</vt:lpstr>
      <vt:lpstr>Curated OER Collections</vt:lpstr>
      <vt:lpstr>OER by Discipline</vt:lpstr>
      <vt:lpstr>OER by TMC</vt:lpstr>
      <vt:lpstr>OER by GE</vt:lpstr>
      <vt:lpstr>ASCCC OERI Resources</vt:lpstr>
      <vt:lpstr>Pause for exploration or Q and A</vt:lpstr>
      <vt:lpstr>Open Oregon</vt:lpstr>
      <vt:lpstr>Looking at Open Oregon</vt:lpstr>
      <vt:lpstr>Cool4Ed</vt:lpstr>
      <vt:lpstr>Looking at Cool4Ed</vt:lpstr>
      <vt:lpstr>Pause for exploration or Q and A</vt:lpstr>
      <vt:lpstr>Large Collections</vt:lpstr>
      <vt:lpstr>OERI in Canvas Commons</vt:lpstr>
      <vt:lpstr>OpenStax is also in Canvas Commons</vt:lpstr>
      <vt:lpstr>Pause for exploration or Q and A</vt:lpstr>
      <vt:lpstr>OER Commons</vt:lpstr>
      <vt:lpstr>Looking at OER Commons</vt:lpstr>
      <vt:lpstr>Skills Commons</vt:lpstr>
      <vt:lpstr>Looking at Skills Commons</vt:lpstr>
      <vt:lpstr>Mason OER Metafinder </vt:lpstr>
      <vt:lpstr>Content Creators</vt:lpstr>
      <vt:lpstr>LibreTexts</vt:lpstr>
      <vt:lpstr>LibreTexts homepage</vt:lpstr>
      <vt:lpstr>In the Libraries</vt:lpstr>
      <vt:lpstr>Campus Bookshelves</vt:lpstr>
      <vt:lpstr>Bookshelves: Social Sciences</vt:lpstr>
      <vt:lpstr>Pause for exploration or Q and A</vt:lpstr>
      <vt:lpstr>LibreTexts Commons</vt:lpstr>
      <vt:lpstr>Finding small bits of things to add</vt:lpstr>
      <vt:lpstr>Looking at Advanced Google Search</vt:lpstr>
      <vt:lpstr>Pause for exploration or Q and A</vt:lpstr>
      <vt:lpstr>Creative Commons Search Portal</vt:lpstr>
      <vt:lpstr>Images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Searching for Open Educational Resources (OER)</dc:title>
  <cp:lastModifiedBy>ASCCC1</cp:lastModifiedBy>
  <cp:revision>1</cp:revision>
  <dcterms:modified xsi:type="dcterms:W3CDTF">2024-02-16T18:30:09Z</dcterms:modified>
</cp:coreProperties>
</file>