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76" r:id="rId3"/>
    <p:sldId id="257" r:id="rId4"/>
    <p:sldId id="280" r:id="rId5"/>
    <p:sldId id="261" r:id="rId6"/>
    <p:sldId id="278" r:id="rId7"/>
    <p:sldId id="2854" r:id="rId8"/>
    <p:sldId id="274" r:id="rId9"/>
    <p:sldId id="2837" r:id="rId10"/>
    <p:sldId id="2855" r:id="rId11"/>
    <p:sldId id="2856" r:id="rId12"/>
    <p:sldId id="2857" r:id="rId13"/>
    <p:sldId id="2858" r:id="rId14"/>
    <p:sldId id="2859" r:id="rId15"/>
    <p:sldId id="2861" r:id="rId16"/>
    <p:sldId id="2862" r:id="rId17"/>
    <p:sldId id="286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65" autoAdjust="0"/>
    <p:restoredTop sz="86449" autoAdjust="0"/>
  </p:normalViewPr>
  <p:slideViewPr>
    <p:cSldViewPr snapToGrid="0">
      <p:cViewPr varScale="1">
        <p:scale>
          <a:sx n="62" d="100"/>
          <a:sy n="62" d="100"/>
        </p:scale>
        <p:origin x="86" y="322"/>
      </p:cViewPr>
      <p:guideLst/>
    </p:cSldViewPr>
  </p:slideViewPr>
  <p:outlineViewPr>
    <p:cViewPr>
      <p:scale>
        <a:sx n="33" d="100"/>
        <a:sy n="33" d="100"/>
      </p:scale>
      <p:origin x="0" y="-1562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5C96A8-9B70-4AF0-82E4-6E654CD5C762}"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6472CE02-6235-4349-A353-4D1617079A03}">
      <dgm:prSet/>
      <dgm:spPr/>
      <dgm:t>
        <a:bodyPr/>
        <a:lstStyle/>
        <a:p>
          <a:pPr>
            <a:lnSpc>
              <a:spcPct val="100000"/>
            </a:lnSpc>
          </a:pPr>
          <a:r>
            <a:rPr lang="en-US"/>
            <a:t>Discipline Facilitator: Charlotte Lee</a:t>
          </a:r>
        </a:p>
      </dgm:t>
    </dgm:pt>
    <dgm:pt modelId="{F36B2BC2-323F-4182-82BC-83A4D487FF80}" type="parTrans" cxnId="{2F5076D2-FC87-4554-8810-57927084690C}">
      <dgm:prSet/>
      <dgm:spPr/>
      <dgm:t>
        <a:bodyPr/>
        <a:lstStyle/>
        <a:p>
          <a:endParaRPr lang="en-US"/>
        </a:p>
      </dgm:t>
    </dgm:pt>
    <dgm:pt modelId="{45D53E44-8AE1-49F0-919D-DECC2A8197B2}" type="sibTrans" cxnId="{2F5076D2-FC87-4554-8810-57927084690C}">
      <dgm:prSet/>
      <dgm:spPr/>
      <dgm:t>
        <a:bodyPr/>
        <a:lstStyle/>
        <a:p>
          <a:endParaRPr lang="en-US"/>
        </a:p>
      </dgm:t>
    </dgm:pt>
    <dgm:pt modelId="{899E2844-DE25-48AD-AE2F-206C8B8AA884}">
      <dgm:prSet/>
      <dgm:spPr/>
      <dgm:t>
        <a:bodyPr/>
        <a:lstStyle/>
        <a:p>
          <a:pPr>
            <a:lnSpc>
              <a:spcPct val="100000"/>
            </a:lnSpc>
          </a:pPr>
          <a:r>
            <a:rPr lang="en-US"/>
            <a:t>Political Science, Berkeley City College</a:t>
          </a:r>
        </a:p>
      </dgm:t>
    </dgm:pt>
    <dgm:pt modelId="{EAB7BA1C-7F01-4820-944D-A848455DBA62}" type="parTrans" cxnId="{29D1DDD3-1131-4D61-B41D-2A05DF4FCD59}">
      <dgm:prSet/>
      <dgm:spPr/>
      <dgm:t>
        <a:bodyPr/>
        <a:lstStyle/>
        <a:p>
          <a:endParaRPr lang="en-US"/>
        </a:p>
      </dgm:t>
    </dgm:pt>
    <dgm:pt modelId="{9BA9935C-4A82-40DF-B9D4-9BBAFD2B709B}" type="sibTrans" cxnId="{29D1DDD3-1131-4D61-B41D-2A05DF4FCD59}">
      <dgm:prSet/>
      <dgm:spPr/>
      <dgm:t>
        <a:bodyPr/>
        <a:lstStyle/>
        <a:p>
          <a:endParaRPr lang="en-US"/>
        </a:p>
      </dgm:t>
    </dgm:pt>
    <dgm:pt modelId="{6152B4CD-274A-49C2-B04B-002D8F941684}">
      <dgm:prSet/>
      <dgm:spPr/>
      <dgm:t>
        <a:bodyPr/>
        <a:lstStyle/>
        <a:p>
          <a:pPr>
            <a:lnSpc>
              <a:spcPct val="100000"/>
            </a:lnSpc>
          </a:pPr>
          <a:r>
            <a:rPr lang="en-US"/>
            <a:t>Former OERI Political Science Discipline Lead</a:t>
          </a:r>
        </a:p>
      </dgm:t>
    </dgm:pt>
    <dgm:pt modelId="{5A2DA9BF-023B-4203-B048-7C9CE61A873D}" type="parTrans" cxnId="{7D77B9F8-6D71-42D1-8AAC-F223EF3303B4}">
      <dgm:prSet/>
      <dgm:spPr/>
      <dgm:t>
        <a:bodyPr/>
        <a:lstStyle/>
        <a:p>
          <a:endParaRPr lang="en-US"/>
        </a:p>
      </dgm:t>
    </dgm:pt>
    <dgm:pt modelId="{882A1C8A-365F-4628-AB16-AD55C7662D10}" type="sibTrans" cxnId="{7D77B9F8-6D71-42D1-8AAC-F223EF3303B4}">
      <dgm:prSet/>
      <dgm:spPr/>
      <dgm:t>
        <a:bodyPr/>
        <a:lstStyle/>
        <a:p>
          <a:endParaRPr lang="en-US"/>
        </a:p>
      </dgm:t>
    </dgm:pt>
    <dgm:pt modelId="{925A0DA9-4F8A-4627-B8FB-004B1E026C75}">
      <dgm:prSet/>
      <dgm:spPr/>
      <dgm:t>
        <a:bodyPr/>
        <a:lstStyle/>
        <a:p>
          <a:pPr>
            <a:lnSpc>
              <a:spcPct val="100000"/>
            </a:lnSpc>
          </a:pPr>
          <a:r>
            <a:rPr lang="en-US"/>
            <a:t>OERI Facilitator: Suzanne Wakim</a:t>
          </a:r>
        </a:p>
      </dgm:t>
    </dgm:pt>
    <dgm:pt modelId="{9240DFED-4382-46C5-9B0A-2F116C836AEE}" type="parTrans" cxnId="{E8C93AD2-01FE-4225-8116-E95F11B3F682}">
      <dgm:prSet/>
      <dgm:spPr/>
      <dgm:t>
        <a:bodyPr/>
        <a:lstStyle/>
        <a:p>
          <a:endParaRPr lang="en-US"/>
        </a:p>
      </dgm:t>
    </dgm:pt>
    <dgm:pt modelId="{4593039D-B598-40F4-88DF-0C927466ABDA}" type="sibTrans" cxnId="{E8C93AD2-01FE-4225-8116-E95F11B3F682}">
      <dgm:prSet/>
      <dgm:spPr/>
      <dgm:t>
        <a:bodyPr/>
        <a:lstStyle/>
        <a:p>
          <a:endParaRPr lang="en-US"/>
        </a:p>
      </dgm:t>
    </dgm:pt>
    <dgm:pt modelId="{5F9B304D-52F5-41A6-9B51-BF333623780F}">
      <dgm:prSet/>
      <dgm:spPr/>
      <dgm:t>
        <a:bodyPr/>
        <a:lstStyle/>
        <a:p>
          <a:pPr>
            <a:lnSpc>
              <a:spcPct val="100000"/>
            </a:lnSpc>
          </a:pPr>
          <a:r>
            <a:rPr lang="en-US"/>
            <a:t>Biology, Butte</a:t>
          </a:r>
        </a:p>
      </dgm:t>
    </dgm:pt>
    <dgm:pt modelId="{9D898C6C-A753-42A8-80D8-4B2DB41225C0}" type="parTrans" cxnId="{3885DA42-D769-4478-BE2A-A26B8B40CC47}">
      <dgm:prSet/>
      <dgm:spPr/>
      <dgm:t>
        <a:bodyPr/>
        <a:lstStyle/>
        <a:p>
          <a:endParaRPr lang="en-US"/>
        </a:p>
      </dgm:t>
    </dgm:pt>
    <dgm:pt modelId="{A5931E68-7FB3-42BA-BBBD-B7E868ADCE63}" type="sibTrans" cxnId="{3885DA42-D769-4478-BE2A-A26B8B40CC47}">
      <dgm:prSet/>
      <dgm:spPr/>
      <dgm:t>
        <a:bodyPr/>
        <a:lstStyle/>
        <a:p>
          <a:endParaRPr lang="en-US"/>
        </a:p>
      </dgm:t>
    </dgm:pt>
    <dgm:pt modelId="{F2373734-B4B7-4FA8-B777-2E62672474AB}">
      <dgm:prSet/>
      <dgm:spPr/>
      <dgm:t>
        <a:bodyPr/>
        <a:lstStyle/>
        <a:p>
          <a:pPr>
            <a:lnSpc>
              <a:spcPct val="100000"/>
            </a:lnSpc>
          </a:pPr>
          <a:r>
            <a:rPr lang="en-US"/>
            <a:t>Project Facilitator, OERI</a:t>
          </a:r>
        </a:p>
      </dgm:t>
    </dgm:pt>
    <dgm:pt modelId="{5A3281AA-4815-473A-A6E7-DB42FBDC350F}" type="parTrans" cxnId="{50EE567B-A7F0-4553-ACC7-E639DECCD922}">
      <dgm:prSet/>
      <dgm:spPr/>
      <dgm:t>
        <a:bodyPr/>
        <a:lstStyle/>
        <a:p>
          <a:endParaRPr lang="en-US"/>
        </a:p>
      </dgm:t>
    </dgm:pt>
    <dgm:pt modelId="{A4EAB9AC-B727-4FE4-8F8D-6A623431D0DD}" type="sibTrans" cxnId="{50EE567B-A7F0-4553-ACC7-E639DECCD922}">
      <dgm:prSet/>
      <dgm:spPr/>
      <dgm:t>
        <a:bodyPr/>
        <a:lstStyle/>
        <a:p>
          <a:endParaRPr lang="en-US"/>
        </a:p>
      </dgm:t>
    </dgm:pt>
    <dgm:pt modelId="{84F6E29B-F73E-47DE-B408-F7027287F0B1}" type="pres">
      <dgm:prSet presAssocID="{E85C96A8-9B70-4AF0-82E4-6E654CD5C762}" presName="root" presStyleCnt="0">
        <dgm:presLayoutVars>
          <dgm:dir/>
          <dgm:resizeHandles val="exact"/>
        </dgm:presLayoutVars>
      </dgm:prSet>
      <dgm:spPr/>
    </dgm:pt>
    <dgm:pt modelId="{39BD55EF-E690-48B1-893D-B19FAA2B7CA5}" type="pres">
      <dgm:prSet presAssocID="{6472CE02-6235-4349-A353-4D1617079A03}" presName="compNode" presStyleCnt="0"/>
      <dgm:spPr/>
    </dgm:pt>
    <dgm:pt modelId="{9F938C6B-7309-4C3D-9CED-E4DAA3E2AD63}" type="pres">
      <dgm:prSet presAssocID="{6472CE02-6235-4349-A353-4D1617079A03}" presName="bgRect" presStyleLbl="bgShp" presStyleIdx="0" presStyleCnt="2"/>
      <dgm:spPr/>
    </dgm:pt>
    <dgm:pt modelId="{1B4BB673-9658-48CA-B844-BD60991499A6}" type="pres">
      <dgm:prSet presAssocID="{6472CE02-6235-4349-A353-4D1617079A03}"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Lecturer"/>
        </a:ext>
      </dgm:extLst>
    </dgm:pt>
    <dgm:pt modelId="{4D270FCD-5244-42D7-933A-B7442E44BCC0}" type="pres">
      <dgm:prSet presAssocID="{6472CE02-6235-4349-A353-4D1617079A03}" presName="spaceRect" presStyleCnt="0"/>
      <dgm:spPr/>
    </dgm:pt>
    <dgm:pt modelId="{B7332AAF-C8E3-4285-A448-A766A9928C74}" type="pres">
      <dgm:prSet presAssocID="{6472CE02-6235-4349-A353-4D1617079A03}" presName="parTx" presStyleLbl="revTx" presStyleIdx="0" presStyleCnt="4">
        <dgm:presLayoutVars>
          <dgm:chMax val="0"/>
          <dgm:chPref val="0"/>
        </dgm:presLayoutVars>
      </dgm:prSet>
      <dgm:spPr/>
    </dgm:pt>
    <dgm:pt modelId="{01750E0B-3CC0-40F9-A1CA-6BD093863DA6}" type="pres">
      <dgm:prSet presAssocID="{6472CE02-6235-4349-A353-4D1617079A03}" presName="desTx" presStyleLbl="revTx" presStyleIdx="1" presStyleCnt="4">
        <dgm:presLayoutVars/>
      </dgm:prSet>
      <dgm:spPr/>
    </dgm:pt>
    <dgm:pt modelId="{BBEE9BA7-B247-4085-BF22-8F91457913DC}" type="pres">
      <dgm:prSet presAssocID="{45D53E44-8AE1-49F0-919D-DECC2A8197B2}" presName="sibTrans" presStyleCnt="0"/>
      <dgm:spPr/>
    </dgm:pt>
    <dgm:pt modelId="{D9A4C0EA-F591-481B-B095-B7D12CE36D03}" type="pres">
      <dgm:prSet presAssocID="{925A0DA9-4F8A-4627-B8FB-004B1E026C75}" presName="compNode" presStyleCnt="0"/>
      <dgm:spPr/>
    </dgm:pt>
    <dgm:pt modelId="{5DB8DCD3-5BD2-499B-8047-7E94B8BA6D5A}" type="pres">
      <dgm:prSet presAssocID="{925A0DA9-4F8A-4627-B8FB-004B1E026C75}" presName="bgRect" presStyleLbl="bgShp" presStyleIdx="1" presStyleCnt="2"/>
      <dgm:spPr/>
    </dgm:pt>
    <dgm:pt modelId="{FEA44E02-73B7-43C6-B137-283FCD17070F}" type="pres">
      <dgm:prSet presAssocID="{925A0DA9-4F8A-4627-B8FB-004B1E026C75}"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Waterfall scene"/>
        </a:ext>
      </dgm:extLst>
    </dgm:pt>
    <dgm:pt modelId="{90E5B22D-ED0F-4A6A-ADA3-FA3DA94DC235}" type="pres">
      <dgm:prSet presAssocID="{925A0DA9-4F8A-4627-B8FB-004B1E026C75}" presName="spaceRect" presStyleCnt="0"/>
      <dgm:spPr/>
    </dgm:pt>
    <dgm:pt modelId="{879773C8-D8DC-4884-907D-43752D51188D}" type="pres">
      <dgm:prSet presAssocID="{925A0DA9-4F8A-4627-B8FB-004B1E026C75}" presName="parTx" presStyleLbl="revTx" presStyleIdx="2" presStyleCnt="4">
        <dgm:presLayoutVars>
          <dgm:chMax val="0"/>
          <dgm:chPref val="0"/>
        </dgm:presLayoutVars>
      </dgm:prSet>
      <dgm:spPr/>
    </dgm:pt>
    <dgm:pt modelId="{C8F94AA0-B580-4F08-8F44-9A205352BC1E}" type="pres">
      <dgm:prSet presAssocID="{925A0DA9-4F8A-4627-B8FB-004B1E026C75}" presName="desTx" presStyleLbl="revTx" presStyleIdx="3" presStyleCnt="4">
        <dgm:presLayoutVars/>
      </dgm:prSet>
      <dgm:spPr/>
    </dgm:pt>
  </dgm:ptLst>
  <dgm:cxnLst>
    <dgm:cxn modelId="{91225B5B-4AF9-4CA1-B039-CF23F693B462}" type="presOf" srcId="{925A0DA9-4F8A-4627-B8FB-004B1E026C75}" destId="{879773C8-D8DC-4884-907D-43752D51188D}" srcOrd="0" destOrd="0" presId="urn:microsoft.com/office/officeart/2018/2/layout/IconVerticalSolidList"/>
    <dgm:cxn modelId="{3885DA42-D769-4478-BE2A-A26B8B40CC47}" srcId="{925A0DA9-4F8A-4627-B8FB-004B1E026C75}" destId="{5F9B304D-52F5-41A6-9B51-BF333623780F}" srcOrd="0" destOrd="0" parTransId="{9D898C6C-A753-42A8-80D8-4B2DB41225C0}" sibTransId="{A5931E68-7FB3-42BA-BBBD-B7E868ADCE63}"/>
    <dgm:cxn modelId="{40F6BA43-2110-4999-AE65-33E31D4A9BB5}" type="presOf" srcId="{F2373734-B4B7-4FA8-B777-2E62672474AB}" destId="{C8F94AA0-B580-4F08-8F44-9A205352BC1E}" srcOrd="0" destOrd="1" presId="urn:microsoft.com/office/officeart/2018/2/layout/IconVerticalSolidList"/>
    <dgm:cxn modelId="{C7BD5A7A-94E0-47DF-8061-B9070E51E91E}" type="presOf" srcId="{6472CE02-6235-4349-A353-4D1617079A03}" destId="{B7332AAF-C8E3-4285-A448-A766A9928C74}" srcOrd="0" destOrd="0" presId="urn:microsoft.com/office/officeart/2018/2/layout/IconVerticalSolidList"/>
    <dgm:cxn modelId="{50EE567B-A7F0-4553-ACC7-E639DECCD922}" srcId="{925A0DA9-4F8A-4627-B8FB-004B1E026C75}" destId="{F2373734-B4B7-4FA8-B777-2E62672474AB}" srcOrd="1" destOrd="0" parTransId="{5A3281AA-4815-473A-A6E7-DB42FBDC350F}" sibTransId="{A4EAB9AC-B727-4FE4-8F8D-6A623431D0DD}"/>
    <dgm:cxn modelId="{28C6D084-1E32-40B0-9AE8-A96B6BA063FE}" type="presOf" srcId="{5F9B304D-52F5-41A6-9B51-BF333623780F}" destId="{C8F94AA0-B580-4F08-8F44-9A205352BC1E}" srcOrd="0" destOrd="0" presId="urn:microsoft.com/office/officeart/2018/2/layout/IconVerticalSolidList"/>
    <dgm:cxn modelId="{6F8DDFBF-AF5E-4BB0-8D7A-CD3D39F690DC}" type="presOf" srcId="{E85C96A8-9B70-4AF0-82E4-6E654CD5C762}" destId="{84F6E29B-F73E-47DE-B408-F7027287F0B1}" srcOrd="0" destOrd="0" presId="urn:microsoft.com/office/officeart/2018/2/layout/IconVerticalSolidList"/>
    <dgm:cxn modelId="{EAB2F0CB-8414-45C8-B885-472DBF13338D}" type="presOf" srcId="{6152B4CD-274A-49C2-B04B-002D8F941684}" destId="{01750E0B-3CC0-40F9-A1CA-6BD093863DA6}" srcOrd="0" destOrd="1" presId="urn:microsoft.com/office/officeart/2018/2/layout/IconVerticalSolidList"/>
    <dgm:cxn modelId="{E8C93AD2-01FE-4225-8116-E95F11B3F682}" srcId="{E85C96A8-9B70-4AF0-82E4-6E654CD5C762}" destId="{925A0DA9-4F8A-4627-B8FB-004B1E026C75}" srcOrd="1" destOrd="0" parTransId="{9240DFED-4382-46C5-9B0A-2F116C836AEE}" sibTransId="{4593039D-B598-40F4-88DF-0C927466ABDA}"/>
    <dgm:cxn modelId="{2F5076D2-FC87-4554-8810-57927084690C}" srcId="{E85C96A8-9B70-4AF0-82E4-6E654CD5C762}" destId="{6472CE02-6235-4349-A353-4D1617079A03}" srcOrd="0" destOrd="0" parTransId="{F36B2BC2-323F-4182-82BC-83A4D487FF80}" sibTransId="{45D53E44-8AE1-49F0-919D-DECC2A8197B2}"/>
    <dgm:cxn modelId="{29D1DDD3-1131-4D61-B41D-2A05DF4FCD59}" srcId="{6472CE02-6235-4349-A353-4D1617079A03}" destId="{899E2844-DE25-48AD-AE2F-206C8B8AA884}" srcOrd="0" destOrd="0" parTransId="{EAB7BA1C-7F01-4820-944D-A848455DBA62}" sibTransId="{9BA9935C-4A82-40DF-B9D4-9BBAFD2B709B}"/>
    <dgm:cxn modelId="{7D77B9F8-6D71-42D1-8AAC-F223EF3303B4}" srcId="{6472CE02-6235-4349-A353-4D1617079A03}" destId="{6152B4CD-274A-49C2-B04B-002D8F941684}" srcOrd="1" destOrd="0" parTransId="{5A2DA9BF-023B-4203-B048-7C9CE61A873D}" sibTransId="{882A1C8A-365F-4628-AB16-AD55C7662D10}"/>
    <dgm:cxn modelId="{DE75BEFB-AC53-4138-B865-3981B96677E2}" type="presOf" srcId="{899E2844-DE25-48AD-AE2F-206C8B8AA884}" destId="{01750E0B-3CC0-40F9-A1CA-6BD093863DA6}" srcOrd="0" destOrd="0" presId="urn:microsoft.com/office/officeart/2018/2/layout/IconVerticalSolidList"/>
    <dgm:cxn modelId="{A9FB65B9-3077-47A2-ACE8-C8FE4B7C5549}" type="presParOf" srcId="{84F6E29B-F73E-47DE-B408-F7027287F0B1}" destId="{39BD55EF-E690-48B1-893D-B19FAA2B7CA5}" srcOrd="0" destOrd="0" presId="urn:microsoft.com/office/officeart/2018/2/layout/IconVerticalSolidList"/>
    <dgm:cxn modelId="{FEC054B2-3EF5-400A-8529-537B9401B1E9}" type="presParOf" srcId="{39BD55EF-E690-48B1-893D-B19FAA2B7CA5}" destId="{9F938C6B-7309-4C3D-9CED-E4DAA3E2AD63}" srcOrd="0" destOrd="0" presId="urn:microsoft.com/office/officeart/2018/2/layout/IconVerticalSolidList"/>
    <dgm:cxn modelId="{7C7A4B69-E841-478E-BAA5-FEC2B4E85B62}" type="presParOf" srcId="{39BD55EF-E690-48B1-893D-B19FAA2B7CA5}" destId="{1B4BB673-9658-48CA-B844-BD60991499A6}" srcOrd="1" destOrd="0" presId="urn:microsoft.com/office/officeart/2018/2/layout/IconVerticalSolidList"/>
    <dgm:cxn modelId="{09400673-883F-439F-84C4-CB256FA7578D}" type="presParOf" srcId="{39BD55EF-E690-48B1-893D-B19FAA2B7CA5}" destId="{4D270FCD-5244-42D7-933A-B7442E44BCC0}" srcOrd="2" destOrd="0" presId="urn:microsoft.com/office/officeart/2018/2/layout/IconVerticalSolidList"/>
    <dgm:cxn modelId="{C7337E4F-790D-4AEF-A91A-F070D7380EDB}" type="presParOf" srcId="{39BD55EF-E690-48B1-893D-B19FAA2B7CA5}" destId="{B7332AAF-C8E3-4285-A448-A766A9928C74}" srcOrd="3" destOrd="0" presId="urn:microsoft.com/office/officeart/2018/2/layout/IconVerticalSolidList"/>
    <dgm:cxn modelId="{7CFBA655-0A01-4C6A-884C-7BA0728A8B67}" type="presParOf" srcId="{39BD55EF-E690-48B1-893D-B19FAA2B7CA5}" destId="{01750E0B-3CC0-40F9-A1CA-6BD093863DA6}" srcOrd="4" destOrd="0" presId="urn:microsoft.com/office/officeart/2018/2/layout/IconVerticalSolidList"/>
    <dgm:cxn modelId="{13AC29D0-D7BC-469D-96E9-297E0DFB8EF5}" type="presParOf" srcId="{84F6E29B-F73E-47DE-B408-F7027287F0B1}" destId="{BBEE9BA7-B247-4085-BF22-8F91457913DC}" srcOrd="1" destOrd="0" presId="urn:microsoft.com/office/officeart/2018/2/layout/IconVerticalSolidList"/>
    <dgm:cxn modelId="{9FD9A0B4-7A2D-4FF7-8087-AF176BEF938F}" type="presParOf" srcId="{84F6E29B-F73E-47DE-B408-F7027287F0B1}" destId="{D9A4C0EA-F591-481B-B095-B7D12CE36D03}" srcOrd="2" destOrd="0" presId="urn:microsoft.com/office/officeart/2018/2/layout/IconVerticalSolidList"/>
    <dgm:cxn modelId="{665AC7B6-C8BC-47BD-9BD2-632C21784715}" type="presParOf" srcId="{D9A4C0EA-F591-481B-B095-B7D12CE36D03}" destId="{5DB8DCD3-5BD2-499B-8047-7E94B8BA6D5A}" srcOrd="0" destOrd="0" presId="urn:microsoft.com/office/officeart/2018/2/layout/IconVerticalSolidList"/>
    <dgm:cxn modelId="{4EA4889F-2F6C-4C15-9B5B-878432B84C05}" type="presParOf" srcId="{D9A4C0EA-F591-481B-B095-B7D12CE36D03}" destId="{FEA44E02-73B7-43C6-B137-283FCD17070F}" srcOrd="1" destOrd="0" presId="urn:microsoft.com/office/officeart/2018/2/layout/IconVerticalSolidList"/>
    <dgm:cxn modelId="{DD966438-8CBF-488B-8F70-9A271D2CA9C7}" type="presParOf" srcId="{D9A4C0EA-F591-481B-B095-B7D12CE36D03}" destId="{90E5B22D-ED0F-4A6A-ADA3-FA3DA94DC235}" srcOrd="2" destOrd="0" presId="urn:microsoft.com/office/officeart/2018/2/layout/IconVerticalSolidList"/>
    <dgm:cxn modelId="{093DDFF2-ECF8-427D-9E29-623DCE240AA7}" type="presParOf" srcId="{D9A4C0EA-F591-481B-B095-B7D12CE36D03}" destId="{879773C8-D8DC-4884-907D-43752D51188D}" srcOrd="3" destOrd="0" presId="urn:microsoft.com/office/officeart/2018/2/layout/IconVerticalSolidList"/>
    <dgm:cxn modelId="{E09813C6-512C-4637-9B03-51AACF1B6DDD}" type="presParOf" srcId="{D9A4C0EA-F591-481B-B095-B7D12CE36D03}" destId="{C8F94AA0-B580-4F08-8F44-9A205352BC1E}"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938C6B-7309-4C3D-9CED-E4DAA3E2AD63}">
      <dsp:nvSpPr>
        <dsp:cNvPr id="0" name=""/>
        <dsp:cNvSpPr/>
      </dsp:nvSpPr>
      <dsp:spPr>
        <a:xfrm>
          <a:off x="0" y="709959"/>
          <a:ext cx="5181600" cy="130285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B4BB673-9658-48CA-B844-BD60991499A6}">
      <dsp:nvSpPr>
        <dsp:cNvPr id="0" name=""/>
        <dsp:cNvSpPr/>
      </dsp:nvSpPr>
      <dsp:spPr>
        <a:xfrm>
          <a:off x="394113" y="1003101"/>
          <a:ext cx="716569" cy="71656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7332AAF-C8E3-4285-A448-A766A9928C74}">
      <dsp:nvSpPr>
        <dsp:cNvPr id="0" name=""/>
        <dsp:cNvSpPr/>
      </dsp:nvSpPr>
      <dsp:spPr>
        <a:xfrm>
          <a:off x="1504795" y="709959"/>
          <a:ext cx="2331720" cy="13028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885" tIns="137885" rIns="137885" bIns="137885" numCol="1" spcCol="1270" anchor="ctr" anchorCtr="0">
          <a:noAutofit/>
        </a:bodyPr>
        <a:lstStyle/>
        <a:p>
          <a:pPr marL="0" lvl="0" indent="0" algn="l" defTabSz="977900">
            <a:lnSpc>
              <a:spcPct val="100000"/>
            </a:lnSpc>
            <a:spcBef>
              <a:spcPct val="0"/>
            </a:spcBef>
            <a:spcAft>
              <a:spcPct val="35000"/>
            </a:spcAft>
            <a:buNone/>
          </a:pPr>
          <a:r>
            <a:rPr lang="en-US" sz="2200" kern="1200"/>
            <a:t>Discipline Facilitator: Charlotte Lee</a:t>
          </a:r>
        </a:p>
      </dsp:txBody>
      <dsp:txXfrm>
        <a:off x="1504795" y="709959"/>
        <a:ext cx="2331720" cy="1302853"/>
      </dsp:txXfrm>
    </dsp:sp>
    <dsp:sp modelId="{01750E0B-3CC0-40F9-A1CA-6BD093863DA6}">
      <dsp:nvSpPr>
        <dsp:cNvPr id="0" name=""/>
        <dsp:cNvSpPr/>
      </dsp:nvSpPr>
      <dsp:spPr>
        <a:xfrm>
          <a:off x="3836515" y="709959"/>
          <a:ext cx="1343613" cy="13028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885" tIns="137885" rIns="137885" bIns="137885" numCol="1" spcCol="1270" anchor="ctr" anchorCtr="0">
          <a:noAutofit/>
        </a:bodyPr>
        <a:lstStyle/>
        <a:p>
          <a:pPr marL="0" lvl="0" indent="0" algn="l" defTabSz="488950">
            <a:lnSpc>
              <a:spcPct val="100000"/>
            </a:lnSpc>
            <a:spcBef>
              <a:spcPct val="0"/>
            </a:spcBef>
            <a:spcAft>
              <a:spcPct val="35000"/>
            </a:spcAft>
            <a:buNone/>
          </a:pPr>
          <a:r>
            <a:rPr lang="en-US" sz="1100" kern="1200"/>
            <a:t>Political Science, Berkeley City College</a:t>
          </a:r>
        </a:p>
        <a:p>
          <a:pPr marL="0" lvl="0" indent="0" algn="l" defTabSz="488950">
            <a:lnSpc>
              <a:spcPct val="100000"/>
            </a:lnSpc>
            <a:spcBef>
              <a:spcPct val="0"/>
            </a:spcBef>
            <a:spcAft>
              <a:spcPct val="35000"/>
            </a:spcAft>
            <a:buNone/>
          </a:pPr>
          <a:r>
            <a:rPr lang="en-US" sz="1100" kern="1200"/>
            <a:t>Former OERI Political Science Discipline Lead</a:t>
          </a:r>
        </a:p>
      </dsp:txBody>
      <dsp:txXfrm>
        <a:off x="3836515" y="709959"/>
        <a:ext cx="1343613" cy="1302853"/>
      </dsp:txXfrm>
    </dsp:sp>
    <dsp:sp modelId="{5DB8DCD3-5BD2-499B-8047-7E94B8BA6D5A}">
      <dsp:nvSpPr>
        <dsp:cNvPr id="0" name=""/>
        <dsp:cNvSpPr/>
      </dsp:nvSpPr>
      <dsp:spPr>
        <a:xfrm>
          <a:off x="0" y="2338525"/>
          <a:ext cx="5181600" cy="130285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EA44E02-73B7-43C6-B137-283FCD17070F}">
      <dsp:nvSpPr>
        <dsp:cNvPr id="0" name=""/>
        <dsp:cNvSpPr/>
      </dsp:nvSpPr>
      <dsp:spPr>
        <a:xfrm>
          <a:off x="394113" y="2631667"/>
          <a:ext cx="716569" cy="71656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9773C8-D8DC-4884-907D-43752D51188D}">
      <dsp:nvSpPr>
        <dsp:cNvPr id="0" name=""/>
        <dsp:cNvSpPr/>
      </dsp:nvSpPr>
      <dsp:spPr>
        <a:xfrm>
          <a:off x="1504795" y="2338525"/>
          <a:ext cx="2331720" cy="13028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885" tIns="137885" rIns="137885" bIns="137885" numCol="1" spcCol="1270" anchor="ctr" anchorCtr="0">
          <a:noAutofit/>
        </a:bodyPr>
        <a:lstStyle/>
        <a:p>
          <a:pPr marL="0" lvl="0" indent="0" algn="l" defTabSz="977900">
            <a:lnSpc>
              <a:spcPct val="100000"/>
            </a:lnSpc>
            <a:spcBef>
              <a:spcPct val="0"/>
            </a:spcBef>
            <a:spcAft>
              <a:spcPct val="35000"/>
            </a:spcAft>
            <a:buNone/>
          </a:pPr>
          <a:r>
            <a:rPr lang="en-US" sz="2200" kern="1200"/>
            <a:t>OERI Facilitator: Suzanne Wakim</a:t>
          </a:r>
        </a:p>
      </dsp:txBody>
      <dsp:txXfrm>
        <a:off x="1504795" y="2338525"/>
        <a:ext cx="2331720" cy="1302853"/>
      </dsp:txXfrm>
    </dsp:sp>
    <dsp:sp modelId="{C8F94AA0-B580-4F08-8F44-9A205352BC1E}">
      <dsp:nvSpPr>
        <dsp:cNvPr id="0" name=""/>
        <dsp:cNvSpPr/>
      </dsp:nvSpPr>
      <dsp:spPr>
        <a:xfrm>
          <a:off x="3836515" y="2338525"/>
          <a:ext cx="1343613" cy="13028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885" tIns="137885" rIns="137885" bIns="137885" numCol="1" spcCol="1270" anchor="ctr" anchorCtr="0">
          <a:noAutofit/>
        </a:bodyPr>
        <a:lstStyle/>
        <a:p>
          <a:pPr marL="0" lvl="0" indent="0" algn="l" defTabSz="488950">
            <a:lnSpc>
              <a:spcPct val="100000"/>
            </a:lnSpc>
            <a:spcBef>
              <a:spcPct val="0"/>
            </a:spcBef>
            <a:spcAft>
              <a:spcPct val="35000"/>
            </a:spcAft>
            <a:buNone/>
          </a:pPr>
          <a:r>
            <a:rPr lang="en-US" sz="1100" kern="1200"/>
            <a:t>Biology, Butte</a:t>
          </a:r>
        </a:p>
        <a:p>
          <a:pPr marL="0" lvl="0" indent="0" algn="l" defTabSz="488950">
            <a:lnSpc>
              <a:spcPct val="100000"/>
            </a:lnSpc>
            <a:spcBef>
              <a:spcPct val="0"/>
            </a:spcBef>
            <a:spcAft>
              <a:spcPct val="35000"/>
            </a:spcAft>
            <a:buNone/>
          </a:pPr>
          <a:r>
            <a:rPr lang="en-US" sz="1100" kern="1200"/>
            <a:t>Project Facilitator, OERI</a:t>
          </a:r>
        </a:p>
      </dsp:txBody>
      <dsp:txXfrm>
        <a:off x="3836515" y="2338525"/>
        <a:ext cx="1343613" cy="1302853"/>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D1DCFC-7426-4B25-B9F6-B699512AC8BF}" type="datetimeFigureOut">
              <a:rPr lang="en-US" smtClean="0"/>
              <a:t>3/29/2024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38565C-668E-4E05-8F93-A2071E562A39}" type="slidenum">
              <a:rPr lang="en-US" smtClean="0"/>
              <a:t>‹#›</a:t>
            </a:fld>
            <a:endParaRPr lang="en-US"/>
          </a:p>
        </p:txBody>
      </p:sp>
    </p:spTree>
    <p:extLst>
      <p:ext uri="{BB962C8B-B14F-4D97-AF65-F5344CB8AC3E}">
        <p14:creationId xmlns:p14="http://schemas.microsoft.com/office/powerpoint/2010/main" val="23977268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10</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1777828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002AE-4444-1D75-C603-07F4E019AB3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557F410-90C3-4259-0CD1-FE711860946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D32E9EB-4D9C-F88A-AB2C-8C4D7E042D4B}"/>
              </a:ext>
            </a:extLst>
          </p:cNvPr>
          <p:cNvSpPr>
            <a:spLocks noGrp="1"/>
          </p:cNvSpPr>
          <p:nvPr>
            <p:ph type="dt" sz="half" idx="10"/>
          </p:nvPr>
        </p:nvSpPr>
        <p:spPr/>
        <p:txBody>
          <a:bodyPr/>
          <a:lstStyle/>
          <a:p>
            <a:fld id="{5A53B800-6AEA-4906-8413-CBF6D327C70E}" type="datetimeFigureOut">
              <a:rPr lang="en-US" smtClean="0"/>
              <a:t>3/29/2024</a:t>
            </a:fld>
            <a:endParaRPr lang="en-US"/>
          </a:p>
        </p:txBody>
      </p:sp>
      <p:sp>
        <p:nvSpPr>
          <p:cNvPr id="5" name="Footer Placeholder 4">
            <a:extLst>
              <a:ext uri="{FF2B5EF4-FFF2-40B4-BE49-F238E27FC236}">
                <a16:creationId xmlns:a16="http://schemas.microsoft.com/office/drawing/2014/main" id="{8CF9F96D-A70F-F79A-97F7-C497E0BC47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4EF495-8B9D-8D44-43E8-A42CA48C4282}"/>
              </a:ext>
            </a:extLst>
          </p:cNvPr>
          <p:cNvSpPr>
            <a:spLocks noGrp="1"/>
          </p:cNvSpPr>
          <p:nvPr>
            <p:ph type="sldNum" sz="quarter" idx="12"/>
          </p:nvPr>
        </p:nvSpPr>
        <p:spPr/>
        <p:txBody>
          <a:bodyPr/>
          <a:lstStyle/>
          <a:p>
            <a:fld id="{76204562-3591-4A4F-B840-6430B3F33215}" type="slidenum">
              <a:rPr lang="en-US" smtClean="0"/>
              <a:t>‹#›</a:t>
            </a:fld>
            <a:endParaRPr lang="en-US"/>
          </a:p>
        </p:txBody>
      </p:sp>
    </p:spTree>
    <p:extLst>
      <p:ext uri="{BB962C8B-B14F-4D97-AF65-F5344CB8AC3E}">
        <p14:creationId xmlns:p14="http://schemas.microsoft.com/office/powerpoint/2010/main" val="1324537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8BC03-D0AD-EA54-279A-4550283824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6BE1466-9A99-F3BD-F4C0-0A12DF58D16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989608-F4E4-6DB4-1DB2-3926885C57BA}"/>
              </a:ext>
            </a:extLst>
          </p:cNvPr>
          <p:cNvSpPr>
            <a:spLocks noGrp="1"/>
          </p:cNvSpPr>
          <p:nvPr>
            <p:ph type="dt" sz="half" idx="10"/>
          </p:nvPr>
        </p:nvSpPr>
        <p:spPr/>
        <p:txBody>
          <a:bodyPr/>
          <a:lstStyle/>
          <a:p>
            <a:fld id="{5A53B800-6AEA-4906-8413-CBF6D327C70E}" type="datetimeFigureOut">
              <a:rPr lang="en-US" smtClean="0"/>
              <a:t>3/29/2024</a:t>
            </a:fld>
            <a:endParaRPr lang="en-US"/>
          </a:p>
        </p:txBody>
      </p:sp>
      <p:sp>
        <p:nvSpPr>
          <p:cNvPr id="5" name="Footer Placeholder 4">
            <a:extLst>
              <a:ext uri="{FF2B5EF4-FFF2-40B4-BE49-F238E27FC236}">
                <a16:creationId xmlns:a16="http://schemas.microsoft.com/office/drawing/2014/main" id="{DE63F3E7-E193-23D9-1884-4D50F3274F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552AC5-15F5-E593-EAAF-08C7F957BC7D}"/>
              </a:ext>
            </a:extLst>
          </p:cNvPr>
          <p:cNvSpPr>
            <a:spLocks noGrp="1"/>
          </p:cNvSpPr>
          <p:nvPr>
            <p:ph type="sldNum" sz="quarter" idx="12"/>
          </p:nvPr>
        </p:nvSpPr>
        <p:spPr/>
        <p:txBody>
          <a:bodyPr/>
          <a:lstStyle/>
          <a:p>
            <a:fld id="{76204562-3591-4A4F-B840-6430B3F33215}" type="slidenum">
              <a:rPr lang="en-US" smtClean="0"/>
              <a:t>‹#›</a:t>
            </a:fld>
            <a:endParaRPr lang="en-US"/>
          </a:p>
        </p:txBody>
      </p:sp>
    </p:spTree>
    <p:extLst>
      <p:ext uri="{BB962C8B-B14F-4D97-AF65-F5344CB8AC3E}">
        <p14:creationId xmlns:p14="http://schemas.microsoft.com/office/powerpoint/2010/main" val="3789644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8EB7370-94C4-A62D-8CA0-49BD3F2F8DD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D72FED2-2F54-7993-B419-BF5F2D24C1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AD8069-90D5-0C65-51E4-1F1DAD70197E}"/>
              </a:ext>
            </a:extLst>
          </p:cNvPr>
          <p:cNvSpPr>
            <a:spLocks noGrp="1"/>
          </p:cNvSpPr>
          <p:nvPr>
            <p:ph type="dt" sz="half" idx="10"/>
          </p:nvPr>
        </p:nvSpPr>
        <p:spPr/>
        <p:txBody>
          <a:bodyPr/>
          <a:lstStyle/>
          <a:p>
            <a:fld id="{5A53B800-6AEA-4906-8413-CBF6D327C70E}" type="datetimeFigureOut">
              <a:rPr lang="en-US" smtClean="0"/>
              <a:t>3/29/2024</a:t>
            </a:fld>
            <a:endParaRPr lang="en-US"/>
          </a:p>
        </p:txBody>
      </p:sp>
      <p:sp>
        <p:nvSpPr>
          <p:cNvPr id="5" name="Footer Placeholder 4">
            <a:extLst>
              <a:ext uri="{FF2B5EF4-FFF2-40B4-BE49-F238E27FC236}">
                <a16:creationId xmlns:a16="http://schemas.microsoft.com/office/drawing/2014/main" id="{0ACB3A04-0A0D-E295-8EF1-30724CF372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11453A-A008-8B38-A96F-69AE14EFC8A6}"/>
              </a:ext>
            </a:extLst>
          </p:cNvPr>
          <p:cNvSpPr>
            <a:spLocks noGrp="1"/>
          </p:cNvSpPr>
          <p:nvPr>
            <p:ph type="sldNum" sz="quarter" idx="12"/>
          </p:nvPr>
        </p:nvSpPr>
        <p:spPr/>
        <p:txBody>
          <a:bodyPr/>
          <a:lstStyle/>
          <a:p>
            <a:fld id="{76204562-3591-4A4F-B840-6430B3F33215}" type="slidenum">
              <a:rPr lang="en-US" smtClean="0"/>
              <a:t>‹#›</a:t>
            </a:fld>
            <a:endParaRPr lang="en-US"/>
          </a:p>
        </p:txBody>
      </p:sp>
    </p:spTree>
    <p:extLst>
      <p:ext uri="{BB962C8B-B14F-4D97-AF65-F5344CB8AC3E}">
        <p14:creationId xmlns:p14="http://schemas.microsoft.com/office/powerpoint/2010/main" val="1005629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1FECF-C611-DDB0-25DD-2E7BDAFEB83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D0AFB1-0F1E-61E2-C67A-14C5D111DE8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ACDD02-F215-0987-6428-6205CB35F234}"/>
              </a:ext>
            </a:extLst>
          </p:cNvPr>
          <p:cNvSpPr>
            <a:spLocks noGrp="1"/>
          </p:cNvSpPr>
          <p:nvPr>
            <p:ph type="dt" sz="half" idx="10"/>
          </p:nvPr>
        </p:nvSpPr>
        <p:spPr/>
        <p:txBody>
          <a:bodyPr/>
          <a:lstStyle/>
          <a:p>
            <a:fld id="{5A53B800-6AEA-4906-8413-CBF6D327C70E}" type="datetimeFigureOut">
              <a:rPr lang="en-US" smtClean="0"/>
              <a:t>3/29/2024</a:t>
            </a:fld>
            <a:endParaRPr lang="en-US"/>
          </a:p>
        </p:txBody>
      </p:sp>
      <p:sp>
        <p:nvSpPr>
          <p:cNvPr id="5" name="Footer Placeholder 4">
            <a:extLst>
              <a:ext uri="{FF2B5EF4-FFF2-40B4-BE49-F238E27FC236}">
                <a16:creationId xmlns:a16="http://schemas.microsoft.com/office/drawing/2014/main" id="{960BD23C-5331-8C84-1581-1BEDA00DE1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5D4460-46E2-1AD5-2DC9-7A86354FF25A}"/>
              </a:ext>
            </a:extLst>
          </p:cNvPr>
          <p:cNvSpPr>
            <a:spLocks noGrp="1"/>
          </p:cNvSpPr>
          <p:nvPr>
            <p:ph type="sldNum" sz="quarter" idx="12"/>
          </p:nvPr>
        </p:nvSpPr>
        <p:spPr/>
        <p:txBody>
          <a:bodyPr/>
          <a:lstStyle/>
          <a:p>
            <a:fld id="{76204562-3591-4A4F-B840-6430B3F33215}" type="slidenum">
              <a:rPr lang="en-US" smtClean="0"/>
              <a:t>‹#›</a:t>
            </a:fld>
            <a:endParaRPr lang="en-US"/>
          </a:p>
        </p:txBody>
      </p:sp>
    </p:spTree>
    <p:extLst>
      <p:ext uri="{BB962C8B-B14F-4D97-AF65-F5344CB8AC3E}">
        <p14:creationId xmlns:p14="http://schemas.microsoft.com/office/powerpoint/2010/main" val="1804766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DEE4E-D077-CBE5-1A0C-8758A6181E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0A4C2DE-BB1F-907C-27E9-5065AB4C8B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E03CCE0-3483-1EC7-61FD-C1C5BB2E63DC}"/>
              </a:ext>
            </a:extLst>
          </p:cNvPr>
          <p:cNvSpPr>
            <a:spLocks noGrp="1"/>
          </p:cNvSpPr>
          <p:nvPr>
            <p:ph type="dt" sz="half" idx="10"/>
          </p:nvPr>
        </p:nvSpPr>
        <p:spPr/>
        <p:txBody>
          <a:bodyPr/>
          <a:lstStyle/>
          <a:p>
            <a:fld id="{5A53B800-6AEA-4906-8413-CBF6D327C70E}" type="datetimeFigureOut">
              <a:rPr lang="en-US" smtClean="0"/>
              <a:t>3/29/2024</a:t>
            </a:fld>
            <a:endParaRPr lang="en-US"/>
          </a:p>
        </p:txBody>
      </p:sp>
      <p:sp>
        <p:nvSpPr>
          <p:cNvPr id="5" name="Footer Placeholder 4">
            <a:extLst>
              <a:ext uri="{FF2B5EF4-FFF2-40B4-BE49-F238E27FC236}">
                <a16:creationId xmlns:a16="http://schemas.microsoft.com/office/drawing/2014/main" id="{09EBC675-B8C6-5A3B-C361-A5798D7B8D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FB1A3A-028F-49D8-E34C-BE580F322BCB}"/>
              </a:ext>
            </a:extLst>
          </p:cNvPr>
          <p:cNvSpPr>
            <a:spLocks noGrp="1"/>
          </p:cNvSpPr>
          <p:nvPr>
            <p:ph type="sldNum" sz="quarter" idx="12"/>
          </p:nvPr>
        </p:nvSpPr>
        <p:spPr/>
        <p:txBody>
          <a:bodyPr/>
          <a:lstStyle/>
          <a:p>
            <a:fld id="{76204562-3591-4A4F-B840-6430B3F33215}" type="slidenum">
              <a:rPr lang="en-US" smtClean="0"/>
              <a:t>‹#›</a:t>
            </a:fld>
            <a:endParaRPr lang="en-US"/>
          </a:p>
        </p:txBody>
      </p:sp>
    </p:spTree>
    <p:extLst>
      <p:ext uri="{BB962C8B-B14F-4D97-AF65-F5344CB8AC3E}">
        <p14:creationId xmlns:p14="http://schemas.microsoft.com/office/powerpoint/2010/main" val="2464651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22E7B-469B-C967-30C4-F2370C0727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9A8A16-5F17-9897-9049-6131858D973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632F682-09B9-5962-07E1-A2AA3FC228B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E1735BF-789B-ECFB-7993-E002BE0528AA}"/>
              </a:ext>
            </a:extLst>
          </p:cNvPr>
          <p:cNvSpPr>
            <a:spLocks noGrp="1"/>
          </p:cNvSpPr>
          <p:nvPr>
            <p:ph type="dt" sz="half" idx="10"/>
          </p:nvPr>
        </p:nvSpPr>
        <p:spPr/>
        <p:txBody>
          <a:bodyPr/>
          <a:lstStyle/>
          <a:p>
            <a:fld id="{5A53B800-6AEA-4906-8413-CBF6D327C70E}" type="datetimeFigureOut">
              <a:rPr lang="en-US" smtClean="0"/>
              <a:t>3/29/2024</a:t>
            </a:fld>
            <a:endParaRPr lang="en-US"/>
          </a:p>
        </p:txBody>
      </p:sp>
      <p:sp>
        <p:nvSpPr>
          <p:cNvPr id="6" name="Footer Placeholder 5">
            <a:extLst>
              <a:ext uri="{FF2B5EF4-FFF2-40B4-BE49-F238E27FC236}">
                <a16:creationId xmlns:a16="http://schemas.microsoft.com/office/drawing/2014/main" id="{73392A69-E7F7-0BF3-89CC-D286D65BC1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D8FD24-78FD-1F9E-7053-067234DAE41C}"/>
              </a:ext>
            </a:extLst>
          </p:cNvPr>
          <p:cNvSpPr>
            <a:spLocks noGrp="1"/>
          </p:cNvSpPr>
          <p:nvPr>
            <p:ph type="sldNum" sz="quarter" idx="12"/>
          </p:nvPr>
        </p:nvSpPr>
        <p:spPr/>
        <p:txBody>
          <a:bodyPr/>
          <a:lstStyle/>
          <a:p>
            <a:fld id="{76204562-3591-4A4F-B840-6430B3F33215}" type="slidenum">
              <a:rPr lang="en-US" smtClean="0"/>
              <a:t>‹#›</a:t>
            </a:fld>
            <a:endParaRPr lang="en-US"/>
          </a:p>
        </p:txBody>
      </p:sp>
    </p:spTree>
    <p:extLst>
      <p:ext uri="{BB962C8B-B14F-4D97-AF65-F5344CB8AC3E}">
        <p14:creationId xmlns:p14="http://schemas.microsoft.com/office/powerpoint/2010/main" val="3549282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B6CD3-C6EA-298D-4C4D-1791E728E54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9933E39-1B49-CC7B-FBCD-FE67EECB98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BE76897-0986-B545-C397-83AE6F574FD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EEB4042-4824-DE39-A19E-F325892D36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5555425-6998-E44F-412F-42225B3C92C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0C2FB04-E3FA-E2EE-FFE7-63A0BEE8AE3C}"/>
              </a:ext>
            </a:extLst>
          </p:cNvPr>
          <p:cNvSpPr>
            <a:spLocks noGrp="1"/>
          </p:cNvSpPr>
          <p:nvPr>
            <p:ph type="dt" sz="half" idx="10"/>
          </p:nvPr>
        </p:nvSpPr>
        <p:spPr/>
        <p:txBody>
          <a:bodyPr/>
          <a:lstStyle/>
          <a:p>
            <a:fld id="{5A53B800-6AEA-4906-8413-CBF6D327C70E}" type="datetimeFigureOut">
              <a:rPr lang="en-US" smtClean="0"/>
              <a:t>3/29/2024</a:t>
            </a:fld>
            <a:endParaRPr lang="en-US"/>
          </a:p>
        </p:txBody>
      </p:sp>
      <p:sp>
        <p:nvSpPr>
          <p:cNvPr id="8" name="Footer Placeholder 7">
            <a:extLst>
              <a:ext uri="{FF2B5EF4-FFF2-40B4-BE49-F238E27FC236}">
                <a16:creationId xmlns:a16="http://schemas.microsoft.com/office/drawing/2014/main" id="{CAF5891B-F1E9-7A6C-E220-97EC7DE7EFC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8ED4816-6ABD-8CDC-348C-0EE53629DD78}"/>
              </a:ext>
            </a:extLst>
          </p:cNvPr>
          <p:cNvSpPr>
            <a:spLocks noGrp="1"/>
          </p:cNvSpPr>
          <p:nvPr>
            <p:ph type="sldNum" sz="quarter" idx="12"/>
          </p:nvPr>
        </p:nvSpPr>
        <p:spPr/>
        <p:txBody>
          <a:bodyPr/>
          <a:lstStyle/>
          <a:p>
            <a:fld id="{76204562-3591-4A4F-B840-6430B3F33215}" type="slidenum">
              <a:rPr lang="en-US" smtClean="0"/>
              <a:t>‹#›</a:t>
            </a:fld>
            <a:endParaRPr lang="en-US"/>
          </a:p>
        </p:txBody>
      </p:sp>
    </p:spTree>
    <p:extLst>
      <p:ext uri="{BB962C8B-B14F-4D97-AF65-F5344CB8AC3E}">
        <p14:creationId xmlns:p14="http://schemas.microsoft.com/office/powerpoint/2010/main" val="507627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2042D-3437-9C84-6BCC-62A9E948658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D723E2C-5A0F-24BE-DD10-2B3FF81E3142}"/>
              </a:ext>
            </a:extLst>
          </p:cNvPr>
          <p:cNvSpPr>
            <a:spLocks noGrp="1"/>
          </p:cNvSpPr>
          <p:nvPr>
            <p:ph type="dt" sz="half" idx="10"/>
          </p:nvPr>
        </p:nvSpPr>
        <p:spPr/>
        <p:txBody>
          <a:bodyPr/>
          <a:lstStyle/>
          <a:p>
            <a:fld id="{5A53B800-6AEA-4906-8413-CBF6D327C70E}" type="datetimeFigureOut">
              <a:rPr lang="en-US" smtClean="0"/>
              <a:t>3/29/2024</a:t>
            </a:fld>
            <a:endParaRPr lang="en-US"/>
          </a:p>
        </p:txBody>
      </p:sp>
      <p:sp>
        <p:nvSpPr>
          <p:cNvPr id="4" name="Footer Placeholder 3">
            <a:extLst>
              <a:ext uri="{FF2B5EF4-FFF2-40B4-BE49-F238E27FC236}">
                <a16:creationId xmlns:a16="http://schemas.microsoft.com/office/drawing/2014/main" id="{D3FEDF0D-37D6-0EAE-A811-26D06C36329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280DEA8-8674-5A04-3E9A-5F60F5580BB2}"/>
              </a:ext>
            </a:extLst>
          </p:cNvPr>
          <p:cNvSpPr>
            <a:spLocks noGrp="1"/>
          </p:cNvSpPr>
          <p:nvPr>
            <p:ph type="sldNum" sz="quarter" idx="12"/>
          </p:nvPr>
        </p:nvSpPr>
        <p:spPr/>
        <p:txBody>
          <a:bodyPr/>
          <a:lstStyle/>
          <a:p>
            <a:fld id="{76204562-3591-4A4F-B840-6430B3F33215}" type="slidenum">
              <a:rPr lang="en-US" smtClean="0"/>
              <a:t>‹#›</a:t>
            </a:fld>
            <a:endParaRPr lang="en-US"/>
          </a:p>
        </p:txBody>
      </p:sp>
    </p:spTree>
    <p:extLst>
      <p:ext uri="{BB962C8B-B14F-4D97-AF65-F5344CB8AC3E}">
        <p14:creationId xmlns:p14="http://schemas.microsoft.com/office/powerpoint/2010/main" val="519064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D95F378-5427-09D7-C723-23D6C63C2FBC}"/>
              </a:ext>
            </a:extLst>
          </p:cNvPr>
          <p:cNvSpPr>
            <a:spLocks noGrp="1"/>
          </p:cNvSpPr>
          <p:nvPr>
            <p:ph type="dt" sz="half" idx="10"/>
          </p:nvPr>
        </p:nvSpPr>
        <p:spPr/>
        <p:txBody>
          <a:bodyPr/>
          <a:lstStyle/>
          <a:p>
            <a:fld id="{5A53B800-6AEA-4906-8413-CBF6D327C70E}" type="datetimeFigureOut">
              <a:rPr lang="en-US" smtClean="0"/>
              <a:t>3/29/2024</a:t>
            </a:fld>
            <a:endParaRPr lang="en-US"/>
          </a:p>
        </p:txBody>
      </p:sp>
      <p:sp>
        <p:nvSpPr>
          <p:cNvPr id="3" name="Footer Placeholder 2">
            <a:extLst>
              <a:ext uri="{FF2B5EF4-FFF2-40B4-BE49-F238E27FC236}">
                <a16:creationId xmlns:a16="http://schemas.microsoft.com/office/drawing/2014/main" id="{ADB24480-F928-267F-754F-91EB1A3BE2D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D999D11-FFDC-0E73-B47D-E913F71D4242}"/>
              </a:ext>
            </a:extLst>
          </p:cNvPr>
          <p:cNvSpPr>
            <a:spLocks noGrp="1"/>
          </p:cNvSpPr>
          <p:nvPr>
            <p:ph type="sldNum" sz="quarter" idx="12"/>
          </p:nvPr>
        </p:nvSpPr>
        <p:spPr/>
        <p:txBody>
          <a:bodyPr/>
          <a:lstStyle/>
          <a:p>
            <a:fld id="{76204562-3591-4A4F-B840-6430B3F33215}" type="slidenum">
              <a:rPr lang="en-US" smtClean="0"/>
              <a:t>‹#›</a:t>
            </a:fld>
            <a:endParaRPr lang="en-US"/>
          </a:p>
        </p:txBody>
      </p:sp>
    </p:spTree>
    <p:extLst>
      <p:ext uri="{BB962C8B-B14F-4D97-AF65-F5344CB8AC3E}">
        <p14:creationId xmlns:p14="http://schemas.microsoft.com/office/powerpoint/2010/main" val="3697155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B64A3-37D8-D47D-9B25-778EEEC01D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9CD7967-FC7E-40A0-CBF3-1278B46D44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FC42D2A-C97D-5FA9-3765-928A4A3672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A54BFB-F4A6-870C-AFDE-E3961E12E361}"/>
              </a:ext>
            </a:extLst>
          </p:cNvPr>
          <p:cNvSpPr>
            <a:spLocks noGrp="1"/>
          </p:cNvSpPr>
          <p:nvPr>
            <p:ph type="dt" sz="half" idx="10"/>
          </p:nvPr>
        </p:nvSpPr>
        <p:spPr/>
        <p:txBody>
          <a:bodyPr/>
          <a:lstStyle/>
          <a:p>
            <a:fld id="{5A53B800-6AEA-4906-8413-CBF6D327C70E}" type="datetimeFigureOut">
              <a:rPr lang="en-US" smtClean="0"/>
              <a:t>3/29/2024</a:t>
            </a:fld>
            <a:endParaRPr lang="en-US"/>
          </a:p>
        </p:txBody>
      </p:sp>
      <p:sp>
        <p:nvSpPr>
          <p:cNvPr id="6" name="Footer Placeholder 5">
            <a:extLst>
              <a:ext uri="{FF2B5EF4-FFF2-40B4-BE49-F238E27FC236}">
                <a16:creationId xmlns:a16="http://schemas.microsoft.com/office/drawing/2014/main" id="{D22314A4-9318-7EE9-3D7A-FDA97EEEE7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55E146-F91B-6854-1D02-44D86EA50729}"/>
              </a:ext>
            </a:extLst>
          </p:cNvPr>
          <p:cNvSpPr>
            <a:spLocks noGrp="1"/>
          </p:cNvSpPr>
          <p:nvPr>
            <p:ph type="sldNum" sz="quarter" idx="12"/>
          </p:nvPr>
        </p:nvSpPr>
        <p:spPr/>
        <p:txBody>
          <a:bodyPr/>
          <a:lstStyle/>
          <a:p>
            <a:fld id="{76204562-3591-4A4F-B840-6430B3F33215}" type="slidenum">
              <a:rPr lang="en-US" smtClean="0"/>
              <a:t>‹#›</a:t>
            </a:fld>
            <a:endParaRPr lang="en-US"/>
          </a:p>
        </p:txBody>
      </p:sp>
    </p:spTree>
    <p:extLst>
      <p:ext uri="{BB962C8B-B14F-4D97-AF65-F5344CB8AC3E}">
        <p14:creationId xmlns:p14="http://schemas.microsoft.com/office/powerpoint/2010/main" val="3889948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24E8B-5605-C43F-026A-65BAEBEC88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CB644DE-3839-12B3-8C82-42ADE6B34E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AC14CB9-441B-BC8C-0671-0EBC524B5A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8BFF93-2574-9ACA-000E-2FED0D0FAEFC}"/>
              </a:ext>
            </a:extLst>
          </p:cNvPr>
          <p:cNvSpPr>
            <a:spLocks noGrp="1"/>
          </p:cNvSpPr>
          <p:nvPr>
            <p:ph type="dt" sz="half" idx="10"/>
          </p:nvPr>
        </p:nvSpPr>
        <p:spPr/>
        <p:txBody>
          <a:bodyPr/>
          <a:lstStyle/>
          <a:p>
            <a:fld id="{5A53B800-6AEA-4906-8413-CBF6D327C70E}" type="datetimeFigureOut">
              <a:rPr lang="en-US" smtClean="0"/>
              <a:t>3/29/2024</a:t>
            </a:fld>
            <a:endParaRPr lang="en-US"/>
          </a:p>
        </p:txBody>
      </p:sp>
      <p:sp>
        <p:nvSpPr>
          <p:cNvPr id="6" name="Footer Placeholder 5">
            <a:extLst>
              <a:ext uri="{FF2B5EF4-FFF2-40B4-BE49-F238E27FC236}">
                <a16:creationId xmlns:a16="http://schemas.microsoft.com/office/drawing/2014/main" id="{85436F2A-B023-C07E-2D2A-F213CA2333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704E35-1D37-E44E-30E1-DB715F61ACA3}"/>
              </a:ext>
            </a:extLst>
          </p:cNvPr>
          <p:cNvSpPr>
            <a:spLocks noGrp="1"/>
          </p:cNvSpPr>
          <p:nvPr>
            <p:ph type="sldNum" sz="quarter" idx="12"/>
          </p:nvPr>
        </p:nvSpPr>
        <p:spPr/>
        <p:txBody>
          <a:bodyPr/>
          <a:lstStyle/>
          <a:p>
            <a:fld id="{76204562-3591-4A4F-B840-6430B3F33215}" type="slidenum">
              <a:rPr lang="en-US" smtClean="0"/>
              <a:t>‹#›</a:t>
            </a:fld>
            <a:endParaRPr lang="en-US"/>
          </a:p>
        </p:txBody>
      </p:sp>
    </p:spTree>
    <p:extLst>
      <p:ext uri="{BB962C8B-B14F-4D97-AF65-F5344CB8AC3E}">
        <p14:creationId xmlns:p14="http://schemas.microsoft.com/office/powerpoint/2010/main" val="2013328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09BDF96-6B8D-AD8C-4C96-B63551878F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0C503CC-87BC-86FA-56D3-CE9B424E8A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C7B7BA-7E31-5E3A-75D4-DCCE3EA3C7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53B800-6AEA-4906-8413-CBF6D327C70E}" type="datetimeFigureOut">
              <a:rPr lang="en-US" smtClean="0"/>
              <a:t>3/29/2024</a:t>
            </a:fld>
            <a:endParaRPr lang="en-US"/>
          </a:p>
        </p:txBody>
      </p:sp>
      <p:sp>
        <p:nvSpPr>
          <p:cNvPr id="5" name="Footer Placeholder 4">
            <a:extLst>
              <a:ext uri="{FF2B5EF4-FFF2-40B4-BE49-F238E27FC236}">
                <a16:creationId xmlns:a16="http://schemas.microsoft.com/office/drawing/2014/main" id="{E9275A88-B4D2-4C76-FDF9-BA5B1DDFB3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DFBBEB6-8C11-F877-8AA9-AE64E02A38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204562-3591-4A4F-B840-6430B3F33215}" type="slidenum">
              <a:rPr lang="en-US" smtClean="0"/>
              <a:t>‹#›</a:t>
            </a:fld>
            <a:endParaRPr lang="en-US"/>
          </a:p>
        </p:txBody>
      </p:sp>
    </p:spTree>
    <p:extLst>
      <p:ext uri="{BB962C8B-B14F-4D97-AF65-F5344CB8AC3E}">
        <p14:creationId xmlns:p14="http://schemas.microsoft.com/office/powerpoint/2010/main" val="25877356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introcp.com/" TargetMode="External"/><Relationship Id="rId2" Type="http://schemas.openxmlformats.org/officeDocument/2006/relationships/hyperlink" Target="https://ipsrm.com/" TargetMode="External"/><Relationship Id="rId1" Type="http://schemas.openxmlformats.org/officeDocument/2006/relationships/slideLayout" Target="../slideLayouts/slideLayout2.xml"/><Relationship Id="rId5" Type="http://schemas.openxmlformats.org/officeDocument/2006/relationships/hyperlink" Target="https://www.wpsanet.org/resource/cc_committee.php" TargetMode="External"/><Relationship Id="rId4" Type="http://schemas.openxmlformats.org/officeDocument/2006/relationships/hyperlink" Target="https://lor.instructure.com/resources/4edc1ea37363430f93b41fda2fb56876?shared"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D08C60D-24B2-FE94-7A16-25B3973151DD}"/>
              </a:ext>
            </a:extLst>
          </p:cNvPr>
          <p:cNvSpPr>
            <a:spLocks noGrp="1"/>
          </p:cNvSpPr>
          <p:nvPr>
            <p:ph type="ctrTitle"/>
          </p:nvPr>
        </p:nvSpPr>
        <p:spPr>
          <a:xfrm>
            <a:off x="841248" y="154112"/>
            <a:ext cx="3600860" cy="6606284"/>
          </a:xfrm>
        </p:spPr>
        <p:txBody>
          <a:bodyPr vert="horz" lIns="91440" tIns="45720" rIns="91440" bIns="45720" rtlCol="0" anchor="ctr">
            <a:normAutofit fontScale="90000"/>
          </a:bodyPr>
          <a:lstStyle/>
          <a:p>
            <a:pPr algn="l"/>
            <a:r>
              <a:rPr lang="en-US" sz="5000" kern="1200" dirty="0">
                <a:solidFill>
                  <a:schemeClr val="tx1"/>
                </a:solidFill>
                <a:latin typeface="+mj-lt"/>
                <a:ea typeface="+mj-ea"/>
                <a:cs typeface="+mj-cs"/>
              </a:rPr>
              <a:t>Zero Textbook Cost (ZTC), Open Educational Resources (OER), and Political Science Cohort: What Can I Expect?</a:t>
            </a:r>
          </a:p>
        </p:txBody>
      </p:sp>
      <p:sp>
        <p:nvSpPr>
          <p:cNvPr id="36"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8C4EBC68-BF34-EB2C-8FD8-11459B97D54B}"/>
              </a:ext>
            </a:extLst>
          </p:cNvPr>
          <p:cNvSpPr>
            <a:spLocks noGrp="1"/>
          </p:cNvSpPr>
          <p:nvPr>
            <p:ph type="subTitle" idx="1"/>
          </p:nvPr>
        </p:nvSpPr>
        <p:spPr>
          <a:xfrm>
            <a:off x="5126418" y="552091"/>
            <a:ext cx="6224335" cy="5431536"/>
          </a:xfrm>
        </p:spPr>
        <p:txBody>
          <a:bodyPr vert="horz" lIns="91440" tIns="45720" rIns="91440" bIns="45720" rtlCol="0" anchor="ctr">
            <a:normAutofit/>
          </a:bodyPr>
          <a:lstStyle/>
          <a:p>
            <a:pPr marL="225425" indent="-228600" algn="l">
              <a:buFont typeface="Arial" panose="020B0604020202020204" pitchFamily="34" charset="0"/>
              <a:buChar char="•"/>
            </a:pPr>
            <a:r>
              <a:rPr lang="en-US" sz="2800" dirty="0"/>
              <a:t>ASCCC OERI: Political Science </a:t>
            </a:r>
            <a:r>
              <a:rPr lang="en-US" sz="2800" i="1" dirty="0"/>
              <a:t>Conversation</a:t>
            </a:r>
          </a:p>
          <a:p>
            <a:pPr indent="-228600" algn="l">
              <a:buFont typeface="Arial" panose="020B0604020202020204" pitchFamily="34" charset="0"/>
              <a:buChar char="•"/>
            </a:pPr>
            <a:endParaRPr lang="en-US" sz="2800" dirty="0"/>
          </a:p>
          <a:p>
            <a:pPr indent="-228600" algn="l">
              <a:buFont typeface="Arial" panose="020B0604020202020204" pitchFamily="34" charset="0"/>
              <a:buChar char="•"/>
            </a:pPr>
            <a:r>
              <a:rPr lang="en-US" sz="2800" dirty="0"/>
              <a:t>Dino Bozonelos, Ph.D.</a:t>
            </a:r>
          </a:p>
          <a:p>
            <a:pPr indent="-228600" algn="l">
              <a:buFont typeface="Arial" panose="020B0604020202020204" pitchFamily="34" charset="0"/>
              <a:buChar char="•"/>
            </a:pPr>
            <a:r>
              <a:rPr lang="en-US" sz="2800" dirty="0"/>
              <a:t>Professor, Political Science</a:t>
            </a:r>
          </a:p>
          <a:p>
            <a:pPr indent="-228600" algn="l">
              <a:buFont typeface="Arial" panose="020B0604020202020204" pitchFamily="34" charset="0"/>
              <a:buChar char="•"/>
            </a:pPr>
            <a:r>
              <a:rPr lang="en-US" sz="2800" dirty="0"/>
              <a:t>Victory Valley College</a:t>
            </a:r>
          </a:p>
        </p:txBody>
      </p:sp>
    </p:spTree>
    <p:extLst>
      <p:ext uri="{BB962C8B-B14F-4D97-AF65-F5344CB8AC3E}">
        <p14:creationId xmlns:p14="http://schemas.microsoft.com/office/powerpoint/2010/main" val="28266456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801390-1BEE-D746-0C81-D0B05555DBB4}"/>
              </a:ext>
            </a:extLst>
          </p:cNvPr>
          <p:cNvSpPr>
            <a:spLocks noGrp="1"/>
          </p:cNvSpPr>
          <p:nvPr>
            <p:ph type="title"/>
          </p:nvPr>
        </p:nvSpPr>
        <p:spPr>
          <a:xfrm>
            <a:off x="429254" y="548640"/>
            <a:ext cx="4012854" cy="5431536"/>
          </a:xfrm>
        </p:spPr>
        <p:txBody>
          <a:bodyPr>
            <a:normAutofit/>
          </a:bodyPr>
          <a:lstStyle/>
          <a:p>
            <a:r>
              <a:rPr lang="en-US" sz="5400" dirty="0"/>
              <a:t>Initial Political Science Collaboration Cohort Meeting</a:t>
            </a:r>
            <a:br>
              <a:rPr lang="en-US" sz="5400" dirty="0"/>
            </a:br>
            <a:r>
              <a:rPr lang="en-US" sz="5400" dirty="0"/>
              <a:t>(21MAR2024)</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46A3F475-FF00-9A0E-3C8B-0366183EF354}"/>
              </a:ext>
            </a:extLst>
          </p:cNvPr>
          <p:cNvSpPr>
            <a:spLocks noGrp="1"/>
          </p:cNvSpPr>
          <p:nvPr>
            <p:ph type="body" idx="1"/>
          </p:nvPr>
        </p:nvSpPr>
        <p:spPr>
          <a:xfrm>
            <a:off x="5126418" y="552091"/>
            <a:ext cx="6224335" cy="6074740"/>
          </a:xfrm>
        </p:spPr>
        <p:txBody>
          <a:bodyPr anchor="ctr">
            <a:normAutofit lnSpcReduction="10000"/>
          </a:bodyPr>
          <a:lstStyle/>
          <a:p>
            <a:r>
              <a:rPr lang="en-US" dirty="0"/>
              <a:t>The initial convening of all Zero Textbook Cost (ZTC) Acceleration Grant Collaboration Cohorts was intended to provide cohort members with an overview of the resources in use and the resource needs identified by the cohort members, with an emphasis on the courses in the pathway that are in the discipline</a:t>
            </a:r>
          </a:p>
          <a:p>
            <a:r>
              <a:rPr lang="en-US" dirty="0"/>
              <a:t>The goals of the cohort process were explained, as the potential outcomes of the process</a:t>
            </a:r>
          </a:p>
          <a:p>
            <a:r>
              <a:rPr lang="en-US" dirty="0"/>
              <a:t>The overview included an analysis and discussion of any trends observed in the data and a proposed plan for the cohort</a:t>
            </a:r>
          </a:p>
        </p:txBody>
      </p:sp>
    </p:spTree>
    <p:extLst>
      <p:ext uri="{BB962C8B-B14F-4D97-AF65-F5344CB8AC3E}">
        <p14:creationId xmlns:p14="http://schemas.microsoft.com/office/powerpoint/2010/main" val="35654595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5654B1-D8ED-9C96-6CA4-344EC7474869}"/>
              </a:ext>
            </a:extLst>
          </p:cNvPr>
          <p:cNvSpPr>
            <a:spLocks noGrp="1"/>
          </p:cNvSpPr>
          <p:nvPr>
            <p:ph type="title"/>
          </p:nvPr>
        </p:nvSpPr>
        <p:spPr>
          <a:xfrm>
            <a:off x="838200" y="365125"/>
            <a:ext cx="10515600" cy="1325563"/>
          </a:xfrm>
        </p:spPr>
        <p:txBody>
          <a:bodyPr>
            <a:normAutofit/>
          </a:bodyPr>
          <a:lstStyle/>
          <a:p>
            <a:r>
              <a:rPr lang="en-US" sz="5400"/>
              <a:t>What Was Discussed?</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5A15FF2-A315-1463-E381-64241BE23F93}"/>
              </a:ext>
            </a:extLst>
          </p:cNvPr>
          <p:cNvSpPr>
            <a:spLocks noGrp="1"/>
          </p:cNvSpPr>
          <p:nvPr>
            <p:ph idx="1"/>
          </p:nvPr>
        </p:nvSpPr>
        <p:spPr>
          <a:xfrm>
            <a:off x="838200" y="1787703"/>
            <a:ext cx="10515600" cy="4808305"/>
          </a:xfrm>
        </p:spPr>
        <p:txBody>
          <a:bodyPr>
            <a:normAutofit/>
          </a:bodyPr>
          <a:lstStyle/>
          <a:p>
            <a:r>
              <a:rPr lang="en-US" dirty="0"/>
              <a:t>Plan is still being worked on</a:t>
            </a:r>
          </a:p>
          <a:p>
            <a:pPr lvl="1"/>
            <a:r>
              <a:rPr lang="en-US" dirty="0"/>
              <a:t>Due sometime before Summer 2024</a:t>
            </a:r>
          </a:p>
          <a:p>
            <a:r>
              <a:rPr lang="en-US" dirty="0"/>
              <a:t>POLS 110: U.S. Government</a:t>
            </a:r>
          </a:p>
          <a:p>
            <a:pPr lvl="1"/>
            <a:r>
              <a:rPr lang="en-US" dirty="0"/>
              <a:t>Most likely create ancillaries for the </a:t>
            </a:r>
            <a:r>
              <a:rPr lang="en-US" i="1" dirty="0"/>
              <a:t>Attenuated Democracy</a:t>
            </a:r>
            <a:r>
              <a:rPr lang="en-US" dirty="0"/>
              <a:t> OER textbook</a:t>
            </a:r>
          </a:p>
          <a:p>
            <a:r>
              <a:rPr lang="en-US" dirty="0"/>
              <a:t>POLS 120: Political Theory</a:t>
            </a:r>
          </a:p>
          <a:p>
            <a:pPr lvl="1"/>
            <a:r>
              <a:rPr lang="en-US" dirty="0"/>
              <a:t>Lots of options. Possibly building a textbook-equivalent, plus ancillaries</a:t>
            </a:r>
          </a:p>
          <a:p>
            <a:pPr lvl="1"/>
            <a:r>
              <a:rPr lang="en-US" dirty="0"/>
              <a:t>Possibly a reader with faculty-authored briefs </a:t>
            </a:r>
          </a:p>
          <a:p>
            <a:pPr lvl="1"/>
            <a:r>
              <a:rPr lang="en-US" dirty="0"/>
              <a:t>Will create a Canvas shell</a:t>
            </a:r>
          </a:p>
          <a:p>
            <a:r>
              <a:rPr lang="en-US" dirty="0"/>
              <a:t>POLS 130: Comparative Politics</a:t>
            </a:r>
          </a:p>
          <a:p>
            <a:pPr lvl="1"/>
            <a:r>
              <a:rPr lang="en-US" dirty="0"/>
              <a:t>Will create ancillaries for the already existing OER textbook</a:t>
            </a:r>
          </a:p>
        </p:txBody>
      </p:sp>
    </p:spTree>
    <p:extLst>
      <p:ext uri="{BB962C8B-B14F-4D97-AF65-F5344CB8AC3E}">
        <p14:creationId xmlns:p14="http://schemas.microsoft.com/office/powerpoint/2010/main" val="296134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2D60CB-4456-BFB2-A619-68E4A7224A57}"/>
              </a:ext>
            </a:extLst>
          </p:cNvPr>
          <p:cNvSpPr>
            <a:spLocks noGrp="1"/>
          </p:cNvSpPr>
          <p:nvPr>
            <p:ph type="title"/>
          </p:nvPr>
        </p:nvSpPr>
        <p:spPr>
          <a:xfrm>
            <a:off x="838200" y="365125"/>
            <a:ext cx="10515600" cy="1325563"/>
          </a:xfrm>
        </p:spPr>
        <p:txBody>
          <a:bodyPr>
            <a:normAutofit/>
          </a:bodyPr>
          <a:lstStyle/>
          <a:p>
            <a:r>
              <a:rPr lang="en-US" sz="5400" dirty="0"/>
              <a:t>What Was Discussed?</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51917B4-65A4-337C-87AC-BD2539EED2D0}"/>
              </a:ext>
            </a:extLst>
          </p:cNvPr>
          <p:cNvSpPr>
            <a:spLocks noGrp="1"/>
          </p:cNvSpPr>
          <p:nvPr>
            <p:ph idx="1"/>
          </p:nvPr>
        </p:nvSpPr>
        <p:spPr>
          <a:xfrm>
            <a:off x="838200" y="1888185"/>
            <a:ext cx="10515600" cy="4782003"/>
          </a:xfrm>
        </p:spPr>
        <p:txBody>
          <a:bodyPr>
            <a:normAutofit/>
          </a:bodyPr>
          <a:lstStyle/>
          <a:p>
            <a:r>
              <a:rPr lang="en-US" dirty="0"/>
              <a:t>POLS 140: International Relations</a:t>
            </a:r>
          </a:p>
          <a:p>
            <a:pPr lvl="1"/>
            <a:r>
              <a:rPr lang="en-US" dirty="0"/>
              <a:t>Will create ancillaries for the already existing Canvas shell</a:t>
            </a:r>
          </a:p>
          <a:p>
            <a:r>
              <a:rPr lang="en-US" dirty="0"/>
              <a:t>POLS 150: Intro to PS</a:t>
            </a:r>
          </a:p>
          <a:p>
            <a:pPr lvl="1"/>
            <a:r>
              <a:rPr lang="en-US" dirty="0"/>
              <a:t>Nothing was discussed</a:t>
            </a:r>
          </a:p>
          <a:p>
            <a:r>
              <a:rPr lang="en-US" dirty="0"/>
              <a:t>POLS 160: Research Methods</a:t>
            </a:r>
          </a:p>
          <a:p>
            <a:pPr lvl="1"/>
            <a:r>
              <a:rPr lang="en-US" dirty="0"/>
              <a:t>Work on updating the already existing OER textbook</a:t>
            </a:r>
          </a:p>
          <a:p>
            <a:pPr lvl="1"/>
            <a:r>
              <a:rPr lang="en-US" dirty="0"/>
              <a:t>Will create ancillaries as well</a:t>
            </a:r>
          </a:p>
          <a:p>
            <a:r>
              <a:rPr lang="en-US" dirty="0"/>
              <a:t>POLS 170: Race &amp; Gender</a:t>
            </a:r>
          </a:p>
          <a:p>
            <a:pPr lvl="1"/>
            <a:r>
              <a:rPr lang="en-US" dirty="0"/>
              <a:t>Discussed creating a textbook or textbook-equivalent, plus ancillaries, however it was quite preliminary</a:t>
            </a:r>
          </a:p>
          <a:p>
            <a:pPr lvl="1"/>
            <a:endParaRPr lang="en-US" sz="2200" dirty="0"/>
          </a:p>
        </p:txBody>
      </p:sp>
    </p:spTree>
    <p:extLst>
      <p:ext uri="{BB962C8B-B14F-4D97-AF65-F5344CB8AC3E}">
        <p14:creationId xmlns:p14="http://schemas.microsoft.com/office/powerpoint/2010/main" val="24040465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1E7BCD4-6BDD-34FC-FC26-BC9FA4B48655}"/>
              </a:ext>
            </a:extLst>
          </p:cNvPr>
          <p:cNvSpPr>
            <a:spLocks noGrp="1"/>
          </p:cNvSpPr>
          <p:nvPr>
            <p:ph type="title"/>
          </p:nvPr>
        </p:nvSpPr>
        <p:spPr>
          <a:xfrm>
            <a:off x="838200" y="365125"/>
            <a:ext cx="10515600" cy="1325563"/>
          </a:xfrm>
        </p:spPr>
        <p:txBody>
          <a:bodyPr>
            <a:normAutofit/>
          </a:bodyPr>
          <a:lstStyle/>
          <a:p>
            <a:r>
              <a:rPr lang="en-US" sz="5400"/>
              <a:t>What Was Discussed – Other Courses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E7CEF8E-5C75-31F3-769C-AA20717CC479}"/>
              </a:ext>
            </a:extLst>
          </p:cNvPr>
          <p:cNvSpPr>
            <a:spLocks noGrp="1"/>
          </p:cNvSpPr>
          <p:nvPr>
            <p:ph idx="1"/>
          </p:nvPr>
        </p:nvSpPr>
        <p:spPr>
          <a:xfrm>
            <a:off x="838200" y="1826539"/>
            <a:ext cx="10515600" cy="4666335"/>
          </a:xfrm>
        </p:spPr>
        <p:txBody>
          <a:bodyPr>
            <a:normAutofit/>
          </a:bodyPr>
          <a:lstStyle/>
          <a:p>
            <a:r>
              <a:rPr lang="en-US" dirty="0"/>
              <a:t>CA &amp; Local Govt</a:t>
            </a:r>
          </a:p>
          <a:p>
            <a:pPr lvl="1"/>
            <a:r>
              <a:rPr lang="en-US" dirty="0"/>
              <a:t>Create ancillaries as there is an existing OER textbook and the course is offered at a number of CCCs</a:t>
            </a:r>
          </a:p>
          <a:p>
            <a:r>
              <a:rPr lang="en-US" dirty="0"/>
              <a:t>Law &amp; Society</a:t>
            </a:r>
          </a:p>
          <a:p>
            <a:pPr lvl="1"/>
            <a:r>
              <a:rPr lang="en-US" dirty="0"/>
              <a:t>Not discussed during the meeting </a:t>
            </a:r>
          </a:p>
          <a:p>
            <a:r>
              <a:rPr lang="en-US" dirty="0"/>
              <a:t>American Political Economy</a:t>
            </a:r>
          </a:p>
          <a:p>
            <a:pPr lvl="1"/>
            <a:r>
              <a:rPr lang="en-US" dirty="0"/>
              <a:t>Seeking to create a future course descriptor &amp; OER</a:t>
            </a:r>
          </a:p>
          <a:p>
            <a:r>
              <a:rPr lang="en-US" dirty="0"/>
              <a:t>Black/Latinx Politics</a:t>
            </a:r>
          </a:p>
          <a:p>
            <a:pPr lvl="1"/>
            <a:r>
              <a:rPr lang="en-US" dirty="0"/>
              <a:t>Briefly discussed creating OER for these courses as they are offered at a number of CCCs</a:t>
            </a:r>
          </a:p>
        </p:txBody>
      </p:sp>
    </p:spTree>
    <p:extLst>
      <p:ext uri="{BB962C8B-B14F-4D97-AF65-F5344CB8AC3E}">
        <p14:creationId xmlns:p14="http://schemas.microsoft.com/office/powerpoint/2010/main" val="33106857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47844A-73D1-D541-13E1-0597479C5E40}"/>
              </a:ext>
            </a:extLst>
          </p:cNvPr>
          <p:cNvSpPr>
            <a:spLocks noGrp="1"/>
          </p:cNvSpPr>
          <p:nvPr>
            <p:ph type="title"/>
          </p:nvPr>
        </p:nvSpPr>
        <p:spPr>
          <a:xfrm>
            <a:off x="838200" y="365125"/>
            <a:ext cx="10515600" cy="1325563"/>
          </a:xfrm>
        </p:spPr>
        <p:txBody>
          <a:bodyPr>
            <a:normAutofit/>
          </a:bodyPr>
          <a:lstStyle/>
          <a:p>
            <a:r>
              <a:rPr lang="en-US" sz="5400"/>
              <a:t>Next Steps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DCC1A1A-BD7C-BD1A-201E-648FAEECBB06}"/>
              </a:ext>
            </a:extLst>
          </p:cNvPr>
          <p:cNvSpPr>
            <a:spLocks noGrp="1"/>
          </p:cNvSpPr>
          <p:nvPr>
            <p:ph idx="1"/>
          </p:nvPr>
        </p:nvSpPr>
        <p:spPr>
          <a:xfrm>
            <a:off x="838200" y="1929384"/>
            <a:ext cx="10515600" cy="4251960"/>
          </a:xfrm>
        </p:spPr>
        <p:txBody>
          <a:bodyPr>
            <a:normAutofit/>
          </a:bodyPr>
          <a:lstStyle/>
          <a:p>
            <a:r>
              <a:rPr lang="en-US" dirty="0"/>
              <a:t>Collaboration Cohort will finalize the plan by end of Spring semester</a:t>
            </a:r>
          </a:p>
          <a:p>
            <a:pPr lvl="1"/>
            <a:r>
              <a:rPr lang="en-US" dirty="0"/>
              <a:t>Action Plan components identified; Timeline established; Activities scheduled</a:t>
            </a:r>
          </a:p>
          <a:p>
            <a:r>
              <a:rPr lang="en-US" dirty="0"/>
              <a:t>If goals of the cohort are diverse, multiple action plans may be warranted</a:t>
            </a:r>
          </a:p>
          <a:p>
            <a:pPr lvl="1"/>
            <a:r>
              <a:rPr lang="en-US" dirty="0"/>
              <a:t>Allows for sub-cohorts to proceed on a different schedule </a:t>
            </a:r>
          </a:p>
          <a:p>
            <a:r>
              <a:rPr lang="en-US" dirty="0"/>
              <a:t>Could look to </a:t>
            </a:r>
            <a:r>
              <a:rPr lang="en-US" i="1" dirty="0"/>
              <a:t>widen</a:t>
            </a:r>
            <a:r>
              <a:rPr lang="en-US" dirty="0"/>
              <a:t> the degree by creating/curating OER textbook and ancillaries for other POLS courses at CCCs</a:t>
            </a:r>
          </a:p>
          <a:p>
            <a:pPr lvl="1"/>
            <a:r>
              <a:rPr lang="en-US" dirty="0"/>
              <a:t>What additional courses do you think the Collaboration Cohort should consider that transfer to the CSUs and/or UC?</a:t>
            </a:r>
          </a:p>
          <a:p>
            <a:pPr lvl="1"/>
            <a:r>
              <a:rPr lang="en-US" dirty="0"/>
              <a:t>Ex. Model United Nations</a:t>
            </a:r>
          </a:p>
          <a:p>
            <a:pPr lvl="1"/>
            <a:endParaRPr lang="en-US" sz="2200" dirty="0"/>
          </a:p>
        </p:txBody>
      </p:sp>
    </p:spTree>
    <p:extLst>
      <p:ext uri="{BB962C8B-B14F-4D97-AF65-F5344CB8AC3E}">
        <p14:creationId xmlns:p14="http://schemas.microsoft.com/office/powerpoint/2010/main" val="125893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E4A1056-83ED-0543-3200-13356C2BDEF1}"/>
              </a:ext>
            </a:extLst>
          </p:cNvPr>
          <p:cNvSpPr>
            <a:spLocks noGrp="1"/>
          </p:cNvSpPr>
          <p:nvPr>
            <p:ph type="title"/>
          </p:nvPr>
        </p:nvSpPr>
        <p:spPr>
          <a:xfrm>
            <a:off x="838200" y="365125"/>
            <a:ext cx="10515600" cy="1325563"/>
          </a:xfrm>
        </p:spPr>
        <p:txBody>
          <a:bodyPr>
            <a:normAutofit/>
          </a:bodyPr>
          <a:lstStyle/>
          <a:p>
            <a:r>
              <a:rPr lang="en-US" sz="5400"/>
              <a:t>Upcoming ZTC Grants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0676387-87B5-5F73-B4AC-BA596A6918BF}"/>
              </a:ext>
            </a:extLst>
          </p:cNvPr>
          <p:cNvSpPr>
            <a:spLocks noGrp="1"/>
          </p:cNvSpPr>
          <p:nvPr>
            <p:ph idx="1"/>
          </p:nvPr>
        </p:nvSpPr>
        <p:spPr>
          <a:xfrm>
            <a:off x="838200" y="1929383"/>
            <a:ext cx="10515600" cy="4676899"/>
          </a:xfrm>
        </p:spPr>
        <p:txBody>
          <a:bodyPr>
            <a:normAutofit/>
          </a:bodyPr>
          <a:lstStyle/>
          <a:p>
            <a:r>
              <a:rPr lang="en-US" dirty="0"/>
              <a:t>Acceleration II Grants ($200,000 capped per eligible program)</a:t>
            </a:r>
          </a:p>
          <a:p>
            <a:pPr lvl="1"/>
            <a:r>
              <a:rPr lang="en-US" dirty="0"/>
              <a:t>Will continue ZTC Program investment for pathways that are unique to the college or region that have not been awarded in prior phases</a:t>
            </a:r>
          </a:p>
          <a:p>
            <a:pPr lvl="1"/>
            <a:r>
              <a:rPr lang="en-US" dirty="0"/>
              <a:t>Goal is to provide colleges the opportunity to apply and receive awards to make these unique programs more accessible to a larger number of students while not duplicating existing programs</a:t>
            </a:r>
          </a:p>
          <a:p>
            <a:r>
              <a:rPr lang="en-US" dirty="0"/>
              <a:t>Impact Grants ($200,000 capped per eligible program)</a:t>
            </a:r>
          </a:p>
          <a:p>
            <a:pPr lvl="1"/>
            <a:r>
              <a:rPr lang="en-US" dirty="0"/>
              <a:t>Will support high impact programs that benefit a great number of students</a:t>
            </a:r>
          </a:p>
          <a:p>
            <a:pPr lvl="1"/>
            <a:r>
              <a:rPr lang="en-US" dirty="0"/>
              <a:t>Colleges that either missed out on Acceleration Grants and associated Collaboration Cohort efforts, or colleges that elected to wait until their colleague colleges had completed their work in the Collaboration Cohort process should apply</a:t>
            </a:r>
          </a:p>
        </p:txBody>
      </p:sp>
    </p:spTree>
    <p:extLst>
      <p:ext uri="{BB962C8B-B14F-4D97-AF65-F5344CB8AC3E}">
        <p14:creationId xmlns:p14="http://schemas.microsoft.com/office/powerpoint/2010/main" val="35319609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5612AA0-21C7-2934-2552-6B92C594F879}"/>
              </a:ext>
            </a:extLst>
          </p:cNvPr>
          <p:cNvSpPr>
            <a:spLocks noGrp="1"/>
          </p:cNvSpPr>
          <p:nvPr>
            <p:ph type="title"/>
          </p:nvPr>
        </p:nvSpPr>
        <p:spPr>
          <a:xfrm>
            <a:off x="838200" y="365125"/>
            <a:ext cx="10515600" cy="1325563"/>
          </a:xfrm>
        </p:spPr>
        <p:txBody>
          <a:bodyPr>
            <a:normAutofit/>
          </a:bodyPr>
          <a:lstStyle/>
          <a:p>
            <a:r>
              <a:rPr lang="en-US" sz="5400" dirty="0"/>
              <a:t>Upcoming ZTC Grants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1B47FE3-F40A-DA6B-CD2C-124EFA96A561}"/>
              </a:ext>
            </a:extLst>
          </p:cNvPr>
          <p:cNvSpPr>
            <a:spLocks noGrp="1"/>
          </p:cNvSpPr>
          <p:nvPr>
            <p:ph idx="1"/>
          </p:nvPr>
        </p:nvSpPr>
        <p:spPr>
          <a:xfrm>
            <a:off x="838200" y="1929384"/>
            <a:ext cx="10515600" cy="4251960"/>
          </a:xfrm>
        </p:spPr>
        <p:txBody>
          <a:bodyPr>
            <a:normAutofit/>
          </a:bodyPr>
          <a:lstStyle/>
          <a:p>
            <a:r>
              <a:rPr lang="en-US" sz="3200" dirty="0"/>
              <a:t>OER Expansion Grants ($20,000 capped per eligible course)</a:t>
            </a:r>
          </a:p>
          <a:p>
            <a:pPr lvl="1"/>
            <a:r>
              <a:rPr lang="en-US" dirty="0"/>
              <a:t>Provide OER curation support for additional courses that can further enhance the scale and impact of all the ZTC programs that are developed or underway</a:t>
            </a:r>
          </a:p>
          <a:p>
            <a:pPr lvl="1"/>
            <a:r>
              <a:rPr lang="en-US" dirty="0"/>
              <a:t>Only colleges that have been awarded a previous ZTC Grant (i.e., Implementation Grants, Acceleration Grants, Acceleration II Grants, and Impact Grants) may apply for courses that can enhance the scale and impact of ZTC pathways</a:t>
            </a:r>
          </a:p>
          <a:p>
            <a:pPr marL="0" indent="0">
              <a:buNone/>
            </a:pPr>
            <a:endParaRPr lang="en-US" dirty="0"/>
          </a:p>
          <a:p>
            <a:pPr marL="0" indent="0" algn="ctr">
              <a:buNone/>
            </a:pPr>
            <a:r>
              <a:rPr lang="en-US" sz="3200" b="1" i="1" dirty="0"/>
              <a:t>Upcoming grants are due in December 2024!</a:t>
            </a:r>
          </a:p>
        </p:txBody>
      </p:sp>
    </p:spTree>
    <p:extLst>
      <p:ext uri="{BB962C8B-B14F-4D97-AF65-F5344CB8AC3E}">
        <p14:creationId xmlns:p14="http://schemas.microsoft.com/office/powerpoint/2010/main" val="5026042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AD76F3E-3A97-486B-B402-44400A8B9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72E881DB-84D0-2E8F-D904-8A86BD9C242A}"/>
              </a:ext>
            </a:extLst>
          </p:cNvPr>
          <p:cNvSpPr>
            <a:spLocks noGrp="1"/>
          </p:cNvSpPr>
          <p:nvPr>
            <p:ph type="ctrTitle"/>
          </p:nvPr>
        </p:nvSpPr>
        <p:spPr>
          <a:xfrm>
            <a:off x="838199" y="1093788"/>
            <a:ext cx="10506455" cy="2967208"/>
          </a:xfrm>
        </p:spPr>
        <p:txBody>
          <a:bodyPr>
            <a:normAutofit/>
          </a:bodyPr>
          <a:lstStyle/>
          <a:p>
            <a:pPr algn="l"/>
            <a:r>
              <a:rPr lang="en-US" sz="8000"/>
              <a:t>Questions &amp; Discussion</a:t>
            </a:r>
          </a:p>
        </p:txBody>
      </p:sp>
      <p:sp>
        <p:nvSpPr>
          <p:cNvPr id="5" name="Subtitle 4">
            <a:extLst>
              <a:ext uri="{FF2B5EF4-FFF2-40B4-BE49-F238E27FC236}">
                <a16:creationId xmlns:a16="http://schemas.microsoft.com/office/drawing/2014/main" id="{21C2F9E7-6D70-41C9-E8CC-5B12D1D9676C}"/>
              </a:ext>
            </a:extLst>
          </p:cNvPr>
          <p:cNvSpPr>
            <a:spLocks noGrp="1"/>
          </p:cNvSpPr>
          <p:nvPr>
            <p:ph type="subTitle" idx="1"/>
          </p:nvPr>
        </p:nvSpPr>
        <p:spPr>
          <a:xfrm>
            <a:off x="7400924" y="4619624"/>
            <a:ext cx="3946779" cy="1038225"/>
          </a:xfrm>
        </p:spPr>
        <p:txBody>
          <a:bodyPr>
            <a:normAutofit/>
          </a:bodyPr>
          <a:lstStyle/>
          <a:p>
            <a:pPr algn="r"/>
            <a:r>
              <a:rPr lang="en-US" dirty="0"/>
              <a:t>Thank you!!</a:t>
            </a:r>
            <a:endParaRPr lang="en-US"/>
          </a:p>
        </p:txBody>
      </p:sp>
      <p:sp>
        <p:nvSpPr>
          <p:cNvPr id="12" name="Rectangle 11">
            <a:extLst>
              <a:ext uri="{FF2B5EF4-FFF2-40B4-BE49-F238E27FC236}">
                <a16:creationId xmlns:a16="http://schemas.microsoft.com/office/drawing/2014/main" id="{391F6B52-91F4-4AEB-B6DB-29FEBCF28C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4331166"/>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4" name="Rectangle 13">
            <a:extLst>
              <a:ext uri="{FF2B5EF4-FFF2-40B4-BE49-F238E27FC236}">
                <a16:creationId xmlns:a16="http://schemas.microsoft.com/office/drawing/2014/main" id="{2CD6F061-7C53-44F4-9794-953DB70A4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346882" y="2348839"/>
            <a:ext cx="54864" cy="394677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2521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A39EB4C-16F0-5E04-AED4-33A343C9791E}"/>
              </a:ext>
            </a:extLst>
          </p:cNvPr>
          <p:cNvSpPr>
            <a:spLocks noGrp="1"/>
          </p:cNvSpPr>
          <p:nvPr>
            <p:ph type="title"/>
          </p:nvPr>
        </p:nvSpPr>
        <p:spPr>
          <a:xfrm>
            <a:off x="838200" y="365125"/>
            <a:ext cx="10515600" cy="1325563"/>
          </a:xfrm>
        </p:spPr>
        <p:txBody>
          <a:bodyPr>
            <a:normAutofit/>
          </a:bodyPr>
          <a:lstStyle/>
          <a:p>
            <a:r>
              <a:rPr lang="en-US" sz="5400"/>
              <a:t>Introducing Myself</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5F872FF-CC21-1F25-ED91-670B3C6805AA}"/>
              </a:ext>
            </a:extLst>
          </p:cNvPr>
          <p:cNvSpPr>
            <a:spLocks noGrp="1"/>
          </p:cNvSpPr>
          <p:nvPr>
            <p:ph idx="1"/>
          </p:nvPr>
        </p:nvSpPr>
        <p:spPr>
          <a:xfrm>
            <a:off x="838200" y="1885925"/>
            <a:ext cx="10515600" cy="4606949"/>
          </a:xfrm>
        </p:spPr>
        <p:txBody>
          <a:bodyPr>
            <a:normAutofit lnSpcReduction="10000"/>
          </a:bodyPr>
          <a:lstStyle/>
          <a:p>
            <a:r>
              <a:rPr lang="en-US" dirty="0"/>
              <a:t>Current ASCCC OERI Discipline Lead in Political Science</a:t>
            </a:r>
          </a:p>
          <a:p>
            <a:pPr lvl="1"/>
            <a:r>
              <a:rPr lang="en-US" dirty="0"/>
              <a:t>2023/2024 Academic Year</a:t>
            </a:r>
          </a:p>
          <a:p>
            <a:r>
              <a:rPr lang="en-US" dirty="0"/>
              <a:t>Authored 3 OER textbooks</a:t>
            </a:r>
          </a:p>
          <a:p>
            <a:pPr lvl="1"/>
            <a:r>
              <a:rPr lang="en-US" dirty="0"/>
              <a:t>CI-D: POLS 160 – </a:t>
            </a:r>
            <a:r>
              <a:rPr lang="en-US" dirty="0">
                <a:hlinkClick r:id="rId2"/>
              </a:rPr>
              <a:t>Introduction to Political Science Research Methods</a:t>
            </a:r>
            <a:r>
              <a:rPr lang="en-US" dirty="0"/>
              <a:t> (Spring 2020; contributing author)</a:t>
            </a:r>
          </a:p>
          <a:p>
            <a:pPr lvl="1"/>
            <a:r>
              <a:rPr lang="en-US" dirty="0"/>
              <a:t>CI-D: POLS 130 – </a:t>
            </a:r>
            <a:r>
              <a:rPr lang="en-US" dirty="0">
                <a:hlinkClick r:id="rId3"/>
              </a:rPr>
              <a:t>Introduction to Comparative Government and Politics</a:t>
            </a:r>
            <a:r>
              <a:rPr lang="en-US" dirty="0"/>
              <a:t> (Spring 2022; lead author)</a:t>
            </a:r>
          </a:p>
          <a:p>
            <a:pPr lvl="1"/>
            <a:r>
              <a:rPr lang="en-US" dirty="0"/>
              <a:t>CI-D: GLST 101 – Introduction to Global Studies (Summer 2024; lead author)</a:t>
            </a:r>
          </a:p>
          <a:p>
            <a:r>
              <a:rPr lang="en-US" dirty="0"/>
              <a:t>CA Alliance for Open Education Research grant</a:t>
            </a:r>
          </a:p>
          <a:p>
            <a:pPr lvl="1"/>
            <a:r>
              <a:rPr lang="en-US" dirty="0">
                <a:hlinkClick r:id="rId4"/>
              </a:rPr>
              <a:t>OER Faculty Roadmap</a:t>
            </a:r>
            <a:endParaRPr lang="en-US" dirty="0"/>
          </a:p>
          <a:p>
            <a:r>
              <a:rPr lang="en-US" dirty="0"/>
              <a:t>Western Political Science Association</a:t>
            </a:r>
          </a:p>
          <a:p>
            <a:pPr lvl="1"/>
            <a:r>
              <a:rPr lang="en-US" dirty="0"/>
              <a:t>Member, </a:t>
            </a:r>
            <a:r>
              <a:rPr lang="en-US" dirty="0">
                <a:hlinkClick r:id="rId5"/>
              </a:rPr>
              <a:t>Community College Committee</a:t>
            </a:r>
            <a:r>
              <a:rPr lang="en-US" dirty="0"/>
              <a:t> (2023-2025)</a:t>
            </a:r>
          </a:p>
          <a:p>
            <a:endParaRPr lang="en-US" sz="2000" dirty="0"/>
          </a:p>
        </p:txBody>
      </p:sp>
    </p:spTree>
    <p:extLst>
      <p:ext uri="{BB962C8B-B14F-4D97-AF65-F5344CB8AC3E}">
        <p14:creationId xmlns:p14="http://schemas.microsoft.com/office/powerpoint/2010/main" val="818383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DB347B-CE32-F76C-0096-A69F37C6FCF9}"/>
              </a:ext>
            </a:extLst>
          </p:cNvPr>
          <p:cNvSpPr>
            <a:spLocks noGrp="1"/>
          </p:cNvSpPr>
          <p:nvPr>
            <p:ph type="title"/>
          </p:nvPr>
        </p:nvSpPr>
        <p:spPr>
          <a:xfrm>
            <a:off x="686834" y="1153572"/>
            <a:ext cx="3200400" cy="4461163"/>
          </a:xfrm>
        </p:spPr>
        <p:txBody>
          <a:bodyPr>
            <a:normAutofit/>
          </a:bodyPr>
          <a:lstStyle/>
          <a:p>
            <a:r>
              <a:rPr lang="en-US" sz="4100">
                <a:solidFill>
                  <a:srgbClr val="FFFFFF"/>
                </a:solidFill>
              </a:rPr>
              <a:t>Conversation, Not a Webinar</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0C818904-364E-687C-C205-7A24FB7BDB3F}"/>
              </a:ext>
            </a:extLst>
          </p:cNvPr>
          <p:cNvSpPr>
            <a:spLocks noGrp="1"/>
          </p:cNvSpPr>
          <p:nvPr>
            <p:ph idx="1"/>
          </p:nvPr>
        </p:nvSpPr>
        <p:spPr>
          <a:xfrm>
            <a:off x="4447308" y="591344"/>
            <a:ext cx="6906491" cy="5947568"/>
          </a:xfrm>
        </p:spPr>
        <p:txBody>
          <a:bodyPr anchor="ctr">
            <a:normAutofit/>
          </a:bodyPr>
          <a:lstStyle/>
          <a:p>
            <a:r>
              <a:rPr lang="en-US" sz="3600" dirty="0"/>
              <a:t>A “conversation” is an informal discussion of a specific topic and will not be archived</a:t>
            </a:r>
          </a:p>
          <a:p>
            <a:r>
              <a:rPr lang="en-US" sz="3600" dirty="0"/>
              <a:t>Goal is to update CA POLS faculty on the current efforts of the ZTC/OER Grants</a:t>
            </a:r>
          </a:p>
          <a:p>
            <a:pPr lvl="1"/>
            <a:r>
              <a:rPr lang="en-US" sz="3200" dirty="0"/>
              <a:t>ZTC Implementation Grants (2023-205</a:t>
            </a:r>
          </a:p>
          <a:p>
            <a:pPr lvl="1"/>
            <a:r>
              <a:rPr lang="en-US" sz="3200" dirty="0"/>
              <a:t>ZTC Acceleration Grants (2023-2026)</a:t>
            </a:r>
          </a:p>
          <a:p>
            <a:pPr lvl="1"/>
            <a:r>
              <a:rPr lang="en-US" sz="3200" dirty="0"/>
              <a:t>New grants due in December 2024</a:t>
            </a:r>
          </a:p>
        </p:txBody>
      </p:sp>
    </p:spTree>
    <p:extLst>
      <p:ext uri="{BB962C8B-B14F-4D97-AF65-F5344CB8AC3E}">
        <p14:creationId xmlns:p14="http://schemas.microsoft.com/office/powerpoint/2010/main" val="2776939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B263644-FE7E-1F1A-4FAE-AFA7B53EB5E8}"/>
              </a:ext>
            </a:extLst>
          </p:cNvPr>
          <p:cNvSpPr>
            <a:spLocks noGrp="1"/>
          </p:cNvSpPr>
          <p:nvPr>
            <p:ph type="title"/>
          </p:nvPr>
        </p:nvSpPr>
        <p:spPr>
          <a:xfrm>
            <a:off x="221511" y="548640"/>
            <a:ext cx="4381311" cy="5431536"/>
          </a:xfrm>
        </p:spPr>
        <p:txBody>
          <a:bodyPr>
            <a:normAutofit/>
          </a:bodyPr>
          <a:lstStyle/>
          <a:p>
            <a:r>
              <a:rPr lang="en-US" sz="5000" dirty="0"/>
              <a:t>Zero Textbook Cost (ZTC) Implementation Grants</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18B6D61-D59A-97C0-550F-A38DD995E21D}"/>
              </a:ext>
            </a:extLst>
          </p:cNvPr>
          <p:cNvSpPr>
            <a:spLocks noGrp="1"/>
          </p:cNvSpPr>
          <p:nvPr>
            <p:ph idx="1"/>
          </p:nvPr>
        </p:nvSpPr>
        <p:spPr>
          <a:xfrm>
            <a:off x="5126418" y="205484"/>
            <a:ext cx="6224335" cy="6575460"/>
          </a:xfrm>
        </p:spPr>
        <p:txBody>
          <a:bodyPr anchor="ctr">
            <a:normAutofit lnSpcReduction="10000"/>
          </a:bodyPr>
          <a:lstStyle/>
          <a:p>
            <a:r>
              <a:rPr lang="en-US" dirty="0"/>
              <a:t>In March 2023, colleges were allocated $180,000 through district apportionment</a:t>
            </a:r>
          </a:p>
          <a:p>
            <a:pPr lvl="1"/>
            <a:r>
              <a:rPr lang="en-US" dirty="0"/>
              <a:t>To design, develop, and pilot at least one ZTC degree pathway offering </a:t>
            </a:r>
          </a:p>
          <a:p>
            <a:r>
              <a:rPr lang="en-US" dirty="0"/>
              <a:t>Grant expects colleges to create, curate, or adopt OER, usually for an AD-T program</a:t>
            </a:r>
          </a:p>
          <a:p>
            <a:pPr lvl="1"/>
            <a:r>
              <a:rPr lang="en-US" dirty="0"/>
              <a:t>For example, colleges that have chosen political science for their Implementation grants, must make sure that every course in the Political Science AD-T, plus courses necessary to transfer, such as English and Math, are all ZTC</a:t>
            </a:r>
          </a:p>
          <a:p>
            <a:pPr lvl="1"/>
            <a:r>
              <a:rPr lang="en-US" dirty="0"/>
              <a:t>If gaps exist, then colleges are expected to fill them, usually through the use of OER</a:t>
            </a:r>
          </a:p>
          <a:p>
            <a:r>
              <a:rPr lang="en-US" dirty="0"/>
              <a:t>Implementation grants are expected to be implemented and available by the Fall 2025 semester</a:t>
            </a:r>
          </a:p>
        </p:txBody>
      </p:sp>
    </p:spTree>
    <p:extLst>
      <p:ext uri="{BB962C8B-B14F-4D97-AF65-F5344CB8AC3E}">
        <p14:creationId xmlns:p14="http://schemas.microsoft.com/office/powerpoint/2010/main" val="1621685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B263644-FE7E-1F1A-4FAE-AFA7B53EB5E8}"/>
              </a:ext>
            </a:extLst>
          </p:cNvPr>
          <p:cNvSpPr>
            <a:spLocks noGrp="1"/>
          </p:cNvSpPr>
          <p:nvPr>
            <p:ph type="title"/>
          </p:nvPr>
        </p:nvSpPr>
        <p:spPr>
          <a:xfrm>
            <a:off x="841248" y="548640"/>
            <a:ext cx="3600860" cy="5431536"/>
          </a:xfrm>
        </p:spPr>
        <p:txBody>
          <a:bodyPr>
            <a:normAutofit/>
          </a:bodyPr>
          <a:lstStyle/>
          <a:p>
            <a:r>
              <a:rPr lang="en-US" sz="5000" dirty="0"/>
              <a:t>Zero Textbook Cost (ZTC) Acceleration Grants</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18B6D61-D59A-97C0-550F-A38DD995E21D}"/>
              </a:ext>
            </a:extLst>
          </p:cNvPr>
          <p:cNvSpPr>
            <a:spLocks noGrp="1"/>
          </p:cNvSpPr>
          <p:nvPr>
            <p:ph idx="1"/>
          </p:nvPr>
        </p:nvSpPr>
        <p:spPr>
          <a:xfrm>
            <a:off x="5126418" y="164387"/>
            <a:ext cx="6224335" cy="6287784"/>
          </a:xfrm>
        </p:spPr>
        <p:txBody>
          <a:bodyPr anchor="ctr">
            <a:normAutofit lnSpcReduction="10000"/>
          </a:bodyPr>
          <a:lstStyle/>
          <a:p>
            <a:r>
              <a:rPr lang="en-US" dirty="0"/>
              <a:t>Acceleration grants are where community colleges submit to fund additional AD-T programs on their campus</a:t>
            </a:r>
          </a:p>
          <a:p>
            <a:r>
              <a:rPr lang="en-US" dirty="0"/>
              <a:t>By December 2023, 87 colleges had received grants of $22M to support over 300 programs converting to ZTC </a:t>
            </a:r>
          </a:p>
          <a:p>
            <a:pPr lvl="1"/>
            <a:r>
              <a:rPr lang="en-US" dirty="0"/>
              <a:t>Provided funding of up to $200K for each degree developed and implemented</a:t>
            </a:r>
          </a:p>
          <a:p>
            <a:pPr lvl="1"/>
            <a:r>
              <a:rPr lang="en-US" dirty="0"/>
              <a:t>Well below the $88.5 million that had been apportioned</a:t>
            </a:r>
          </a:p>
          <a:p>
            <a:r>
              <a:rPr lang="en-US" dirty="0"/>
              <a:t>Can include funding for the following resources</a:t>
            </a:r>
          </a:p>
          <a:p>
            <a:pPr lvl="1"/>
            <a:r>
              <a:rPr lang="en-US" dirty="0"/>
              <a:t>Textbooks, power point presentations, test banks, Canvas shells, instructor guides, other supplemental resources</a:t>
            </a:r>
          </a:p>
          <a:p>
            <a:endParaRPr lang="en-US" sz="2200" dirty="0"/>
          </a:p>
        </p:txBody>
      </p:sp>
    </p:spTree>
    <p:extLst>
      <p:ext uri="{BB962C8B-B14F-4D97-AF65-F5344CB8AC3E}">
        <p14:creationId xmlns:p14="http://schemas.microsoft.com/office/powerpoint/2010/main" val="3011893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8712AD4-7F2D-52E1-6EBA-D4A009E5E38F}"/>
              </a:ext>
            </a:extLst>
          </p:cNvPr>
          <p:cNvSpPr>
            <a:spLocks noGrp="1"/>
          </p:cNvSpPr>
          <p:nvPr>
            <p:ph type="title"/>
          </p:nvPr>
        </p:nvSpPr>
        <p:spPr>
          <a:xfrm>
            <a:off x="841248" y="548640"/>
            <a:ext cx="3600860" cy="5431536"/>
          </a:xfrm>
        </p:spPr>
        <p:txBody>
          <a:bodyPr>
            <a:normAutofit/>
          </a:bodyPr>
          <a:lstStyle/>
          <a:p>
            <a:r>
              <a:rPr lang="en-US" sz="5000"/>
              <a:t>No Duplication!!</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ECC8E63-0B8F-6111-ADA6-1E9EE8639581}"/>
              </a:ext>
            </a:extLst>
          </p:cNvPr>
          <p:cNvSpPr>
            <a:spLocks noGrp="1"/>
          </p:cNvSpPr>
          <p:nvPr>
            <p:ph idx="1"/>
          </p:nvPr>
        </p:nvSpPr>
        <p:spPr>
          <a:xfrm>
            <a:off x="5126418" y="205484"/>
            <a:ext cx="6224335" cy="6482992"/>
          </a:xfrm>
        </p:spPr>
        <p:txBody>
          <a:bodyPr anchor="ctr">
            <a:normAutofit lnSpcReduction="10000"/>
          </a:bodyPr>
          <a:lstStyle/>
          <a:p>
            <a:r>
              <a:rPr lang="en-US" dirty="0"/>
              <a:t>State law mandates that any ZTC/OER funded program and/or pathway cannot be duplicated</a:t>
            </a:r>
          </a:p>
          <a:p>
            <a:r>
              <a:rPr lang="en-US" dirty="0"/>
              <a:t>Specifically asked in the ZTC Acceleration grant application</a:t>
            </a:r>
          </a:p>
          <a:p>
            <a:pPr lvl="1"/>
            <a:r>
              <a:rPr lang="en-US" dirty="0"/>
              <a:t>6.1 What steps did the college take to determine that your proposed ZTC program pathway will not duplicate other existing ZTC program pathways, and if appropriate, please describe what is unique about your program pathway.</a:t>
            </a:r>
          </a:p>
          <a:p>
            <a:pPr lvl="1"/>
            <a:r>
              <a:rPr lang="en-US" dirty="0"/>
              <a:t>6.2 How will the college prioritize using existing OER content in your ZTC program pathway to avoid creating additional, duplicate OER content?</a:t>
            </a:r>
          </a:p>
          <a:p>
            <a:r>
              <a:rPr lang="en-US" dirty="0"/>
              <a:t>How will this be accomplished?</a:t>
            </a:r>
          </a:p>
          <a:p>
            <a:pPr lvl="1"/>
            <a:r>
              <a:rPr lang="en-US" dirty="0"/>
              <a:t>The CO will create </a:t>
            </a:r>
            <a:r>
              <a:rPr lang="en-US" b="1" u="sng" dirty="0"/>
              <a:t>Collaboration Cohorts</a:t>
            </a:r>
            <a:r>
              <a:rPr lang="en-US" dirty="0"/>
              <a:t> to avoid duplication </a:t>
            </a:r>
          </a:p>
        </p:txBody>
      </p:sp>
    </p:spTree>
    <p:extLst>
      <p:ext uri="{BB962C8B-B14F-4D97-AF65-F5344CB8AC3E}">
        <p14:creationId xmlns:p14="http://schemas.microsoft.com/office/powerpoint/2010/main" val="540558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D013EA7-9465-CD57-5C15-7D8ECE15B8C7}"/>
              </a:ext>
            </a:extLst>
          </p:cNvPr>
          <p:cNvSpPr>
            <a:spLocks noGrp="1"/>
          </p:cNvSpPr>
          <p:nvPr>
            <p:ph type="title"/>
          </p:nvPr>
        </p:nvSpPr>
        <p:spPr/>
        <p:txBody>
          <a:bodyPr/>
          <a:lstStyle/>
          <a:p>
            <a:pPr algn="ctr"/>
            <a:r>
              <a:rPr lang="en-US" dirty="0"/>
              <a:t>Political Science Cohort Colleges</a:t>
            </a:r>
          </a:p>
        </p:txBody>
      </p:sp>
      <p:graphicFrame>
        <p:nvGraphicFramePr>
          <p:cNvPr id="9" name="Text Placeholder 4">
            <a:extLst>
              <a:ext uri="{FF2B5EF4-FFF2-40B4-BE49-F238E27FC236}">
                <a16:creationId xmlns:a16="http://schemas.microsoft.com/office/drawing/2014/main" id="{429499F5-AF06-981A-78C5-C23B592E4D63}"/>
              </a:ext>
              <a:ext uri="{C183D7F6-B498-43B3-948B-1728B52AA6E4}">
                <adec:decorative xmlns:adec="http://schemas.microsoft.com/office/drawing/2017/decorative" val="1"/>
              </a:ext>
            </a:extLst>
          </p:cNvPr>
          <p:cNvGraphicFramePr>
            <a:graphicFrameLocks noGrp="1"/>
          </p:cNvGraphicFramePr>
          <p:nvPr>
            <p:ph sz="half" idx="1"/>
            <p:extLst>
              <p:ext uri="{D42A27DB-BD31-4B8C-83A1-F6EECF244321}">
                <p14:modId xmlns:p14="http://schemas.microsoft.com/office/powerpoint/2010/main" val="2360584315"/>
              </p:ext>
            </p:extLst>
          </p:nvPr>
        </p:nvGraphicFramePr>
        <p:xfrm>
          <a:off x="838200" y="1825625"/>
          <a:ext cx="5181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Content Placeholder 1">
            <a:extLst>
              <a:ext uri="{FF2B5EF4-FFF2-40B4-BE49-F238E27FC236}">
                <a16:creationId xmlns:a16="http://schemas.microsoft.com/office/drawing/2014/main" id="{A0CB931D-709C-51A5-9009-9F67024EFFE6}"/>
              </a:ext>
            </a:extLst>
          </p:cNvPr>
          <p:cNvSpPr>
            <a:spLocks noGrp="1"/>
          </p:cNvSpPr>
          <p:nvPr>
            <p:ph sz="half" idx="2"/>
          </p:nvPr>
        </p:nvSpPr>
        <p:spPr>
          <a:xfrm>
            <a:off x="7078894" y="1825625"/>
            <a:ext cx="4274906" cy="4351338"/>
          </a:xfrm>
        </p:spPr>
        <p:txBody>
          <a:bodyPr>
            <a:normAutofit lnSpcReduction="10000"/>
          </a:bodyPr>
          <a:lstStyle/>
          <a:p>
            <a:r>
              <a:rPr lang="en-US" dirty="0"/>
              <a:t>Berkeley City College</a:t>
            </a:r>
          </a:p>
          <a:p>
            <a:r>
              <a:rPr lang="en-US" dirty="0"/>
              <a:t>Chabot College</a:t>
            </a:r>
          </a:p>
          <a:p>
            <a:r>
              <a:rPr lang="en-US" dirty="0"/>
              <a:t>Cuyamaca College</a:t>
            </a:r>
          </a:p>
          <a:p>
            <a:r>
              <a:rPr lang="en-US" dirty="0"/>
              <a:t>De Anza College</a:t>
            </a:r>
          </a:p>
          <a:p>
            <a:r>
              <a:rPr lang="en-US" dirty="0"/>
              <a:t>Diablo Valley College</a:t>
            </a:r>
          </a:p>
          <a:p>
            <a:r>
              <a:rPr lang="en-US" dirty="0"/>
              <a:t>Ohlone College</a:t>
            </a:r>
          </a:p>
          <a:p>
            <a:r>
              <a:rPr lang="en-US" dirty="0"/>
              <a:t>Palomar College</a:t>
            </a:r>
          </a:p>
          <a:p>
            <a:r>
              <a:rPr lang="en-US" dirty="0"/>
              <a:t>Shasta College</a:t>
            </a:r>
          </a:p>
          <a:p>
            <a:r>
              <a:rPr lang="en-US" dirty="0"/>
              <a:t>Victor Valley College</a:t>
            </a:r>
          </a:p>
        </p:txBody>
      </p:sp>
    </p:spTree>
    <p:extLst>
      <p:ext uri="{BB962C8B-B14F-4D97-AF65-F5344CB8AC3E}">
        <p14:creationId xmlns:p14="http://schemas.microsoft.com/office/powerpoint/2010/main" val="2550806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650DA19F-C51C-9A32-4045-4933CA96CE5B}"/>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45942" y="643467"/>
            <a:ext cx="9900116" cy="5571066"/>
          </a:xfrm>
          <a:prstGeom prst="rect">
            <a:avLst/>
          </a:prstGeom>
        </p:spPr>
      </p:pic>
      <p:sp>
        <p:nvSpPr>
          <p:cNvPr id="2" name="Title 1">
            <a:extLst>
              <a:ext uri="{FF2B5EF4-FFF2-40B4-BE49-F238E27FC236}">
                <a16:creationId xmlns:a16="http://schemas.microsoft.com/office/drawing/2014/main" id="{0A994EF0-85FD-FDBD-1D90-5004822CEB24}"/>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en-US" dirty="0"/>
              <a:t>chart</a:t>
            </a:r>
          </a:p>
        </p:txBody>
      </p:sp>
    </p:spTree>
    <p:extLst>
      <p:ext uri="{BB962C8B-B14F-4D97-AF65-F5344CB8AC3E}">
        <p14:creationId xmlns:p14="http://schemas.microsoft.com/office/powerpoint/2010/main" val="2392379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0E4DBA7C-B4F4-E149-C325-131B2A2F2C6E}"/>
              </a:ext>
            </a:extLst>
          </p:cNvPr>
          <p:cNvSpPr>
            <a:spLocks noGrp="1"/>
          </p:cNvSpPr>
          <p:nvPr>
            <p:ph type="title"/>
          </p:nvPr>
        </p:nvSpPr>
        <p:spPr>
          <a:xfrm>
            <a:off x="841248" y="548640"/>
            <a:ext cx="3600860" cy="5431536"/>
          </a:xfrm>
        </p:spPr>
        <p:txBody>
          <a:bodyPr>
            <a:normAutofit/>
          </a:bodyPr>
          <a:lstStyle/>
          <a:p>
            <a:r>
              <a:rPr lang="en-US" sz="4600"/>
              <a:t>Collaboration Cohort Process</a:t>
            </a:r>
          </a:p>
        </p:txBody>
      </p:sp>
      <p:sp>
        <p:nvSpPr>
          <p:cNvPr id="12"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Placeholder 4">
            <a:extLst>
              <a:ext uri="{FF2B5EF4-FFF2-40B4-BE49-F238E27FC236}">
                <a16:creationId xmlns:a16="http://schemas.microsoft.com/office/drawing/2014/main" id="{6F8655B9-76F4-A582-1744-9619F889F06B}"/>
              </a:ext>
            </a:extLst>
          </p:cNvPr>
          <p:cNvSpPr>
            <a:spLocks noGrp="1"/>
          </p:cNvSpPr>
          <p:nvPr>
            <p:ph type="body" idx="1"/>
          </p:nvPr>
        </p:nvSpPr>
        <p:spPr>
          <a:xfrm>
            <a:off x="5126418" y="552091"/>
            <a:ext cx="6224335" cy="5431536"/>
          </a:xfrm>
        </p:spPr>
        <p:txBody>
          <a:bodyPr anchor="ctr">
            <a:normAutofit/>
          </a:bodyPr>
          <a:lstStyle/>
          <a:p>
            <a:pPr marL="469900" indent="-342900">
              <a:buFont typeface="+mj-lt"/>
              <a:buAutoNum type="arabicPeriod"/>
            </a:pPr>
            <a:r>
              <a:rPr lang="en-US" dirty="0">
                <a:latin typeface="Arial" panose="020B0604020202020204" pitchFamily="34" charset="0"/>
                <a:ea typeface="Calibri" panose="020F0502020204030204" pitchFamily="34" charset="0"/>
                <a:cs typeface="Arial" panose="020B0604020202020204" pitchFamily="34" charset="0"/>
              </a:rPr>
              <a:t>Data Collection</a:t>
            </a:r>
            <a:r>
              <a:rPr lang="en-US" dirty="0">
                <a:latin typeface="Arial" panose="020B0604020202020204" pitchFamily="34" charset="0"/>
                <a:cs typeface="Arial" panose="020B0604020202020204" pitchFamily="34" charset="0"/>
              </a:rPr>
              <a:t> </a:t>
            </a:r>
          </a:p>
          <a:p>
            <a:pPr marL="469900" indent="-342900">
              <a:buFont typeface="+mj-lt"/>
              <a:buAutoNum type="arabicPeriod"/>
            </a:pPr>
            <a:r>
              <a:rPr lang="en-US" dirty="0">
                <a:latin typeface="Arial" panose="020B0604020202020204" pitchFamily="34" charset="0"/>
                <a:ea typeface="Calibri" panose="020F0502020204030204" pitchFamily="34" charset="0"/>
                <a:cs typeface="Arial" panose="020B0604020202020204" pitchFamily="34" charset="0"/>
              </a:rPr>
              <a:t>Data Analysis and Cohort Action Plan Development</a:t>
            </a:r>
            <a:r>
              <a:rPr lang="en-US" dirty="0">
                <a:effectLst/>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marL="469900" indent="-342900">
              <a:buFont typeface="+mj-lt"/>
              <a:buAutoNum type="arabicPeriod"/>
            </a:pPr>
            <a:r>
              <a:rPr lang="en-US" dirty="0">
                <a:latin typeface="Arial" panose="020B0604020202020204" pitchFamily="34" charset="0"/>
                <a:ea typeface="Calibri" panose="020F0502020204030204" pitchFamily="34" charset="0"/>
                <a:cs typeface="Arial" panose="020B0604020202020204" pitchFamily="34" charset="0"/>
              </a:rPr>
              <a:t>Cohort Action Plan Review</a:t>
            </a:r>
            <a:r>
              <a:rPr lang="en-US" dirty="0">
                <a:effectLst/>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marL="469900" indent="-342900">
              <a:buFont typeface="+mj-lt"/>
              <a:buAutoNum type="arabicPeriod"/>
            </a:pPr>
            <a:r>
              <a:rPr lang="en-US" dirty="0">
                <a:latin typeface="Arial" panose="020B0604020202020204" pitchFamily="34" charset="0"/>
                <a:ea typeface="Calibri" panose="020F0502020204030204" pitchFamily="34" charset="0"/>
                <a:cs typeface="Arial" panose="020B0604020202020204" pitchFamily="34" charset="0"/>
              </a:rPr>
              <a:t>Cohort Action Plan Finalized</a:t>
            </a:r>
            <a:r>
              <a:rPr lang="en-US" dirty="0">
                <a:effectLst/>
                <a:latin typeface="Arial" panose="020B0604020202020204" pitchFamily="34" charset="0"/>
                <a:cs typeface="Arial" panose="020B0604020202020204" pitchFamily="34" charset="0"/>
              </a:rPr>
              <a:t> </a:t>
            </a:r>
          </a:p>
          <a:p>
            <a:pPr marL="469900" indent="-342900">
              <a:buFont typeface="+mj-lt"/>
              <a:buAutoNum type="arabicPeriod"/>
            </a:pPr>
            <a:r>
              <a:rPr lang="en-US" dirty="0">
                <a:latin typeface="Arial" panose="020B0604020202020204" pitchFamily="34" charset="0"/>
                <a:ea typeface="Calibri" panose="020F0502020204030204" pitchFamily="34" charset="0"/>
                <a:cs typeface="Arial" panose="020B0604020202020204" pitchFamily="34" charset="0"/>
              </a:rPr>
              <a:t>Cohort Action Plan Implementation</a:t>
            </a:r>
            <a:r>
              <a:rPr lang="en-US" dirty="0">
                <a:latin typeface="Arial" panose="020B0604020202020204" pitchFamily="34" charset="0"/>
                <a:cs typeface="Arial" panose="020B0604020202020204" pitchFamily="34" charset="0"/>
              </a:rPr>
              <a:t> </a:t>
            </a:r>
          </a:p>
          <a:p>
            <a:pPr marL="469900" indent="-342900">
              <a:buFont typeface="+mj-lt"/>
              <a:buAutoNum type="arabicPeriod"/>
            </a:pPr>
            <a:r>
              <a:rPr lang="en-US" dirty="0">
                <a:latin typeface="Arial" panose="020B0604020202020204" pitchFamily="34" charset="0"/>
                <a:ea typeface="Calibri" panose="020F0502020204030204" pitchFamily="34" charset="0"/>
                <a:cs typeface="Arial" panose="020B0604020202020204" pitchFamily="34" charset="0"/>
              </a:rPr>
              <a:t>Cohort Deliberations and Determinations</a:t>
            </a:r>
            <a:r>
              <a:rPr lang="en-US" dirty="0">
                <a:effectLst/>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marL="469900" indent="-342900">
              <a:buFont typeface="+mj-lt"/>
              <a:buAutoNum type="arabicPeriod"/>
            </a:pPr>
            <a:r>
              <a:rPr lang="en-US" dirty="0">
                <a:latin typeface="Arial" panose="020B0604020202020204" pitchFamily="34" charset="0"/>
                <a:cs typeface="Arial" panose="020B0604020202020204" pitchFamily="34" charset="0"/>
              </a:rPr>
              <a:t>Final Collaboration Cohort Report</a:t>
            </a:r>
          </a:p>
        </p:txBody>
      </p:sp>
    </p:spTree>
    <p:extLst>
      <p:ext uri="{BB962C8B-B14F-4D97-AF65-F5344CB8AC3E}">
        <p14:creationId xmlns:p14="http://schemas.microsoft.com/office/powerpoint/2010/main" val="7862314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421</TotalTime>
  <Words>1216</Words>
  <Application>Microsoft Office PowerPoint</Application>
  <PresentationFormat>Widescreen</PresentationFormat>
  <Paragraphs>127</Paragraphs>
  <Slides>17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Zero Textbook Cost (ZTC), Open Educational Resources (OER), and Political Science Cohort: What Can I Expect?</vt:lpstr>
      <vt:lpstr>Introducing Myself</vt:lpstr>
      <vt:lpstr>Conversation, Not a Webinar</vt:lpstr>
      <vt:lpstr>Zero Textbook Cost (ZTC) Implementation Grants</vt:lpstr>
      <vt:lpstr>Zero Textbook Cost (ZTC) Acceleration Grants</vt:lpstr>
      <vt:lpstr>No Duplication!!</vt:lpstr>
      <vt:lpstr>Political Science Cohort Colleges</vt:lpstr>
      <vt:lpstr>chart</vt:lpstr>
      <vt:lpstr>Collaboration Cohort Process</vt:lpstr>
      <vt:lpstr>Initial Political Science Collaboration Cohort Meeting (21MAR2024)</vt:lpstr>
      <vt:lpstr>What Was Discussed?</vt:lpstr>
      <vt:lpstr>What Was Discussed?</vt:lpstr>
      <vt:lpstr>What Was Discussed – Other Courses</vt:lpstr>
      <vt:lpstr>Next Steps</vt:lpstr>
      <vt:lpstr>Upcoming ZTC Grants</vt:lpstr>
      <vt:lpstr>Upcoming ZTC Grants</vt:lpstr>
      <vt:lpstr>Questions &amp; Discussion</vt:lpstr>
    </vt:vector>
  </TitlesOfParts>
  <Company>CSUSM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Current Open Educational Resources (OER) Efforts in Political Science</dc:title>
  <dc:creator>Dino Bozonelos</dc:creator>
  <cp:lastModifiedBy>ASCCC1</cp:lastModifiedBy>
  <cp:revision>22</cp:revision>
  <dcterms:created xsi:type="dcterms:W3CDTF">2023-11-01T23:32:50Z</dcterms:created>
  <dcterms:modified xsi:type="dcterms:W3CDTF">2024-03-29T16:28:52Z</dcterms:modified>
</cp:coreProperties>
</file>