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8288000" cy="10287000"/>
  <p:notesSz cx="6858000" cy="9144000"/>
  <p:embeddedFontLst>
    <p:embeddedFont>
      <p:font typeface="Alata" panose="020B0604020202020204" charset="0"/>
      <p:regular r:id="rId19"/>
    </p:embeddedFont>
    <p:embeddedFont>
      <p:font typeface="Alfa Slab One" panose="020B0604020202020204" charset="0"/>
      <p:regular r:id="rId20"/>
    </p:embeddedFont>
    <p:embeddedFont>
      <p:font typeface="Feeling Passionate" panose="020B0604020202020204" charset="0"/>
      <p:regular r:id="rId21"/>
    </p:embeddedFont>
    <p:embeddedFont>
      <p:font typeface="Finger Paint" panose="020B0604020202020204" charset="0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49" autoAdjust="0"/>
  </p:normalViewPr>
  <p:slideViewPr>
    <p:cSldViewPr>
      <p:cViewPr varScale="1">
        <p:scale>
          <a:sx n="54" d="100"/>
          <a:sy n="54" d="100"/>
        </p:scale>
        <p:origin x="150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nscc.ca/eceoutdoor/" TargetMode="External"/><Relationship Id="rId2" Type="http://schemas.openxmlformats.org/officeDocument/2006/relationships/hyperlink" Target="https://socialsci.libretexts.org/Bookshelves/Early_Childhood_Education/Book%3A_Introduction_to_Curriculum_for_Early_Childhood_Education_(Paris_Beeve_and_Springer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ocialsci.libretexts.org/Bookshelves/Early_Childhood_Education/Early_Childhood_Literacy_Engaging_and_Empowering_Emergent_Readers_and_Writers_-_Birth_to_Age_5_(Schull_et_al.)" TargetMode="External"/><Relationship Id="rId5" Type="http://schemas.openxmlformats.org/officeDocument/2006/relationships/hyperlink" Target="https://mtsu.pressbooks.pub/introtoedshell/" TargetMode="External"/><Relationship Id="rId4" Type="http://schemas.openxmlformats.org/officeDocument/2006/relationships/hyperlink" Target="https://pressbooks.pub/eceprinciplesandpractices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ocialsci.libretexts.org/Bookshelves/Early_Childhood_Education/Book%3A_Observation_and_Assessment_in_Early_Childhood_Education_(Peterson_and_Elam)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sIXR-cyzFPpk948HPVTWRkFJqFxEWHgP" TargetMode="External"/><Relationship Id="rId2" Type="http://schemas.openxmlformats.org/officeDocument/2006/relationships/hyperlink" Target="https://www.ctcexams.nesinc.com/TestView.aspx?f=HTML_FRAG/CalTPA_AssessmentMaterials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ibrary.oapen.org/bitstream/id/ce68518d-f1fa-4f57-ab7a-df0dbf503baf/1007067.pdf" TargetMode="External"/><Relationship Id="rId5" Type="http://schemas.openxmlformats.org/officeDocument/2006/relationships/hyperlink" Target="https://ecampusontario.pressbooks.pub/introtoplacement/" TargetMode="External"/><Relationship Id="rId4" Type="http://schemas.openxmlformats.org/officeDocument/2006/relationships/hyperlink" Target="https://milneopentextbooks.org/the-elc-an-early-childhood-learning-community-at-work/?utm_source=rss&amp;utm_medium=rss&amp;utm_campaign=the-elc-an-early-childhood-learning-community-at-wor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sw.pressbooks.pub/hsc1421/" TargetMode="External"/><Relationship Id="rId2" Type="http://schemas.openxmlformats.org/officeDocument/2006/relationships/hyperlink" Target="https://socialsci.libretexts.org/Bookshelves/Early_Childhood_Education/Book%3A_Health_Safety_and_Nutrition_(Paris)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pressbooks.oer.hawaii.edu/humannutrition/" TargetMode="External"/><Relationship Id="rId4" Type="http://schemas.openxmlformats.org/officeDocument/2006/relationships/hyperlink" Target="https://guides.hostos.cuny.edu/hlt11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pub/eceprinciplesandpractices/" TargetMode="External"/><Relationship Id="rId2" Type="http://schemas.openxmlformats.org/officeDocument/2006/relationships/hyperlink" Target="https://socialsci.libretexts.org/Bookshelves/Early_Childhood_Education/Principles_and_Practices_of_Teaching_Young_Children_(Stephens_et_al.)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ressbooks.cuny.edu/oalap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-id.net/cms-uploads/cms/2023_Nov_Early_Chilhood_Education_TMC.docx" TargetMode="External"/><Relationship Id="rId2" Type="http://schemas.openxmlformats.org/officeDocument/2006/relationships/hyperlink" Target="https://c-id.net/cms-uploads/cms/2023_Nov_Child_and_Adolescent_Development_TMC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-id.net/courses" TargetMode="External"/><Relationship Id="rId5" Type="http://schemas.openxmlformats.org/officeDocument/2006/relationships/hyperlink" Target="https://c-id.net/descriptors/final" TargetMode="External"/><Relationship Id="rId4" Type="http://schemas.openxmlformats.org/officeDocument/2006/relationships/hyperlink" Target="http://c-id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-id.net/cms-uploads/cms/2023_Nov_Early_Chilhood_Education_TMC.docx" TargetMode="External"/><Relationship Id="rId2" Type="http://schemas.openxmlformats.org/officeDocument/2006/relationships/hyperlink" Target="https://c-id.net/cms-uploads/cms/2023_Nov_Child_and_Adolescent_Development_TMC.doc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-id.net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lor.instructure.com/resources/136cc34ecfe64737b652b5008c0f5288?shared" TargetMode="External"/><Relationship Id="rId3" Type="http://schemas.openxmlformats.org/officeDocument/2006/relationships/hyperlink" Target="https://lor.instructure.com/resources/0b59c2e20f3e48a1b75a710334ca1f8a?shared" TargetMode="External"/><Relationship Id="rId7" Type="http://schemas.openxmlformats.org/officeDocument/2006/relationships/hyperlink" Target="https://lor.instructure.com/resources/96ed272e0605421ea4ce5f1c2c8168ec?shared" TargetMode="External"/><Relationship Id="rId2" Type="http://schemas.openxmlformats.org/officeDocument/2006/relationships/hyperlink" Target="https://lor.instructure.com/resources/f8337e8772314b1b953e2c06d8fc050a?share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or.instructure.com/resources/814a281886d94ea1bebbd5ab779499e5?shared" TargetMode="External"/><Relationship Id="rId5" Type="http://schemas.openxmlformats.org/officeDocument/2006/relationships/hyperlink" Target="https://lor.instructure.com/resources/6cd40297e74f4458a946edf5b7928155?shared" TargetMode="External"/><Relationship Id="rId4" Type="http://schemas.openxmlformats.org/officeDocument/2006/relationships/hyperlink" Target="https://lor.instructure.com/resources/e7e79c5f37a444108c62c859420e6b83?shared" TargetMode="External"/><Relationship Id="rId9" Type="http://schemas.openxmlformats.org/officeDocument/2006/relationships/hyperlink" Target="https://lor.instructure.com/resources/4f9a5dec31b84df5a37feecd4089ec65?shar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pub/scchildgrowthanddevelopment/" TargetMode="External"/><Relationship Id="rId7" Type="http://schemas.openxmlformats.org/officeDocument/2006/relationships/hyperlink" Target="https://pressbooks.cuny.edu/infantandchilddevelopmentcitytech/" TargetMode="External"/><Relationship Id="rId2" Type="http://schemas.openxmlformats.org/officeDocument/2006/relationships/hyperlink" Target="https://socialsci.libretexts.org/Bookshelves/Early_Childhood_Education/Book%3A_Child_Growth_and_Development_(Paris_Ricardo_Rymond_and_Johnson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pen.maricopa.edu/psy240mm" TargetMode="External"/><Relationship Id="rId5" Type="http://schemas.openxmlformats.org/officeDocument/2006/relationships/hyperlink" Target="https://dept.clcillinois.edu/psy/LifespanDevelopment_08092022.pdf" TargetMode="External"/><Relationship Id="rId4" Type="http://schemas.openxmlformats.org/officeDocument/2006/relationships/hyperlink" Target="https://cod.pressbooks.pub/ecec1101/chapter/chapter-1-introduction-to-child-developmen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alsci.libretexts.org/Bookshelves/Early_Childhood_Education/Child_Family_Community%3A_The_Socialization_of_Diverse_Children" TargetMode="External"/><Relationship Id="rId2" Type="http://schemas.openxmlformats.org/officeDocument/2006/relationships/hyperlink" Target="https://socialsci.libretexts.org/Bookshelves/Early_Childhood_Education/Book%3A_Child%2C_Family%2C_and_Community_(Laff_and_Ruiz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ocialsci.libretexts.org/Bookshelves/Sociology/Marriage_and_Family/Contemporary_Families_-_An_Equity_Lens_(Pearce_et_al.)" TargetMode="External"/><Relationship Id="rId5" Type="http://schemas.openxmlformats.org/officeDocument/2006/relationships/hyperlink" Target="https://socialsci.libretexts.org/Bookshelves/Sociology/Marriage_and_Family/Sociology_of_the_Family_(Hammond)" TargetMode="External"/><Relationship Id="rId4" Type="http://schemas.openxmlformats.org/officeDocument/2006/relationships/hyperlink" Target="https://socialsci.libretexts.org/Bookshelves/Early_Childhood_Education/Children_Families_Schools_and_Communities_(Giovannini)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pub/eceprinciplesandpractices/" TargetMode="External"/><Relationship Id="rId2" Type="http://schemas.openxmlformats.org/officeDocument/2006/relationships/hyperlink" Target="https://socialsci.libretexts.org/Bookshelves/Early_Childhood_Education/Principles_and_Practices_of_Teaching_Young_Children_(Stephens_et_al.)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ocialsci.libretexts.org/Bookshelves/Early_Childhood_Education/Introduction_to_Early_Childhood_Education_1.1e_(Julian)" TargetMode="External"/><Relationship Id="rId4" Type="http://schemas.openxmlformats.org/officeDocument/2006/relationships/hyperlink" Target="https://lor.instructure.com/resources/b90e449ed7094c4aa6fa4c7aaa7ccc83?shar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2"/>
          <p:cNvSpPr txBox="1">
            <a:spLocks noGrp="1"/>
          </p:cNvSpPr>
          <p:nvPr>
            <p:ph type="title" idx="4294967295"/>
          </p:nvPr>
        </p:nvSpPr>
        <p:spPr>
          <a:xfrm>
            <a:off x="8865053" y="2064608"/>
            <a:ext cx="6829091" cy="177048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441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299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fa Slab One"/>
                <a:ea typeface="+mn-ea"/>
                <a:cs typeface="+mn-cs"/>
              </a:rPr>
              <a:t> A   D   T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463540" y="4334440"/>
            <a:ext cx="7632119" cy="34684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276"/>
              </a:lnSpc>
            </a:pPr>
            <a:r>
              <a:rPr lang="en-US" sz="20197" dirty="0">
                <a:solidFill>
                  <a:srgbClr val="0097B2"/>
                </a:solidFill>
                <a:latin typeface="Feeling Passionate"/>
              </a:rPr>
              <a:t>OER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0225328" y="8222392"/>
            <a:ext cx="4108540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>
                <a:latin typeface="Alata"/>
              </a:rPr>
              <a:t>Matching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3297440" y="1060429"/>
            <a:ext cx="11196405" cy="8636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inger Paint"/>
                <a:ea typeface="+mn-ea"/>
                <a:cs typeface="+mn-cs"/>
              </a:rPr>
              <a:t>INTRODUCTION TO CURRICULUM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928389" y="3362960"/>
            <a:ext cx="13558433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>
                <a:solidFill>
                  <a:srgbClr val="000000"/>
                </a:solidFill>
                <a:latin typeface="Alata"/>
                <a:hlinkClick r:id="rId2" tooltip="https://socialsci.libretexts.org/Bookshelves/Early_Childhood_Education/Book%3A_Introduction_to_Curriculum_for_Early_Childhood_Education_(Paris_Beeve_and_Springer)"/>
              </a:rPr>
              <a:t>Introduction to Curriculum for Early Childhood Education (Paris and Beeve) (LibreTexts) (CC BY, except where otherwise noted)</a:t>
            </a:r>
            <a:r>
              <a:rPr lang="en-US" sz="3399">
                <a:solidFill>
                  <a:srgbClr val="000000"/>
                </a:solidFill>
                <a:latin typeface="Alata"/>
              </a:rPr>
              <a:t> (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8700" y="4685455"/>
            <a:ext cx="16230600" cy="10191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sz="5999" dirty="0">
                <a:solidFill>
                  <a:srgbClr val="EF4B77"/>
                </a:solidFill>
                <a:latin typeface="Alata"/>
              </a:rPr>
              <a:t>Books/Resources to Remix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928389" y="5735164"/>
            <a:ext cx="13558433" cy="41808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"/>
                <a:hlinkClick r:id="rId3" tooltip="https://pressbooks.nscc.ca/eceoutdoor/"/>
              </a:rPr>
              <a:t>ECE Nature and Outdoor Play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"/>
              </a:rPr>
              <a:t>Educational Learning Theories (Zhou and Brown)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 Bold"/>
                <a:hlinkClick r:id="rId4" tooltip="https://pressbooks.pub/eceprinciplesandpractices/"/>
              </a:rPr>
              <a:t>ECE PRINCIPLES AND PRACTICES PRE K-4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 Bold"/>
                <a:hlinkClick r:id="rId5" tooltip="https://mtsu.pressbooks.pub/introtoedshell/"/>
              </a:rPr>
              <a:t>EESE 2010 Introduction to Education</a:t>
            </a:r>
            <a:r>
              <a:rPr lang="en-US" sz="3399" dirty="0">
                <a:solidFill>
                  <a:srgbClr val="000000"/>
                </a:solidFill>
                <a:latin typeface="Alata"/>
              </a:rPr>
              <a:t> (</a:t>
            </a:r>
            <a:r>
              <a:rPr lang="en-US" sz="3399" dirty="0" err="1">
                <a:solidFill>
                  <a:srgbClr val="000000"/>
                </a:solidFill>
                <a:latin typeface="Alata"/>
              </a:rPr>
              <a:t>Hooser</a:t>
            </a:r>
            <a:r>
              <a:rPr lang="en-US" sz="3399" dirty="0">
                <a:solidFill>
                  <a:srgbClr val="000000"/>
                </a:solidFill>
                <a:latin typeface="Alata"/>
              </a:rPr>
              <a:t> and McClain)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"/>
                <a:hlinkClick r:id="rId6" tooltip="https://socialsci.libretexts.org/Bookshelves/Early_Childhood_Education/Early_Childhood_Literacy_Engaging_and_Empowering_Emergent_Readers_and_Writers_-_Birth_to_Age_5_(Schull_et_al.)"/>
              </a:rPr>
              <a:t>Early Childhood Literacy Engaging and Empowering Emergent Readers and Writers - Birth to Age 5 (Schull et al.)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endParaRPr lang="en-US" sz="3399" u="sng" dirty="0">
              <a:solidFill>
                <a:srgbClr val="000000"/>
              </a:solidFill>
              <a:latin typeface="Alata"/>
              <a:hlinkClick r:id="rId6" tooltip="https://socialsci.libretexts.org/Bookshelves/Early_Childhood_Education/Early_Childhood_Literacy_Engaging_and_Empowering_Emergent_Readers_and_Writers_-_Birth_to_Age_5_(Schull_et_al.)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1804364" y="1058863"/>
            <a:ext cx="12531505" cy="8636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inger Paint"/>
                <a:ea typeface="+mn-ea"/>
                <a:cs typeface="+mn-cs"/>
              </a:rPr>
              <a:t>OBSERVATION AND ASSESSMENT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290900" y="3086531"/>
            <a:ext cx="13558433" cy="1780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"/>
                <a:hlinkClick r:id="rId2" tooltip="https://socialsci.libretexts.org/Bookshelves/Early_Childhood_Education/Book%3A_Observation_and_Assessment_in_Early_Childhood_Education_(Peterson_and_Elam)"/>
              </a:rPr>
              <a:t>Observation and Assessment in Early Childhood Education (Peterson and Elam) (LibreTexts) (CC BY, except where otherwise noted)</a:t>
            </a:r>
            <a:r>
              <a:rPr lang="en-US" sz="3399" dirty="0">
                <a:solidFill>
                  <a:srgbClr val="000000"/>
                </a:solidFill>
                <a:latin typeface="Alata"/>
              </a:rPr>
              <a:t>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804364" y="5266490"/>
            <a:ext cx="13402722" cy="10191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sz="5999" dirty="0">
                <a:solidFill>
                  <a:srgbClr val="EF4B77"/>
                </a:solidFill>
                <a:latin typeface="Alata"/>
              </a:rPr>
              <a:t>Books/Resources to Remix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290900" y="6733341"/>
            <a:ext cx="13558433" cy="3190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2" lvl="1" indent="-323851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  <a:hlinkClick r:id="rId2" tooltip="https://socialsci.libretexts.org/Bookshelves/Early_Childhood_Education/Book%3A_Observation_and_Assessment_in_Early_Childhood_Education_(Peterson_and_Elam)"/>
              </a:rPr>
              <a:t>Foundations of Education (SUNY Oneonta)</a:t>
            </a:r>
          </a:p>
          <a:p>
            <a:pPr marL="647702" lvl="1" indent="-323851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</a:rPr>
              <a:t>Instructional Methods Strategies and Technologies to Meet the Needs of All Learners (Lombardi)</a:t>
            </a:r>
          </a:p>
          <a:p>
            <a:pPr marL="647702" lvl="1" indent="-323851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</a:rPr>
              <a:t>Foundations of Education and Instructional Assessment (Kidd et al.)</a:t>
            </a:r>
          </a:p>
          <a:p>
            <a:pPr marL="647702" lvl="1" indent="-323851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</a:rPr>
              <a:t>Designing and Assessing IEP Instruction for Students with Mild Disabilities - Using the Cognitive Domain (</a:t>
            </a:r>
            <a:r>
              <a:rPr lang="en-US" sz="3000" u="sng" dirty="0" err="1">
                <a:solidFill>
                  <a:srgbClr val="000000"/>
                </a:solidFill>
                <a:latin typeface="Alata"/>
              </a:rPr>
              <a:t>Christmann</a:t>
            </a:r>
            <a:r>
              <a:rPr lang="en-US" sz="3000" u="sng" dirty="0">
                <a:solidFill>
                  <a:srgbClr val="000000"/>
                </a:solidFill>
                <a:latin typeface="Alata"/>
              </a:rPr>
              <a:t> et al.)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3716997" y="942975"/>
            <a:ext cx="10291013" cy="7054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7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99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inger Paint"/>
                <a:ea typeface="+mn-ea"/>
                <a:cs typeface="+mn-cs"/>
              </a:rPr>
              <a:t>PRACTICUM IN ECE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81096" y="3283932"/>
            <a:ext cx="15456526" cy="53809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 err="1">
                <a:solidFill>
                  <a:srgbClr val="000000"/>
                </a:solidFill>
                <a:latin typeface="Alata"/>
                <a:hlinkClick r:id="rId2" tooltip="https://www.ctcexams.nesinc.com/TestView.aspx?f=HTML_FRAG/CalTPA_AssessmentMaterials.html"/>
              </a:rPr>
              <a:t>CalTPA</a:t>
            </a:r>
            <a:r>
              <a:rPr lang="en-US" sz="3399" u="sng" dirty="0">
                <a:solidFill>
                  <a:srgbClr val="000000"/>
                </a:solidFill>
                <a:latin typeface="Alata"/>
                <a:hlinkClick r:id="rId2" tooltip="https://www.ctcexams.nesinc.com/TestView.aspx?f=HTML_FRAG/CalTPA_AssessmentMaterials.html"/>
              </a:rPr>
              <a:t> Assessment Materials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"/>
                <a:hlinkClick r:id="rId3" tooltip="https://drive.google.com/drive/folders/1sIXR-cyzFPpk948HPVTWRkFJqFxEWHgP"/>
              </a:rPr>
              <a:t>Practicum Fieldwork OER Handbook Folder – Google Drive (CC BY, except where otherwise noted)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"/>
                <a:hlinkClick r:id="rId4" tooltip="https://milneopentextbooks.org/the-elc-an-early-childhood-learning-community-at-work/?utm_source=rss&amp;utm_medium=rss&amp;utm_campaign=the-elc-an-early-childhood-learning-community-at-work"/>
              </a:rPr>
              <a:t>The ELC: An Early Childhood Learning Community at Work – Milne Open Textbooks (CC-BY-NC)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"/>
                <a:hlinkClick r:id="rId5" tooltip="https://ecampusontario.pressbooks.pub/introtoplacement/"/>
              </a:rPr>
              <a:t>Introduction to Field Placement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dirty="0">
                <a:solidFill>
                  <a:srgbClr val="000000"/>
                </a:solidFill>
                <a:latin typeface="Alata Bold"/>
                <a:hlinkClick r:id="rId6" tooltip="https://library.oapen.org/bitstream/id/ce68518d-f1fa-4f57-ab7a-df0dbf503baf/1007067.pdf"/>
              </a:rPr>
              <a:t>Play Responsive Teaching in Early Childhood Education</a:t>
            </a:r>
            <a:r>
              <a:rPr lang="en-US" sz="3399" u="sng" dirty="0">
                <a:solidFill>
                  <a:srgbClr val="000000"/>
                </a:solidFill>
                <a:latin typeface="Alata Bold"/>
              </a:rPr>
              <a:t> (CC BY-NC-SA)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endParaRPr lang="en-US" sz="3399" u="sng" dirty="0">
              <a:solidFill>
                <a:srgbClr val="000000"/>
              </a:solidFill>
              <a:latin typeface="Alata Bold"/>
            </a:endParaRPr>
          </a:p>
          <a:p>
            <a:pPr>
              <a:lnSpc>
                <a:spcPts val="4759"/>
              </a:lnSpc>
            </a:pPr>
            <a:endParaRPr lang="en-US" sz="3399" u="sng" dirty="0">
              <a:solidFill>
                <a:srgbClr val="000000"/>
              </a:solidFill>
              <a:latin typeface="Alata 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2659008" y="1186772"/>
            <a:ext cx="12097195" cy="8636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inger Paint"/>
                <a:ea typeface="+mn-ea"/>
                <a:cs typeface="+mn-cs"/>
              </a:rPr>
              <a:t>HEALTH SAFETY AND NUTRITION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913044" y="3147335"/>
            <a:ext cx="13573778" cy="47808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dirty="0">
                <a:solidFill>
                  <a:srgbClr val="000000"/>
                </a:solidFill>
                <a:latin typeface="Alata"/>
                <a:hlinkClick r:id="rId2" tooltip="https://socialsci.libretexts.org/Bookshelves/Early_Childhood_Education/Book%3A_Health_Safety_and_Nutrition_(Paris)"/>
              </a:rPr>
              <a:t>Health, Safety, and Nutrition (Paris) (LibreTexts) (CC BY, except where otherwise noted)</a:t>
            </a:r>
          </a:p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dirty="0">
                <a:solidFill>
                  <a:srgbClr val="000000"/>
                </a:solidFill>
                <a:latin typeface="Alata"/>
                <a:hlinkClick r:id="rId3" tooltip="https://fsw.pressbooks.pub/hsc1421/"/>
              </a:rPr>
              <a:t>HEALTH, SAFETY, AND NUTRITION FOR THE YOUNG CHILD</a:t>
            </a:r>
            <a:r>
              <a:rPr lang="en-US" sz="3403" dirty="0">
                <a:solidFill>
                  <a:srgbClr val="000000"/>
                </a:solidFill>
                <a:latin typeface="Alata"/>
              </a:rPr>
              <a:t> (</a:t>
            </a:r>
            <a:r>
              <a:rPr lang="en-US" sz="3403" dirty="0" err="1">
                <a:solidFill>
                  <a:srgbClr val="000000"/>
                </a:solidFill>
                <a:latin typeface="Alata"/>
              </a:rPr>
              <a:t>Kroeker</a:t>
            </a:r>
            <a:r>
              <a:rPr lang="en-US" sz="3403" dirty="0">
                <a:solidFill>
                  <a:srgbClr val="000000"/>
                </a:solidFill>
                <a:latin typeface="Alata"/>
              </a:rPr>
              <a:t>)</a:t>
            </a:r>
          </a:p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dirty="0">
                <a:solidFill>
                  <a:srgbClr val="000000"/>
                </a:solidFill>
                <a:latin typeface="Alata"/>
                <a:hlinkClick r:id="rId4" tooltip="https://guides.hostos.cuny.edu/hlt111"/>
              </a:rPr>
              <a:t>HLT 111 Health and the Young Child (</a:t>
            </a:r>
            <a:r>
              <a:rPr lang="en-US" sz="3403" u="sng" dirty="0" err="1">
                <a:solidFill>
                  <a:srgbClr val="000000"/>
                </a:solidFill>
                <a:latin typeface="Alata"/>
                <a:hlinkClick r:id="rId4" tooltip="https://guides.hostos.cuny.edu/hlt111"/>
              </a:rPr>
              <a:t>Amnie</a:t>
            </a:r>
            <a:r>
              <a:rPr lang="en-US" sz="3403" u="sng" dirty="0">
                <a:solidFill>
                  <a:srgbClr val="000000"/>
                </a:solidFill>
                <a:latin typeface="Alata"/>
                <a:hlinkClick r:id="rId4" tooltip="https://guides.hostos.cuny.edu/hlt111"/>
              </a:rPr>
              <a:t>)</a:t>
            </a:r>
          </a:p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endParaRPr lang="en-US" sz="3403" u="sng" dirty="0">
              <a:solidFill>
                <a:srgbClr val="000000"/>
              </a:solidFill>
              <a:latin typeface="Alata"/>
              <a:hlinkClick r:id="rId4" tooltip="https://guides.hostos.cuny.edu/hlt111"/>
            </a:endParaRPr>
          </a:p>
          <a:p>
            <a:pPr>
              <a:lnSpc>
                <a:spcPts val="4765"/>
              </a:lnSpc>
            </a:pPr>
            <a:endParaRPr lang="en-US" sz="3403" u="sng" dirty="0">
              <a:solidFill>
                <a:srgbClr val="000000"/>
              </a:solidFill>
              <a:latin typeface="Alata"/>
              <a:hlinkClick r:id="rId4" tooltip="https://guides.hostos.cuny.edu/hlt111"/>
            </a:endParaRPr>
          </a:p>
          <a:p>
            <a:pPr>
              <a:lnSpc>
                <a:spcPts val="4765"/>
              </a:lnSpc>
            </a:pPr>
            <a:endParaRPr lang="en-US" sz="3403" u="sng" dirty="0">
              <a:solidFill>
                <a:srgbClr val="000000"/>
              </a:solidFill>
              <a:latin typeface="Alata"/>
              <a:hlinkClick r:id="rId4" tooltip="https://guides.hostos.cuny.edu/hlt111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913044" y="6710104"/>
            <a:ext cx="12310574" cy="10191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sz="5999" dirty="0">
                <a:solidFill>
                  <a:srgbClr val="EF4B77"/>
                </a:solidFill>
                <a:latin typeface="Alata"/>
              </a:rPr>
              <a:t>Books/Resources to Remix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913044" y="7662605"/>
            <a:ext cx="13372296" cy="2937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23982" lvl="1" indent="-361991">
              <a:lnSpc>
                <a:spcPts val="4694"/>
              </a:lnSpc>
              <a:buFont typeface="Arial"/>
              <a:buChar char="•"/>
            </a:pPr>
            <a:r>
              <a:rPr lang="en-US" sz="3353" u="sng">
                <a:solidFill>
                  <a:srgbClr val="000000"/>
                </a:solidFill>
                <a:latin typeface="Alata"/>
                <a:hlinkClick r:id="rId2" tooltip="https://socialsci.libretexts.org/Bookshelves/Early_Childhood_Education/Book%3A_Health_Safety_and_Nutrition_(Paris)"/>
              </a:rPr>
              <a:t>Nutrition Essentials</a:t>
            </a:r>
          </a:p>
          <a:p>
            <a:pPr marL="723982" lvl="1" indent="-361991">
              <a:lnSpc>
                <a:spcPts val="4694"/>
              </a:lnSpc>
              <a:buFont typeface="Arial"/>
              <a:buChar char="•"/>
            </a:pPr>
            <a:r>
              <a:rPr lang="en-US" sz="3353" u="sng">
                <a:solidFill>
                  <a:srgbClr val="000000"/>
                </a:solidFill>
                <a:latin typeface="Alata Bold"/>
                <a:hlinkClick r:id="rId5" tooltip="https://pressbooks.oer.hawaii.edu/humannutrition/"/>
              </a:rPr>
              <a:t>Human Nutrition</a:t>
            </a:r>
          </a:p>
          <a:p>
            <a:pPr>
              <a:lnSpc>
                <a:spcPts val="4694"/>
              </a:lnSpc>
            </a:pPr>
            <a:endParaRPr lang="en-US" sz="3353" u="sng">
              <a:solidFill>
                <a:srgbClr val="000000"/>
              </a:solidFill>
              <a:latin typeface="Alata Bold"/>
              <a:hlinkClick r:id="rId5" tooltip="https://pressbooks.oer.hawaii.edu/humannutrition/"/>
            </a:endParaRPr>
          </a:p>
          <a:p>
            <a:pPr>
              <a:lnSpc>
                <a:spcPts val="4694"/>
              </a:lnSpc>
            </a:pPr>
            <a:endParaRPr lang="en-US" sz="3353" u="sng">
              <a:solidFill>
                <a:srgbClr val="000000"/>
              </a:solidFill>
              <a:latin typeface="Alata Bold"/>
              <a:hlinkClick r:id="rId5" tooltip="https://pressbooks.oer.hawaii.edu/humannutrition/"/>
            </a:endParaRPr>
          </a:p>
          <a:p>
            <a:pPr>
              <a:lnSpc>
                <a:spcPts val="4694"/>
              </a:lnSpc>
            </a:pPr>
            <a:endParaRPr lang="en-US" sz="3353" u="sng">
              <a:solidFill>
                <a:srgbClr val="000000"/>
              </a:solidFill>
              <a:latin typeface="Alata Bold"/>
              <a:hlinkClick r:id="rId5" tooltip="https://pressbooks.oer.hawaii.edu/humannutrition/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>
            <a:spLocks noGrp="1"/>
          </p:cNvSpPr>
          <p:nvPr>
            <p:ph type="title" idx="4294967295"/>
          </p:nvPr>
        </p:nvSpPr>
        <p:spPr>
          <a:xfrm>
            <a:off x="3208001" y="1058863"/>
            <a:ext cx="11871998" cy="8636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inger Paint"/>
                <a:ea typeface="+mn-ea"/>
                <a:cs typeface="+mn-cs"/>
              </a:rPr>
              <a:t>TEACHING IN A DIVERSE SOCIETY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173470" y="2714710"/>
            <a:ext cx="14388568" cy="29418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24269" lvl="1" indent="-362135" algn="just">
              <a:lnSpc>
                <a:spcPts val="4696"/>
              </a:lnSpc>
              <a:buFont typeface="Arial"/>
              <a:buChar char="•"/>
            </a:pPr>
            <a:r>
              <a:rPr lang="en-US" sz="3354" u="sng" dirty="0">
                <a:solidFill>
                  <a:srgbClr val="000000"/>
                </a:solidFill>
                <a:latin typeface="Alata"/>
                <a:hlinkClick r:id="rId2" tooltip="https://socialsci.libretexts.org/Bookshelves/Early_Childhood_Education/Principles_and_Practices_of_Teaching_Young_Children_(Stephens_et_al.)"/>
              </a:rPr>
              <a:t>The Role of Equity and Diversity in Early Childhood Education (Esquivel, Elam, Paris, &amp; Tafoya) in LibreTexts (CC BY, except where otherwise noted)</a:t>
            </a:r>
          </a:p>
          <a:p>
            <a:pPr marL="724269" lvl="1" indent="-362135" algn="just">
              <a:lnSpc>
                <a:spcPts val="4696"/>
              </a:lnSpc>
              <a:buFont typeface="Arial"/>
              <a:buChar char="•"/>
            </a:pPr>
            <a:endParaRPr lang="en-US" sz="3354" u="sng" dirty="0">
              <a:solidFill>
                <a:srgbClr val="000000"/>
              </a:solidFill>
              <a:latin typeface="Alata"/>
              <a:hlinkClick r:id="rId2" tooltip="https://socialsci.libretexts.org/Bookshelves/Early_Childhood_Education/Principles_and_Practices_of_Teaching_Young_Children_(Stephens_et_al.)"/>
            </a:endParaRPr>
          </a:p>
          <a:p>
            <a:pPr algn="just">
              <a:lnSpc>
                <a:spcPts val="4696"/>
              </a:lnSpc>
            </a:pPr>
            <a:endParaRPr lang="en-US" sz="3354" u="sng" dirty="0">
              <a:solidFill>
                <a:srgbClr val="000000"/>
              </a:solidFill>
              <a:latin typeface="Alata"/>
              <a:hlinkClick r:id="rId2" tooltip="https://socialsci.libretexts.org/Bookshelves/Early_Childhood_Education/Principles_and_Practices_of_Teaching_Young_Children_(Stephens_et_al.)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23200" y="5351856"/>
            <a:ext cx="14968812" cy="10191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sz="5999" dirty="0">
                <a:solidFill>
                  <a:srgbClr val="EF4B77"/>
                </a:solidFill>
                <a:latin typeface="Alata"/>
              </a:rPr>
              <a:t>Books/Resources to Remix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13598" y="6501130"/>
            <a:ext cx="16260803" cy="37858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 Bold"/>
                <a:hlinkClick r:id="rId3" tooltip="https://pressbooks.pub/eceprinciplesandpractices/"/>
              </a:rPr>
              <a:t>Child Family Community: The Socialization of Diverse Children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 Bold"/>
              </a:rPr>
              <a:t>Opening Eyes onto Inclusion and Diversity (Carter et al.)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</a:rPr>
              <a:t>Inclusion, Education and </a:t>
            </a:r>
            <a:r>
              <a:rPr lang="en-US" sz="3000" u="sng" dirty="0" err="1">
                <a:solidFill>
                  <a:srgbClr val="000000"/>
                </a:solidFill>
                <a:latin typeface="Alata"/>
              </a:rPr>
              <a:t>Translanguaging</a:t>
            </a:r>
            <a:r>
              <a:rPr lang="en-US" sz="3000" u="sng" dirty="0">
                <a:solidFill>
                  <a:srgbClr val="000000"/>
                </a:solidFill>
                <a:latin typeface="Alata"/>
              </a:rPr>
              <a:t> (</a:t>
            </a:r>
            <a:r>
              <a:rPr lang="en-US" sz="3000" u="sng" dirty="0" err="1">
                <a:solidFill>
                  <a:srgbClr val="000000"/>
                </a:solidFill>
                <a:latin typeface="Alata"/>
              </a:rPr>
              <a:t>Panagiotopoulou</a:t>
            </a:r>
            <a:r>
              <a:rPr lang="en-US" sz="3000" u="sng" dirty="0">
                <a:solidFill>
                  <a:srgbClr val="000000"/>
                </a:solidFill>
                <a:latin typeface="Alata"/>
              </a:rPr>
              <a:t>, Rosen, and </a:t>
            </a:r>
            <a:r>
              <a:rPr lang="en-US" sz="3000" u="sng" dirty="0" err="1">
                <a:solidFill>
                  <a:srgbClr val="000000"/>
                </a:solidFill>
                <a:latin typeface="Alata"/>
              </a:rPr>
              <a:t>Strzykala</a:t>
            </a:r>
            <a:r>
              <a:rPr lang="en-US" sz="3000" u="sng" dirty="0">
                <a:solidFill>
                  <a:srgbClr val="000000"/>
                </a:solidFill>
                <a:latin typeface="Alata"/>
              </a:rPr>
              <a:t>)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</a:rPr>
              <a:t>Parenting and Family Diversity Issues (Lang)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  <a:hlinkClick r:id="rId4" tooltip="https://pressbooks.cuny.edu/oalapo/"/>
              </a:rPr>
              <a:t>Diversity and Multi-Cultural Education in the 21st Century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endParaRPr lang="en-US" sz="3000" u="sng" dirty="0">
              <a:solidFill>
                <a:srgbClr val="000000"/>
              </a:solidFill>
              <a:latin typeface="Alata"/>
              <a:hlinkClick r:id="rId4" tooltip="https://pressbooks.cuny.edu/oalapo/"/>
            </a:endParaRPr>
          </a:p>
          <a:p>
            <a:pPr algn="just">
              <a:lnSpc>
                <a:spcPts val="4759"/>
              </a:lnSpc>
            </a:pPr>
            <a:endParaRPr lang="en-US" sz="3000" u="sng" dirty="0">
              <a:solidFill>
                <a:srgbClr val="000000"/>
              </a:solidFill>
              <a:latin typeface="Alata"/>
              <a:hlinkClick r:id="rId4" tooltip="https://pressbooks.cuny.edu/oalapo/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283853" y="1032309"/>
            <a:ext cx="6095030" cy="146049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0" b="1" i="0" u="none" strike="noStrike" kern="1200" cap="none" spc="0" normalizeH="0" baseline="0" noProof="0" dirty="0">
                <a:ln>
                  <a:noFill/>
                </a:ln>
                <a:solidFill>
                  <a:srgbClr val="0097B2"/>
                </a:solidFill>
                <a:effectLst/>
                <a:uLnTx/>
                <a:uFillTx/>
                <a:latin typeface="Alata"/>
                <a:ea typeface="+mn-ea"/>
                <a:cs typeface="+mn-cs"/>
              </a:rPr>
              <a:t>Introduction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8598221" y="2227369"/>
            <a:ext cx="7189110" cy="1252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219"/>
              </a:lnSpc>
            </a:pPr>
            <a:r>
              <a:rPr lang="en-US" sz="7299" dirty="0">
                <a:solidFill>
                  <a:srgbClr val="000000"/>
                </a:solidFill>
                <a:latin typeface="Alata"/>
              </a:rPr>
              <a:t>Creating a path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513040" y="3968774"/>
            <a:ext cx="5905250" cy="7124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9"/>
              </a:lnSpc>
            </a:pPr>
            <a:r>
              <a:rPr lang="en-US" sz="4199" dirty="0">
                <a:solidFill>
                  <a:srgbClr val="000000"/>
                </a:solidFill>
                <a:latin typeface="Alata"/>
              </a:rPr>
              <a:t>Finding options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9513040" y="5713962"/>
            <a:ext cx="6274290" cy="679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3999" dirty="0">
                <a:solidFill>
                  <a:srgbClr val="000000"/>
                </a:solidFill>
                <a:latin typeface="Alata"/>
              </a:rPr>
              <a:t>Being flexible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>
            <a:spLocks noGrp="1"/>
          </p:cNvSpPr>
          <p:nvPr>
            <p:ph type="title" idx="4294967295"/>
          </p:nvPr>
        </p:nvSpPr>
        <p:spPr>
          <a:xfrm>
            <a:off x="459769" y="2050403"/>
            <a:ext cx="4311593" cy="47694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27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99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ata"/>
                <a:ea typeface="+mn-ea"/>
                <a:cs typeface="+mn-cs"/>
              </a:rPr>
              <a:t>Starting with the CAP 8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498940" y="345900"/>
            <a:ext cx="2920912" cy="52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latin typeface="Alfa Slab One"/>
              </a:rPr>
              <a:t>CDEV 100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144000" y="232217"/>
            <a:ext cx="7619396" cy="7124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200">
                <a:latin typeface="Alata"/>
              </a:rPr>
              <a:t>Child Growth and Development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385902" y="1545008"/>
            <a:ext cx="3146988" cy="52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latin typeface="Alfa Slab One"/>
              </a:rPr>
              <a:t>CDEV 110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144000" y="1367570"/>
            <a:ext cx="7619396" cy="712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200" dirty="0">
                <a:latin typeface="Alata"/>
              </a:rPr>
              <a:t>Child, Family and Community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931113" y="2828978"/>
            <a:ext cx="2297483" cy="52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latin typeface="Alfa Slab One"/>
              </a:rPr>
              <a:t>ECE 120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9144000" y="2401253"/>
            <a:ext cx="7619396" cy="14554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200" dirty="0">
                <a:latin typeface="Alata"/>
              </a:rPr>
              <a:t>Principles and Practices of Teaching Young Children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728634" y="4117024"/>
            <a:ext cx="2702441" cy="52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latin typeface="Alfa Slab One"/>
              </a:rPr>
              <a:t>ECE 130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9144000" y="4093775"/>
            <a:ext cx="7619396" cy="7124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200" dirty="0">
                <a:latin typeface="Alata"/>
              </a:rPr>
              <a:t>Introduction to Curriculum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122772" y="5574392"/>
            <a:ext cx="2105825" cy="52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latin typeface="Alfa Slab One"/>
              </a:rPr>
              <a:t>ECE 200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9144000" y="5378922"/>
            <a:ext cx="7619396" cy="712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200" dirty="0">
                <a:latin typeface="Alata"/>
              </a:rPr>
              <a:t>Observation and Assessment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817690" y="6763130"/>
            <a:ext cx="2283411" cy="52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latin typeface="Alfa Slab One"/>
              </a:rPr>
              <a:t>ECE 210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9144000" y="6664070"/>
            <a:ext cx="9311063" cy="712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200" dirty="0">
                <a:latin typeface="Alata"/>
              </a:rPr>
              <a:t>Practicum in ECE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122570" y="8014609"/>
            <a:ext cx="1914569" cy="52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latin typeface="Alfa Slab One"/>
              </a:rPr>
              <a:t>ECE 220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9144000" y="7915549"/>
            <a:ext cx="7619396" cy="712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200" dirty="0">
                <a:latin typeface="Alata"/>
              </a:rPr>
              <a:t>Health Safety and Nutrition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6122570" y="9264183"/>
            <a:ext cx="1914569" cy="52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latin typeface="Alfa Slab One"/>
              </a:rPr>
              <a:t>ECE 230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9144000" y="9165123"/>
            <a:ext cx="7619396" cy="712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200">
                <a:latin typeface="Alata"/>
              </a:rPr>
              <a:t>Teaching in a Diverse Society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>
            <a:spLocks noGrp="1"/>
          </p:cNvSpPr>
          <p:nvPr>
            <p:ph type="title" idx="4294967295"/>
          </p:nvPr>
        </p:nvSpPr>
        <p:spPr>
          <a:xfrm>
            <a:off x="4389726" y="885825"/>
            <a:ext cx="9508549" cy="125285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21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ata"/>
                <a:ea typeface="+mn-ea"/>
                <a:cs typeface="+mn-cs"/>
              </a:rPr>
              <a:t>Useful Resources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153402" y="2523862"/>
            <a:ext cx="13981197" cy="6464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000000"/>
                </a:solidFill>
                <a:latin typeface="Alata"/>
              </a:rPr>
              <a:t>Curriculum Related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87301" y="3529360"/>
            <a:ext cx="15704390" cy="57946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12687" lvl="1" indent="-356344">
              <a:lnSpc>
                <a:spcPts val="6668"/>
              </a:lnSpc>
              <a:buFont typeface="Arial"/>
              <a:buChar char="•"/>
            </a:pPr>
            <a:r>
              <a:rPr lang="en-US" sz="3301" u="sng" dirty="0">
                <a:solidFill>
                  <a:srgbClr val="000000"/>
                </a:solidFill>
                <a:latin typeface="Alata"/>
                <a:hlinkClick r:id="rId2" tooltip="https://c-id.net/cms-uploads/cms/2023_Nov_Child_and_Adolescent_Development_TMC.docx"/>
              </a:rPr>
              <a:t>Child and Adolescent Development (CD) Transfer Module Curriculum (TMC)</a:t>
            </a:r>
          </a:p>
          <a:p>
            <a:pPr marL="712687" lvl="1" indent="-356344">
              <a:lnSpc>
                <a:spcPts val="6668"/>
              </a:lnSpc>
              <a:buFont typeface="Arial"/>
              <a:buChar char="•"/>
            </a:pPr>
            <a:r>
              <a:rPr lang="en-US" sz="3301" u="sng" dirty="0">
                <a:solidFill>
                  <a:srgbClr val="000000"/>
                </a:solidFill>
                <a:latin typeface="Alata"/>
                <a:hlinkClick r:id="rId3" tooltip="https://c-id.net/cms-uploads/cms/2023_Nov_Early_Chilhood_Education_TMC.docx"/>
              </a:rPr>
              <a:t>Early Childhood Education (ECE) TMC</a:t>
            </a:r>
          </a:p>
          <a:p>
            <a:pPr marL="712687" lvl="1" indent="-356344">
              <a:lnSpc>
                <a:spcPts val="6668"/>
              </a:lnSpc>
              <a:buFont typeface="Arial"/>
              <a:buChar char="•"/>
            </a:pPr>
            <a:r>
              <a:rPr lang="en-US" sz="3301" u="sng" dirty="0">
                <a:solidFill>
                  <a:srgbClr val="000000"/>
                </a:solidFill>
                <a:latin typeface="Alata"/>
                <a:hlinkClick r:id="rId4" tooltip="http://c-id.net/"/>
              </a:rPr>
              <a:t>Course Identification Numbering System</a:t>
            </a:r>
            <a:r>
              <a:rPr lang="en-US" sz="3301" u="sng" dirty="0">
                <a:solidFill>
                  <a:srgbClr val="000000"/>
                </a:solidFill>
                <a:latin typeface="Alata"/>
              </a:rPr>
              <a:t> (C-ID)</a:t>
            </a:r>
          </a:p>
          <a:p>
            <a:pPr marL="712687" lvl="1" indent="-356344">
              <a:lnSpc>
                <a:spcPts val="6668"/>
              </a:lnSpc>
              <a:buFont typeface="Arial"/>
              <a:buChar char="•"/>
            </a:pPr>
            <a:r>
              <a:rPr lang="en-US" sz="3301" u="sng" dirty="0">
                <a:solidFill>
                  <a:srgbClr val="000000"/>
                </a:solidFill>
                <a:latin typeface="Alata"/>
                <a:hlinkClick r:id="rId5" tooltip="https://c-id.net/descriptors/final"/>
              </a:rPr>
              <a:t>C-ID Descriptors</a:t>
            </a:r>
          </a:p>
          <a:p>
            <a:pPr marL="712687" lvl="1" indent="-356344">
              <a:lnSpc>
                <a:spcPts val="6668"/>
              </a:lnSpc>
              <a:buFont typeface="Arial"/>
              <a:buChar char="•"/>
            </a:pPr>
            <a:r>
              <a:rPr lang="en-US" sz="3301" u="sng" dirty="0">
                <a:solidFill>
                  <a:srgbClr val="000000"/>
                </a:solidFill>
                <a:latin typeface="Alata"/>
                <a:hlinkClick r:id="rId6" tooltip="https://c-id.net/courses"/>
              </a:rPr>
              <a:t>C-ID Course List by Discipline and College</a:t>
            </a:r>
          </a:p>
          <a:p>
            <a:pPr>
              <a:lnSpc>
                <a:spcPts val="6668"/>
              </a:lnSpc>
            </a:pPr>
            <a:endParaRPr lang="en-US" sz="3301" u="sng" dirty="0">
              <a:solidFill>
                <a:srgbClr val="000000"/>
              </a:solidFill>
              <a:latin typeface="Alata"/>
              <a:hlinkClick r:id="rId6" tooltip="https://c-id.net/courses"/>
            </a:endParaRPr>
          </a:p>
          <a:p>
            <a:pPr>
              <a:lnSpc>
                <a:spcPts val="6668"/>
              </a:lnSpc>
            </a:pPr>
            <a:endParaRPr lang="en-US" sz="3301" u="sng" dirty="0">
              <a:solidFill>
                <a:srgbClr val="000000"/>
              </a:solidFill>
              <a:latin typeface="Alata"/>
              <a:hlinkClick r:id="rId6" tooltip="https://c-id.net/course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>
            <a:spLocks noGrp="1"/>
          </p:cNvSpPr>
          <p:nvPr>
            <p:ph type="title" idx="4294967295"/>
          </p:nvPr>
        </p:nvSpPr>
        <p:spPr>
          <a:xfrm>
            <a:off x="4389726" y="885825"/>
            <a:ext cx="9508549" cy="125285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21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9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ata"/>
                <a:ea typeface="+mn-ea"/>
                <a:cs typeface="+mn-cs"/>
              </a:rPr>
              <a:t>Useful Resources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153402" y="2523862"/>
            <a:ext cx="13981197" cy="6464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 dirty="0">
                <a:solidFill>
                  <a:srgbClr val="000000"/>
                </a:solidFill>
                <a:latin typeface="Alata"/>
              </a:rPr>
              <a:t>Curated OER Collections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46894" y="3538885"/>
            <a:ext cx="15687705" cy="54622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59815" lvl="1" indent="-329907">
              <a:lnSpc>
                <a:spcPts val="6173"/>
              </a:lnSpc>
              <a:buFont typeface="Arial"/>
              <a:buChar char="•"/>
            </a:pPr>
            <a:r>
              <a:rPr lang="en-US" sz="3056" u="sng" dirty="0">
                <a:solidFill>
                  <a:srgbClr val="000000"/>
                </a:solidFill>
                <a:latin typeface="Alata"/>
                <a:hlinkClick r:id="rId2" tooltip="https://c-id.net/cms-uploads/cms/2023_Nov_Child_and_Adolescent_Development_TMC.docx"/>
              </a:rPr>
              <a:t>Open Educational Resources and CDEV/ECE (Child Development and Early Childhood Education)</a:t>
            </a:r>
          </a:p>
          <a:p>
            <a:pPr marL="659815" lvl="1" indent="-329907">
              <a:lnSpc>
                <a:spcPts val="6173"/>
              </a:lnSpc>
              <a:buFont typeface="Arial"/>
              <a:buChar char="•"/>
            </a:pPr>
            <a:r>
              <a:rPr lang="en-US" sz="3056" u="sng" dirty="0">
                <a:solidFill>
                  <a:srgbClr val="000000"/>
                </a:solidFill>
                <a:latin typeface="Alata"/>
                <a:hlinkClick r:id="rId3" tooltip="https://c-id.net/cms-uploads/cms/2023_Nov_Early_Chilhood_Education_TMC.docx"/>
              </a:rPr>
              <a:t>OER and the Child and Adolescent Development TMC</a:t>
            </a:r>
          </a:p>
          <a:p>
            <a:pPr marL="659815" lvl="1" indent="-329907">
              <a:lnSpc>
                <a:spcPts val="6173"/>
              </a:lnSpc>
              <a:buFont typeface="Arial"/>
              <a:buChar char="•"/>
            </a:pPr>
            <a:r>
              <a:rPr lang="en-US" sz="3056" u="sng" dirty="0">
                <a:solidFill>
                  <a:srgbClr val="000000"/>
                </a:solidFill>
                <a:latin typeface="Alata"/>
                <a:hlinkClick r:id="rId4" tooltip="http://c-id.net/"/>
              </a:rPr>
              <a:t>OER and the Early Childhood Education TMC</a:t>
            </a:r>
          </a:p>
          <a:p>
            <a:pPr marL="659815" lvl="1" indent="-329907">
              <a:lnSpc>
                <a:spcPts val="6173"/>
              </a:lnSpc>
              <a:buFont typeface="Arial"/>
              <a:buChar char="•"/>
            </a:pPr>
            <a:r>
              <a:rPr lang="en-US" sz="3056" u="sng" dirty="0">
                <a:solidFill>
                  <a:srgbClr val="000000"/>
                </a:solidFill>
                <a:latin typeface="Alata"/>
              </a:rPr>
              <a:t>Early Childhood Education OER/ZTC Collaboration</a:t>
            </a:r>
          </a:p>
          <a:p>
            <a:pPr>
              <a:lnSpc>
                <a:spcPts val="6173"/>
              </a:lnSpc>
            </a:pPr>
            <a:endParaRPr lang="en-US" sz="3056" u="sng" dirty="0">
              <a:solidFill>
                <a:srgbClr val="000000"/>
              </a:solidFill>
              <a:latin typeface="Alata"/>
            </a:endParaRPr>
          </a:p>
          <a:p>
            <a:pPr>
              <a:lnSpc>
                <a:spcPts val="6173"/>
              </a:lnSpc>
            </a:pPr>
            <a:endParaRPr lang="en-US" sz="3056" u="sng" dirty="0">
              <a:solidFill>
                <a:srgbClr val="000000"/>
              </a:solidFill>
              <a:latin typeface="Alat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>
            <a:spLocks noGrp="1"/>
          </p:cNvSpPr>
          <p:nvPr>
            <p:ph type="title" idx="4294967295"/>
          </p:nvPr>
        </p:nvSpPr>
        <p:spPr>
          <a:xfrm>
            <a:off x="4281659" y="224274"/>
            <a:ext cx="9508549" cy="125285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21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ata" panose="020B0604020202020204" charset="0"/>
                <a:ea typeface="+mn-ea"/>
                <a:cs typeface="+mn-cs"/>
              </a:rPr>
              <a:t>Useful Resources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045335" y="1812695"/>
            <a:ext cx="13981197" cy="6464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 dirty="0">
                <a:solidFill>
                  <a:srgbClr val="000000"/>
                </a:solidFill>
                <a:latin typeface="Alata"/>
              </a:rPr>
              <a:t>Canvas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16578" y="3077833"/>
            <a:ext cx="16400582" cy="70601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118"/>
              </a:lnSpc>
            </a:pPr>
            <a:r>
              <a:rPr lang="en-US" sz="2534" dirty="0">
                <a:solidFill>
                  <a:srgbClr val="000000"/>
                </a:solidFill>
                <a:latin typeface="Alata"/>
              </a:rPr>
              <a:t>LOTS available: use search terms associated with the title and CID</a:t>
            </a:r>
          </a:p>
          <a:p>
            <a:pPr marL="547114" lvl="1" indent="-273557">
              <a:lnSpc>
                <a:spcPts val="5118"/>
              </a:lnSpc>
              <a:buFont typeface="Arial"/>
              <a:buChar char="•"/>
            </a:pPr>
            <a:r>
              <a:rPr lang="en-US" sz="2534" u="sng" dirty="0">
                <a:solidFill>
                  <a:srgbClr val="000000"/>
                </a:solidFill>
                <a:latin typeface="Alata"/>
                <a:hlinkClick r:id="rId2" tooltip="https://lor.instructure.com/resources/f8337e8772314b1b953e2c06d8fc050a?shared"/>
              </a:rPr>
              <a:t>Child Growth and Development OER Resources Canvas shell</a:t>
            </a:r>
            <a:r>
              <a:rPr lang="en-US" sz="2534" dirty="0">
                <a:solidFill>
                  <a:srgbClr val="000000"/>
                </a:solidFill>
                <a:latin typeface="Alata"/>
              </a:rPr>
              <a:t> </a:t>
            </a:r>
          </a:p>
          <a:p>
            <a:pPr marL="547114" lvl="1" indent="-273557">
              <a:lnSpc>
                <a:spcPts val="5118"/>
              </a:lnSpc>
              <a:buFont typeface="Arial"/>
              <a:buChar char="•"/>
            </a:pPr>
            <a:r>
              <a:rPr lang="en-US" sz="2534" u="sng" dirty="0">
                <a:solidFill>
                  <a:srgbClr val="000000"/>
                </a:solidFill>
                <a:latin typeface="Alata"/>
                <a:hlinkClick r:id="rId3" tooltip="https://lor.instructure.com/resources/0b59c2e20f3e48a1b75a710334ca1f8a?shared"/>
              </a:rPr>
              <a:t>OER Resources for Principles and Practices of Teaching Young Children Canvas shell</a:t>
            </a:r>
          </a:p>
          <a:p>
            <a:pPr marL="547114" lvl="1" indent="-273557">
              <a:lnSpc>
                <a:spcPts val="5118"/>
              </a:lnSpc>
              <a:buFont typeface="Arial"/>
              <a:buChar char="•"/>
            </a:pPr>
            <a:r>
              <a:rPr lang="en-US" sz="2534" u="sng" dirty="0">
                <a:solidFill>
                  <a:srgbClr val="000000"/>
                </a:solidFill>
                <a:latin typeface="Alata"/>
                <a:hlinkClick r:id="rId4" tooltip="https://lor.instructure.com/resources/e7e79c5f37a444108c62c859420e6b83?shared"/>
              </a:rPr>
              <a:t>Child, Family, and Community OER Resources Canvas shell</a:t>
            </a:r>
          </a:p>
          <a:p>
            <a:pPr marL="547114" lvl="1" indent="-273557">
              <a:lnSpc>
                <a:spcPts val="5118"/>
              </a:lnSpc>
              <a:buFont typeface="Arial"/>
              <a:buChar char="•"/>
            </a:pPr>
            <a:r>
              <a:rPr lang="en-US" sz="2534" u="sng" dirty="0">
                <a:solidFill>
                  <a:srgbClr val="000000"/>
                </a:solidFill>
                <a:latin typeface="Alata"/>
                <a:hlinkClick r:id="rId5" tooltip="https://lor.instructure.com/resources/6cd40297e74f4458a946edf5b7928155?shared"/>
              </a:rPr>
              <a:t>OER Resources for Observation and Assessment Canvas shell</a:t>
            </a:r>
          </a:p>
          <a:p>
            <a:pPr marL="547114" lvl="1" indent="-273557">
              <a:lnSpc>
                <a:spcPts val="5118"/>
              </a:lnSpc>
              <a:buFont typeface="Arial"/>
              <a:buChar char="•"/>
            </a:pPr>
            <a:r>
              <a:rPr lang="en-US" sz="2534" u="sng" dirty="0">
                <a:solidFill>
                  <a:srgbClr val="000000"/>
                </a:solidFill>
                <a:latin typeface="Alata"/>
                <a:hlinkClick r:id="rId6" tooltip="https://lor.instructure.com/resources/814a281886d94ea1bebbd5ab779499e5?shared"/>
              </a:rPr>
              <a:t>OER Resources for Introduction to Curriculum Canvas shell</a:t>
            </a:r>
          </a:p>
          <a:p>
            <a:pPr marL="547114" lvl="1" indent="-273557">
              <a:lnSpc>
                <a:spcPts val="5118"/>
              </a:lnSpc>
              <a:buFont typeface="Arial"/>
              <a:buChar char="•"/>
            </a:pPr>
            <a:r>
              <a:rPr lang="en-US" sz="2534" u="sng" dirty="0">
                <a:solidFill>
                  <a:srgbClr val="000000"/>
                </a:solidFill>
                <a:latin typeface="Alata"/>
                <a:hlinkClick r:id="rId7" tooltip="https://lor.instructure.com/resources/96ed272e0605421ea4ce5f1c2c8168ec?shared"/>
              </a:rPr>
              <a:t>OER Resources for Health, Safety, and Nutrition Canvas shell</a:t>
            </a:r>
          </a:p>
          <a:p>
            <a:pPr marL="547114" lvl="1" indent="-273557">
              <a:lnSpc>
                <a:spcPts val="5118"/>
              </a:lnSpc>
              <a:buFont typeface="Arial"/>
              <a:buChar char="•"/>
            </a:pPr>
            <a:r>
              <a:rPr lang="en-US" sz="2534" u="sng" dirty="0">
                <a:solidFill>
                  <a:srgbClr val="000000"/>
                </a:solidFill>
                <a:latin typeface="Alata"/>
                <a:hlinkClick r:id="rId8" tooltip="https://lor.instructure.com/resources/136cc34ecfe64737b652b5008c0f5288?shared"/>
              </a:rPr>
              <a:t>OER Resources for Teaching in a Diverse Society Canvas shell</a:t>
            </a:r>
          </a:p>
          <a:p>
            <a:pPr marL="547114" lvl="1" indent="-273557">
              <a:lnSpc>
                <a:spcPts val="5118"/>
              </a:lnSpc>
              <a:buFont typeface="Arial"/>
              <a:buChar char="•"/>
            </a:pPr>
            <a:r>
              <a:rPr lang="en-US" sz="2534" dirty="0">
                <a:solidFill>
                  <a:srgbClr val="000000"/>
                </a:solidFill>
                <a:latin typeface="Alata"/>
              </a:rPr>
              <a:t>P</a:t>
            </a:r>
            <a:r>
              <a:rPr lang="en-US" sz="2534" u="sng" dirty="0">
                <a:solidFill>
                  <a:srgbClr val="000000"/>
                </a:solidFill>
                <a:latin typeface="Alata"/>
                <a:hlinkClick r:id="rId9" tooltip="https://lor.instructure.com/resources/4f9a5dec31b84df5a37feecd4089ec65?shared"/>
              </a:rPr>
              <a:t>racticum OER Resources Canvas shell</a:t>
            </a:r>
          </a:p>
          <a:p>
            <a:pPr>
              <a:lnSpc>
                <a:spcPts val="5118"/>
              </a:lnSpc>
            </a:pPr>
            <a:endParaRPr lang="en-US" sz="2534" u="sng" dirty="0">
              <a:solidFill>
                <a:srgbClr val="000000"/>
              </a:solidFill>
              <a:latin typeface="Alata"/>
              <a:hlinkClick r:id="rId9" tooltip="https://lor.instructure.com/resources/4f9a5dec31b84df5a37feecd4089ec65?shared"/>
            </a:endParaRPr>
          </a:p>
          <a:p>
            <a:pPr>
              <a:lnSpc>
                <a:spcPts val="5118"/>
              </a:lnSpc>
            </a:pPr>
            <a:endParaRPr lang="en-US" sz="2534" u="sng" dirty="0">
              <a:solidFill>
                <a:srgbClr val="000000"/>
              </a:solidFill>
              <a:latin typeface="Alata"/>
              <a:hlinkClick r:id="rId9" tooltip="https://lor.instructure.com/resources/4f9a5dec31b84df5a37feecd4089ec65?shar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3716997" y="942975"/>
            <a:ext cx="10291013" cy="7054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7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99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inger Paint"/>
                <a:ea typeface="+mn-ea"/>
                <a:cs typeface="+mn-cs"/>
              </a:rPr>
              <a:t>CHILD GROWTH AND DEVELOPMENT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86262" y="3586207"/>
            <a:ext cx="15456526" cy="65811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spc="146" dirty="0">
                <a:solidFill>
                  <a:srgbClr val="000000"/>
                </a:solidFill>
                <a:latin typeface="Alata"/>
                <a:hlinkClick r:id="rId2" tooltip="https://socialsci.libretexts.org/Bookshelves/Early_Childhood_Education/Book%3A_Child_Growth_and_Development_(Paris_Ricardo_Rymond_and_Johnson)"/>
              </a:rPr>
              <a:t>Child Growth and Development – LibreTexts (CC BY, except where otherwise noted)</a:t>
            </a:r>
            <a:r>
              <a:rPr lang="en-US" sz="3399" spc="146" dirty="0">
                <a:solidFill>
                  <a:srgbClr val="000000"/>
                </a:solidFill>
                <a:latin typeface="Alata"/>
              </a:rPr>
              <a:t> 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spc="146" dirty="0">
                <a:solidFill>
                  <a:srgbClr val="000000"/>
                </a:solidFill>
                <a:latin typeface="Alata"/>
                <a:hlinkClick r:id="rId3" tooltip="https://pressbooks.pub/scchildgrowthanddevelopment/"/>
              </a:rPr>
              <a:t>Understanding the Whole Child: Growth and Development Conception through Adolescence (Saddleback College) – Pressbooks (CC BY)</a:t>
            </a:r>
            <a:r>
              <a:rPr lang="en-US" sz="3399" spc="146" dirty="0">
                <a:solidFill>
                  <a:srgbClr val="000000"/>
                </a:solidFill>
                <a:latin typeface="Alata"/>
              </a:rPr>
              <a:t> 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spc="146" dirty="0">
                <a:solidFill>
                  <a:srgbClr val="000000"/>
                </a:solidFill>
                <a:latin typeface="Alata"/>
                <a:hlinkClick r:id="rId4" tooltip="https://cod.pressbooks.pub/ecec1101/chapter/chapter-1-introduction-to-child-development/"/>
              </a:rPr>
              <a:t>Child Growth and Development (</a:t>
            </a:r>
            <a:r>
              <a:rPr lang="en-US" sz="3399" u="sng" spc="146" dirty="0" err="1">
                <a:solidFill>
                  <a:srgbClr val="000000"/>
                </a:solidFill>
                <a:latin typeface="Alata"/>
                <a:hlinkClick r:id="rId4" tooltip="https://cod.pressbooks.pub/ecec1101/chapter/chapter-1-introduction-to-child-development/"/>
              </a:rPr>
              <a:t>Zaar</a:t>
            </a:r>
            <a:r>
              <a:rPr lang="en-US" sz="3399" u="sng" spc="146" dirty="0">
                <a:solidFill>
                  <a:srgbClr val="000000"/>
                </a:solidFill>
                <a:latin typeface="Alata"/>
                <a:hlinkClick r:id="rId4" tooltip="https://cod.pressbooks.pub/ecec1101/chapter/chapter-1-introduction-to-child-development/"/>
              </a:rPr>
              <a:t>) (CC BY-NC-SA)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spc="146" dirty="0">
                <a:solidFill>
                  <a:srgbClr val="000000"/>
                </a:solidFill>
                <a:latin typeface="Alata"/>
                <a:hlinkClick r:id="rId5" tooltip="https://dept.clcillinois.edu/psy/LifespanDevelopment_08092022.pdf"/>
              </a:rPr>
              <a:t>Lifespan Development: A Psychological Perspective, 4th edition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spc="146" dirty="0">
                <a:solidFill>
                  <a:srgbClr val="000000"/>
                </a:solidFill>
                <a:latin typeface="Alata"/>
                <a:hlinkClick r:id="rId6" tooltip="https://open.maricopa.edu/psy240mm"/>
              </a:rPr>
              <a:t>Psychology Through the Lifespan</a:t>
            </a:r>
            <a:r>
              <a:rPr lang="en-US" sz="3399" spc="146" dirty="0">
                <a:solidFill>
                  <a:srgbClr val="000000"/>
                </a:solidFill>
                <a:latin typeface="Alata"/>
              </a:rPr>
              <a:t> (</a:t>
            </a:r>
            <a:r>
              <a:rPr lang="en-US" sz="3399" u="sng" spc="146" dirty="0">
                <a:solidFill>
                  <a:srgbClr val="000000"/>
                </a:solidFill>
                <a:latin typeface="Alata"/>
              </a:rPr>
              <a:t>Beyer /Lazzara) </a:t>
            </a:r>
            <a:r>
              <a:rPr lang="en-US" sz="3399" u="sng" spc="146" dirty="0">
                <a:solidFill>
                  <a:srgbClr val="000000"/>
                </a:solidFill>
                <a:latin typeface="Alata"/>
                <a:hlinkClick r:id="rId4" tooltip="https://cod.pressbooks.pub/ecec1101/chapter/chapter-1-introduction-to-child-development/"/>
              </a:rPr>
              <a:t>(CC BY-NC-SA)</a:t>
            </a:r>
          </a:p>
          <a:p>
            <a:pPr marL="734059" lvl="1" indent="-367030">
              <a:lnSpc>
                <a:spcPts val="4759"/>
              </a:lnSpc>
              <a:buFont typeface="Arial"/>
              <a:buChar char="•"/>
            </a:pPr>
            <a:r>
              <a:rPr lang="en-US" sz="3399" u="sng" spc="146" dirty="0">
                <a:solidFill>
                  <a:srgbClr val="000000"/>
                </a:solidFill>
                <a:latin typeface="Alata"/>
                <a:hlinkClick r:id="rId7" tooltip="https://pressbooks.cuny.edu/infantandchilddevelopmentcitytech/"/>
              </a:rPr>
              <a:t>Infant and Child Development: From Conception Through Late Childhood</a:t>
            </a:r>
          </a:p>
          <a:p>
            <a:pPr>
              <a:lnSpc>
                <a:spcPts val="4759"/>
              </a:lnSpc>
            </a:pPr>
            <a:endParaRPr lang="en-US" sz="3399" u="sng" spc="146" dirty="0">
              <a:solidFill>
                <a:srgbClr val="000000"/>
              </a:solidFill>
              <a:latin typeface="Alata"/>
              <a:hlinkClick r:id="rId7" tooltip="https://pressbooks.cuny.edu/infantandchilddevelopmentcitytech/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2659008" y="1186772"/>
            <a:ext cx="12097195" cy="8636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inger Paint"/>
                <a:ea typeface="+mn-ea"/>
                <a:cs typeface="+mn-cs"/>
              </a:rPr>
              <a:t>CHILD, FAMILY AND COMMUNITY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913044" y="3147335"/>
            <a:ext cx="13573778" cy="47808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spc="10">
                <a:solidFill>
                  <a:srgbClr val="000000"/>
                </a:solidFill>
                <a:latin typeface="Alata"/>
                <a:hlinkClick r:id="rId2" tooltip="https://socialsci.libretexts.org/Bookshelves/Early_Childhood_Education/Book%3A_Child%2C_Family%2C_and_Community_(Laff_and_Ruiz)"/>
              </a:rPr>
              <a:t>Child, Family, and Community (Laff and Ruiz) – LibreTexts (CC BY, except where otherwise noted)</a:t>
            </a:r>
            <a:r>
              <a:rPr lang="en-US" sz="3403" spc="10">
                <a:solidFill>
                  <a:srgbClr val="000000"/>
                </a:solidFill>
                <a:latin typeface="Alata"/>
              </a:rPr>
              <a:t> </a:t>
            </a:r>
          </a:p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spc="10">
                <a:solidFill>
                  <a:srgbClr val="000000"/>
                </a:solidFill>
                <a:latin typeface="Alata"/>
                <a:hlinkClick r:id="rId3" tooltip="https://socialsci.libretexts.org/Bookshelves/Early_Childhood_Education/Child_Family_Community%3A_The_Socialization_of_Diverse_Children"/>
              </a:rPr>
              <a:t>Child Family Community: The Socialization of Diverse Children (ASCCC OERI, 2022) – LibreTexts (CC BY)</a:t>
            </a:r>
            <a:r>
              <a:rPr lang="en-US" sz="3403" spc="10">
                <a:solidFill>
                  <a:srgbClr val="000000"/>
                </a:solidFill>
                <a:latin typeface="Alata"/>
              </a:rPr>
              <a:t> (1)</a:t>
            </a:r>
          </a:p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spc="10">
                <a:solidFill>
                  <a:srgbClr val="000000"/>
                </a:solidFill>
                <a:latin typeface="Alata"/>
                <a:hlinkClick r:id="rId4" tooltip="https://socialsci.libretexts.org/Bookshelves/Early_Childhood_Education/Children_Families_Schools_and_Communities_(Giovannini)"/>
              </a:rPr>
              <a:t>Children, Families, Schools, and Communities (Giovannini)</a:t>
            </a:r>
          </a:p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spc="10">
                <a:solidFill>
                  <a:srgbClr val="000000"/>
                </a:solidFill>
                <a:latin typeface="Alata"/>
              </a:rPr>
              <a:t>Parenting and Family Diversity Issues (Lang)</a:t>
            </a:r>
          </a:p>
          <a:p>
            <a:pPr>
              <a:lnSpc>
                <a:spcPts val="4765"/>
              </a:lnSpc>
            </a:pPr>
            <a:endParaRPr lang="en-US" sz="3403" u="sng" spc="10">
              <a:solidFill>
                <a:srgbClr val="000000"/>
              </a:solidFill>
              <a:latin typeface="Alata"/>
            </a:endParaRPr>
          </a:p>
          <a:p>
            <a:pPr>
              <a:lnSpc>
                <a:spcPts val="4765"/>
              </a:lnSpc>
            </a:pPr>
            <a:endParaRPr lang="en-US" sz="3403" u="sng" spc="10">
              <a:solidFill>
                <a:srgbClr val="000000"/>
              </a:solidFill>
              <a:latin typeface="Alata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721732" y="6914410"/>
            <a:ext cx="12310574" cy="10191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sz="5999">
                <a:solidFill>
                  <a:srgbClr val="EF4B77"/>
                </a:solidFill>
                <a:latin typeface="Alata"/>
              </a:rPr>
              <a:t>Books/Resources to Remix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913044" y="7856740"/>
            <a:ext cx="14228710" cy="24145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dirty="0">
                <a:solidFill>
                  <a:srgbClr val="000000"/>
                </a:solidFill>
                <a:latin typeface="Alata"/>
                <a:hlinkClick r:id="rId5" tooltip="https://socialsci.libretexts.org/Bookshelves/Sociology/Marriage_and_Family/Sociology_of_the_Family_(Hammond)"/>
              </a:rPr>
              <a:t>Sociology of the Family </a:t>
            </a:r>
          </a:p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dirty="0">
                <a:solidFill>
                  <a:srgbClr val="000000"/>
                </a:solidFill>
                <a:latin typeface="Alata"/>
                <a:hlinkClick r:id="rId6" tooltip="https://socialsci.libretexts.org/Bookshelves/Sociology/Marriage_and_Family/Contemporary_Families_-_An_Equity_Lens_(Pearce_et_al.)"/>
              </a:rPr>
              <a:t>Contemporary Families - An Equity Lens (Pearce et al.</a:t>
            </a:r>
            <a:r>
              <a:rPr lang="en-US" sz="3403" dirty="0">
                <a:solidFill>
                  <a:srgbClr val="000000"/>
                </a:solidFill>
                <a:latin typeface="Alata"/>
              </a:rPr>
              <a:t>)</a:t>
            </a:r>
          </a:p>
          <a:p>
            <a:pPr marL="734890" lvl="1" indent="-367445">
              <a:lnSpc>
                <a:spcPts val="4765"/>
              </a:lnSpc>
              <a:buFont typeface="Arial"/>
              <a:buChar char="•"/>
            </a:pPr>
            <a:r>
              <a:rPr lang="en-US" sz="3403" u="sng" dirty="0">
                <a:solidFill>
                  <a:srgbClr val="000000"/>
                </a:solidFill>
                <a:latin typeface="Alata"/>
              </a:rPr>
              <a:t>Educational Learning Theories (Zhou and Brown)</a:t>
            </a:r>
          </a:p>
          <a:p>
            <a:pPr>
              <a:lnSpc>
                <a:spcPts val="4765"/>
              </a:lnSpc>
            </a:pPr>
            <a:endParaRPr lang="en-US" sz="3403" u="sng" dirty="0">
              <a:solidFill>
                <a:srgbClr val="000000"/>
              </a:solidFill>
              <a:latin typeface="Alat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3208001" y="615950"/>
            <a:ext cx="11871998" cy="17494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inger Paint"/>
                <a:ea typeface="+mn-ea"/>
                <a:cs typeface="+mn-cs"/>
              </a:rPr>
              <a:t>PRINCIPLES AND PRACTICES OF TEACHING YOUNG CHILDREN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053335" y="3019425"/>
            <a:ext cx="13558433" cy="1780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4059" lvl="1" indent="-367030" algn="just">
              <a:lnSpc>
                <a:spcPts val="4759"/>
              </a:lnSpc>
              <a:buFont typeface="Arial"/>
              <a:buChar char="•"/>
            </a:pPr>
            <a:r>
              <a:rPr lang="en-US" sz="3399" u="sng">
                <a:solidFill>
                  <a:srgbClr val="000000"/>
                </a:solidFill>
                <a:latin typeface="Alata"/>
                <a:hlinkClick r:id="rId2" tooltip="https://socialsci.libretexts.org/Bookshelves/Early_Childhood_Education/Principles_and_Practices_of_Teaching_Young_Children_(Stephens_et_al.)"/>
              </a:rPr>
              <a:t>Principles and Practices of Teaching Young Children (Stephens et al.) – LibreTexts (CC BY, except where otherwise noted)</a:t>
            </a:r>
          </a:p>
          <a:p>
            <a:pPr algn="just">
              <a:lnSpc>
                <a:spcPts val="4759"/>
              </a:lnSpc>
            </a:pPr>
            <a:endParaRPr lang="en-US" sz="3399" u="sng">
              <a:solidFill>
                <a:srgbClr val="000000"/>
              </a:solidFill>
              <a:latin typeface="Alata"/>
              <a:hlinkClick r:id="rId2" tooltip="https://socialsci.libretexts.org/Bookshelves/Early_Childhood_Education/Principles_and_Practices_of_Teaching_Young_Children_(Stephens_et_al.)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23200" y="4480590"/>
            <a:ext cx="14968812" cy="10191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sz="5999">
                <a:solidFill>
                  <a:srgbClr val="EF4B77"/>
                </a:solidFill>
                <a:latin typeface="Alata"/>
              </a:rPr>
              <a:t>Books/Resources to Remix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76400" y="5753100"/>
            <a:ext cx="16260803" cy="48526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 Bold"/>
                <a:hlinkClick r:id="rId3" tooltip="https://pressbooks.pub/eceprinciplesandpractices/"/>
              </a:rPr>
              <a:t>ECE PRINCIPLES AND PRACTICES PREK-4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  <a:hlinkClick r:id="rId2" tooltip="https://socialsci.libretexts.org/Bookshelves/Early_Childhood_Education/Principles_and_Practices_of_Teaching_Young_Children_(Stephens_et_al.)"/>
              </a:rPr>
              <a:t>Introduction to Curriculum for Early Childhood Education (Paris and </a:t>
            </a:r>
            <a:r>
              <a:rPr lang="en-US" sz="3000" u="sng" dirty="0" err="1">
                <a:solidFill>
                  <a:srgbClr val="000000"/>
                </a:solidFill>
                <a:latin typeface="Alata"/>
                <a:hlinkClick r:id="rId2" tooltip="https://socialsci.libretexts.org/Bookshelves/Early_Childhood_Education/Principles_and_Practices_of_Teaching_Young_Children_(Stephens_et_al.)"/>
              </a:rPr>
              <a:t>Beeve</a:t>
            </a:r>
            <a:r>
              <a:rPr lang="en-US" sz="3000" u="sng" dirty="0">
                <a:solidFill>
                  <a:srgbClr val="000000"/>
                </a:solidFill>
                <a:latin typeface="Alata"/>
                <a:hlinkClick r:id="rId2" tooltip="https://socialsci.libretexts.org/Bookshelves/Early_Childhood_Education/Principles_and_Practices_of_Teaching_Young_Children_(Stephens_et_al.)"/>
              </a:rPr>
              <a:t>) (LibreTexts) (CC BY, except where otherwise noted)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  <a:hlinkClick r:id="rId4" tooltip="https://lor.instructure.com/resources/b90e449ed7094c4aa6fa4c7aaa7ccc83?shared"/>
              </a:rPr>
              <a:t> ECED&amp;105 Introduction to Early Childhood Education</a:t>
            </a:r>
            <a:r>
              <a:rPr lang="en-US" sz="3000" dirty="0">
                <a:solidFill>
                  <a:srgbClr val="000000"/>
                </a:solidFill>
                <a:latin typeface="Alata"/>
              </a:rPr>
              <a:t> (canvas shell with lots of readings)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  <a:hlinkClick r:id="rId5" tooltip="https://socialsci.libretexts.org/Bookshelves/Early_Childhood_Education/Introduction_to_Early_Childhood_Education_1.1e_(Julian)"/>
              </a:rPr>
              <a:t>Introduction to Early Childhood Education 1.1e (Julian)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</a:rPr>
              <a:t>Introduction to Childhood Studies (Eliason)</a:t>
            </a:r>
          </a:p>
          <a:p>
            <a:pPr marL="647702" lvl="1" indent="-323851" algn="just">
              <a:lnSpc>
                <a:spcPts val="4200"/>
              </a:lnSpc>
              <a:buFont typeface="Arial"/>
              <a:buChar char="•"/>
            </a:pPr>
            <a:r>
              <a:rPr lang="en-US" sz="3000" u="sng" dirty="0">
                <a:solidFill>
                  <a:srgbClr val="000000"/>
                </a:solidFill>
                <a:latin typeface="Alata"/>
              </a:rPr>
              <a:t>Introduction to Early Childhood Education (Jennifer </a:t>
            </a:r>
            <a:r>
              <a:rPr lang="en-US" sz="3000" u="sng" dirty="0" err="1">
                <a:solidFill>
                  <a:srgbClr val="000000"/>
                </a:solidFill>
                <a:latin typeface="Alata"/>
              </a:rPr>
              <a:t>Wixson</a:t>
            </a:r>
            <a:r>
              <a:rPr lang="en-US" sz="3000" u="sng" dirty="0">
                <a:solidFill>
                  <a:srgbClr val="000000"/>
                </a:solidFill>
                <a:latin typeface="Alata"/>
              </a:rPr>
              <a:t>, North Central Michigan College</a:t>
            </a:r>
          </a:p>
          <a:p>
            <a:pPr algn="just">
              <a:lnSpc>
                <a:spcPts val="4759"/>
              </a:lnSpc>
            </a:pPr>
            <a:endParaRPr lang="en-US" sz="3000" u="sng" dirty="0">
              <a:solidFill>
                <a:srgbClr val="000000"/>
              </a:solidFill>
              <a:latin typeface="Al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4B9929DE936468066C8E97FEC58C9" ma:contentTypeVersion="20" ma:contentTypeDescription="Create a new document." ma:contentTypeScope="" ma:versionID="9a3eb04d6c9f94b6b540e7a0dc484fb7">
  <xsd:schema xmlns:xsd="http://www.w3.org/2001/XMLSchema" xmlns:xs="http://www.w3.org/2001/XMLSchema" xmlns:p="http://schemas.microsoft.com/office/2006/metadata/properties" xmlns:ns1="http://schemas.microsoft.com/sharepoint/v3" xmlns:ns3="b34fa79f-7750-4930-8c8e-f8b76d15fcf7" xmlns:ns4="bd834034-0eb1-496e-af0c-fd87a4c8f71e" targetNamespace="http://schemas.microsoft.com/office/2006/metadata/properties" ma:root="true" ma:fieldsID="6629227d8036bfc76d7a4be7cd7d470a" ns1:_="" ns3:_="" ns4:_="">
    <xsd:import namespace="http://schemas.microsoft.com/sharepoint/v3"/>
    <xsd:import namespace="b34fa79f-7750-4930-8c8e-f8b76d15fcf7"/>
    <xsd:import namespace="bd834034-0eb1-496e-af0c-fd87a4c8f7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fa79f-7750-4930-8c8e-f8b76d15fc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34034-0eb1-496e-af0c-fd87a4c8f71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b34fa79f-7750-4930-8c8e-f8b76d15fcf7" xsi:nil="true"/>
  </documentManagement>
</p:properties>
</file>

<file path=customXml/itemProps1.xml><?xml version="1.0" encoding="utf-8"?>
<ds:datastoreItem xmlns:ds="http://schemas.openxmlformats.org/officeDocument/2006/customXml" ds:itemID="{80C5888A-78AD-4A8F-A911-3B47BB46CF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7CAA88-1E5F-4EC4-8CB7-35E62EDC81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34fa79f-7750-4930-8c8e-f8b76d15fcf7"/>
    <ds:schemaRef ds:uri="bd834034-0eb1-496e-af0c-fd87a4c8f7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C93B40-9EE3-4413-957B-2AB9BC915E84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bd834034-0eb1-496e-af0c-fd87a4c8f71e"/>
    <ds:schemaRef ds:uri="http://purl.org/dc/dcmitype/"/>
    <ds:schemaRef ds:uri="b34fa79f-7750-4930-8c8e-f8b76d15fcf7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898</Words>
  <Application>Microsoft Office PowerPoint</Application>
  <PresentationFormat>Custom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Alfa Slab One</vt:lpstr>
      <vt:lpstr>Calibri</vt:lpstr>
      <vt:lpstr>Finger Paint</vt:lpstr>
      <vt:lpstr>Feeling Passionate</vt:lpstr>
      <vt:lpstr>Arial</vt:lpstr>
      <vt:lpstr>Alata</vt:lpstr>
      <vt:lpstr>Alata Bold</vt:lpstr>
      <vt:lpstr>Office Theme</vt:lpstr>
      <vt:lpstr> A   D   T</vt:lpstr>
      <vt:lpstr>Introduction</vt:lpstr>
      <vt:lpstr>Starting with the CAP 8</vt:lpstr>
      <vt:lpstr>Useful Resources</vt:lpstr>
      <vt:lpstr>Useful Resources</vt:lpstr>
      <vt:lpstr>Useful Resources</vt:lpstr>
      <vt:lpstr>CHILD GROWTH AND DEVELOPMENT</vt:lpstr>
      <vt:lpstr>CHILD, FAMILY AND COMMUNITY</vt:lpstr>
      <vt:lpstr>PRINCIPLES AND PRACTICES OF TEACHING YOUNG CHILDREN</vt:lpstr>
      <vt:lpstr>INTRODUCTION TO CURRICULUM</vt:lpstr>
      <vt:lpstr>OBSERVATION AND ASSESSMENT</vt:lpstr>
      <vt:lpstr>PRACTICUM IN ECE</vt:lpstr>
      <vt:lpstr>HEALTH SAFETY AND NUTRITION</vt:lpstr>
      <vt:lpstr>TEACHING IN A DIVERSE SOCIETY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Childhood Education (ECE) and Open Educational Resources (OER): Walking Through Available OER for the ECE Associate Degree for Transfer (ADT)</dc:title>
  <dc:creator>Amanda Taintor</dc:creator>
  <cp:lastModifiedBy>ASCCC1</cp:lastModifiedBy>
  <cp:revision>7</cp:revision>
  <dcterms:created xsi:type="dcterms:W3CDTF">2006-08-16T00:00:00Z</dcterms:created>
  <dcterms:modified xsi:type="dcterms:W3CDTF">2024-03-20T16:19:56Z</dcterms:modified>
  <dc:identifier>DAF_T2BPo8w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0x01010001C4B9929DE936468066C8E97FEC58C9</vt:lpwstr>
  </property>
</Properties>
</file>