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Arimo Bold" panose="020B0604020202020204" charset="0"/>
      <p:regular r:id="rId19"/>
    </p:embeddedFont>
    <p:embeddedFont>
      <p:font typeface="Carollo Playscript" panose="020B0604020202020204" charset="0"/>
      <p:regular r:id="rId20"/>
    </p:embeddedFont>
    <p:embeddedFont>
      <p:font typeface="Carollo Playscript Bold" panose="020B0604020202020204" charset="0"/>
      <p:regular r:id="rId21"/>
    </p:embeddedFont>
    <p:embeddedFont>
      <p:font typeface="TT Hazelnuts" panose="020B0604020202020204" charset="0"/>
      <p:regular r:id="rId22"/>
    </p:embeddedFont>
    <p:embeddedFont>
      <p:font typeface="TT Hazelnut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63" d="100"/>
          <a:sy n="63" d="100"/>
        </p:scale>
        <p:origin x="1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Taintor" userId="fb4da3d8-e1b9-4ea8-863b-70d82da907fb" providerId="ADAL" clId="{3BC54D80-F410-46AF-ADA5-DC8A02EB24DA}"/>
    <pc:docChg chg="custSel modSld">
      <pc:chgData name="Amanda Taintor" userId="fb4da3d8-e1b9-4ea8-863b-70d82da907fb" providerId="ADAL" clId="{3BC54D80-F410-46AF-ADA5-DC8A02EB24DA}" dt="2024-03-19T20:12:22.725" v="52"/>
      <pc:docMkLst>
        <pc:docMk/>
      </pc:docMkLst>
      <pc:sldChg chg="modSp">
        <pc:chgData name="Amanda Taintor" userId="fb4da3d8-e1b9-4ea8-863b-70d82da907fb" providerId="ADAL" clId="{3BC54D80-F410-46AF-ADA5-DC8A02EB24DA}" dt="2024-03-19T20:05:52.672" v="0" actId="1076"/>
        <pc:sldMkLst>
          <pc:docMk/>
          <pc:sldMk cId="0" sldId="259"/>
        </pc:sldMkLst>
        <pc:grpChg chg="mod">
          <ac:chgData name="Amanda Taintor" userId="fb4da3d8-e1b9-4ea8-863b-70d82da907fb" providerId="ADAL" clId="{3BC54D80-F410-46AF-ADA5-DC8A02EB24DA}" dt="2024-03-19T20:05:52.672" v="0" actId="1076"/>
          <ac:grpSpMkLst>
            <pc:docMk/>
            <pc:sldMk cId="0" sldId="259"/>
            <ac:grpSpMk id="12" creationId="{00000000-0000-0000-0000-000000000000}"/>
          </ac:grpSpMkLst>
        </pc:grpChg>
      </pc:sldChg>
      <pc:sldChg chg="modSp">
        <pc:chgData name="Amanda Taintor" userId="fb4da3d8-e1b9-4ea8-863b-70d82da907fb" providerId="ADAL" clId="{3BC54D80-F410-46AF-ADA5-DC8A02EB24DA}" dt="2024-03-19T20:06:38.247" v="1"/>
        <pc:sldMkLst>
          <pc:docMk/>
          <pc:sldMk cId="0" sldId="263"/>
        </pc:sldMkLst>
        <pc:spChg chg="mod">
          <ac:chgData name="Amanda Taintor" userId="fb4da3d8-e1b9-4ea8-863b-70d82da907fb" providerId="ADAL" clId="{3BC54D80-F410-46AF-ADA5-DC8A02EB24DA}" dt="2024-03-19T20:06:38.247" v="1"/>
          <ac:spMkLst>
            <pc:docMk/>
            <pc:sldMk cId="0" sldId="263"/>
            <ac:spMk id="13" creationId="{00000000-0000-0000-0000-000000000000}"/>
          </ac:spMkLst>
        </pc:spChg>
      </pc:sldChg>
      <pc:sldChg chg="modSp">
        <pc:chgData name="Amanda Taintor" userId="fb4da3d8-e1b9-4ea8-863b-70d82da907fb" providerId="ADAL" clId="{3BC54D80-F410-46AF-ADA5-DC8A02EB24DA}" dt="2024-03-19T20:07:09.600" v="2"/>
        <pc:sldMkLst>
          <pc:docMk/>
          <pc:sldMk cId="0" sldId="264"/>
        </pc:sldMkLst>
        <pc:spChg chg="mod">
          <ac:chgData name="Amanda Taintor" userId="fb4da3d8-e1b9-4ea8-863b-70d82da907fb" providerId="ADAL" clId="{3BC54D80-F410-46AF-ADA5-DC8A02EB24DA}" dt="2024-03-19T20:07:09.600" v="2"/>
          <ac:spMkLst>
            <pc:docMk/>
            <pc:sldMk cId="0" sldId="264"/>
            <ac:spMk id="13" creationId="{00000000-0000-0000-0000-000000000000}"/>
          </ac:spMkLst>
        </pc:spChg>
      </pc:sldChg>
      <pc:sldChg chg="modSp">
        <pc:chgData name="Amanda Taintor" userId="fb4da3d8-e1b9-4ea8-863b-70d82da907fb" providerId="ADAL" clId="{3BC54D80-F410-46AF-ADA5-DC8A02EB24DA}" dt="2024-03-19T20:08:50.495" v="3"/>
        <pc:sldMkLst>
          <pc:docMk/>
          <pc:sldMk cId="0" sldId="265"/>
        </pc:sldMkLst>
        <pc:spChg chg="mod">
          <ac:chgData name="Amanda Taintor" userId="fb4da3d8-e1b9-4ea8-863b-70d82da907fb" providerId="ADAL" clId="{3BC54D80-F410-46AF-ADA5-DC8A02EB24DA}" dt="2024-03-19T20:08:50.495" v="3"/>
          <ac:spMkLst>
            <pc:docMk/>
            <pc:sldMk cId="0" sldId="265"/>
            <ac:spMk id="14" creationId="{00000000-0000-0000-0000-000000000000}"/>
          </ac:spMkLst>
        </pc:spChg>
      </pc:sldChg>
      <pc:sldChg chg="addSp delSp modSp">
        <pc:chgData name="Amanda Taintor" userId="fb4da3d8-e1b9-4ea8-863b-70d82da907fb" providerId="ADAL" clId="{3BC54D80-F410-46AF-ADA5-DC8A02EB24DA}" dt="2024-03-19T20:12:22.725" v="52"/>
        <pc:sldMkLst>
          <pc:docMk/>
          <pc:sldMk cId="0" sldId="266"/>
        </pc:sldMkLst>
        <pc:spChg chg="del mod">
          <ac:chgData name="Amanda Taintor" userId="fb4da3d8-e1b9-4ea8-863b-70d82da907fb" providerId="ADAL" clId="{3BC54D80-F410-46AF-ADA5-DC8A02EB24DA}" dt="2024-03-19T20:12:22.725" v="52"/>
          <ac:spMkLst>
            <pc:docMk/>
            <pc:sldMk cId="0" sldId="266"/>
            <ac:spMk id="9" creationId="{00000000-0000-0000-0000-000000000000}"/>
          </ac:spMkLst>
        </pc:spChg>
        <pc:spChg chg="mod">
          <ac:chgData name="Amanda Taintor" userId="fb4da3d8-e1b9-4ea8-863b-70d82da907fb" providerId="ADAL" clId="{3BC54D80-F410-46AF-ADA5-DC8A02EB24DA}" dt="2024-03-19T20:11:30.361" v="36"/>
          <ac:spMkLst>
            <pc:docMk/>
            <pc:sldMk cId="0" sldId="266"/>
            <ac:spMk id="10" creationId="{00000000-0000-0000-0000-000000000000}"/>
          </ac:spMkLst>
        </pc:spChg>
        <pc:spChg chg="add mod">
          <ac:chgData name="Amanda Taintor" userId="fb4da3d8-e1b9-4ea8-863b-70d82da907fb" providerId="ADAL" clId="{3BC54D80-F410-46AF-ADA5-DC8A02EB24DA}" dt="2024-03-19T20:12:12" v="47" actId="14100"/>
          <ac:spMkLst>
            <pc:docMk/>
            <pc:sldMk cId="0" sldId="266"/>
            <ac:spMk id="11" creationId="{A1E3092A-78E7-4290-96AC-BF6BA3552C2E}"/>
          </ac:spMkLst>
        </pc:spChg>
        <pc:spChg chg="add mod">
          <ac:chgData name="Amanda Taintor" userId="fb4da3d8-e1b9-4ea8-863b-70d82da907fb" providerId="ADAL" clId="{3BC54D80-F410-46AF-ADA5-DC8A02EB24DA}" dt="2024-03-19T20:12:20.015" v="50" actId="20577"/>
          <ac:spMkLst>
            <pc:docMk/>
            <pc:sldMk cId="0" sldId="266"/>
            <ac:spMk id="12" creationId="{5D1CC87C-543E-4089-8250-6CFEB972FB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2024/02/22/early-childhood-education-ece-and-open-educational-resources-oer-videos-and-other-hard-to-find-content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.pbslearningmedia.org/subjects/preschool/?rank_by=recency" TargetMode="External"/><Relationship Id="rId13" Type="http://schemas.openxmlformats.org/officeDocument/2006/relationships/hyperlink" Target="https://www.youtube.com/@ecelsprogram487" TargetMode="External"/><Relationship Id="rId3" Type="http://schemas.openxmlformats.org/officeDocument/2006/relationships/hyperlink" Target="https://www.youtube.com/@NPR/search?query=preschool" TargetMode="External"/><Relationship Id="rId7" Type="http://schemas.openxmlformats.org/officeDocument/2006/relationships/hyperlink" Target="https://www.youtube.com/@EarlyChildhoodVideos" TargetMode="External"/><Relationship Id="rId12" Type="http://schemas.openxmlformats.org/officeDocument/2006/relationships/hyperlink" Target="https://www.youtube.com/watch?v=7DPhIQh91Mw&amp;t=13s" TargetMode="External"/><Relationship Id="rId2" Type="http://schemas.openxmlformats.org/officeDocument/2006/relationships/hyperlink" Target="https://learninghub.earlychildhoodaustralia.org.au/access-participation-positive-outcomes-inclusion-in-early-childhood/?_gl=1*spn7p8*_ga*NzE5MDAyMTA5LjE3MTA0MTU5MjA.*_ga_JVRXX01CK4*MTcxMDQxNTkxOS4xLjEuMTcxMDQxNjA2OS4zOS4wLjA.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TEDx/search?query=early%20childhood" TargetMode="External"/><Relationship Id="rId11" Type="http://schemas.openxmlformats.org/officeDocument/2006/relationships/hyperlink" Target="https://youtu.be/egNBu647k8o?si=5sTWIPY246q84bFB" TargetMode="External"/><Relationship Id="rId5" Type="http://schemas.openxmlformats.org/officeDocument/2006/relationships/hyperlink" Target="https://www.youtube.com/@StartEarly/playlists" TargetMode="External"/><Relationship Id="rId10" Type="http://schemas.openxmlformats.org/officeDocument/2006/relationships/hyperlink" Target="https://youtu.be/p33ftfmLg9o?si=VFhUGa3G1E9M_4yu" TargetMode="External"/><Relationship Id="rId4" Type="http://schemas.openxmlformats.org/officeDocument/2006/relationships/hyperlink" Target="https://www.youtube.com/@teachingforchange" TargetMode="External"/><Relationship Id="rId9" Type="http://schemas.openxmlformats.org/officeDocument/2006/relationships/hyperlink" Target="https://youtu.be/UN_K6IdO3Uk?si=IDULjZaaZg4_KL5P" TargetMode="Externa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198826134@N02/" TargetMode="External"/><Relationship Id="rId13" Type="http://schemas.openxmlformats.org/officeDocument/2006/relationships/hyperlink" Target="https://unsplash.com/@canweallgo/collections" TargetMode="External"/><Relationship Id="rId18" Type="http://schemas.openxmlformats.org/officeDocument/2006/relationships/hyperlink" Target="https://pixabay.com/" TargetMode="External"/><Relationship Id="rId3" Type="http://schemas.openxmlformats.org/officeDocument/2006/relationships/hyperlink" Target="https://commons.wikimedia.org/wiki/Main_Page" TargetMode="External"/><Relationship Id="rId7" Type="http://schemas.openxmlformats.org/officeDocument/2006/relationships/hyperlink" Target="https://affecttheverb.com/collection/" TargetMode="External"/><Relationship Id="rId12" Type="http://schemas.openxmlformats.org/officeDocument/2006/relationships/hyperlink" Target="https://disabilityin.org/resource/disability-stock-photography/" TargetMode="External"/><Relationship Id="rId17" Type="http://schemas.openxmlformats.org/officeDocument/2006/relationships/hyperlink" Target="https://openverse.org/" TargetMode="External"/><Relationship Id="rId2" Type="http://schemas.openxmlformats.org/officeDocument/2006/relationships/hyperlink" Target="https://faq.openoregon.org/pages/images.html" TargetMode="External"/><Relationship Id="rId16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noi.com/" TargetMode="External"/><Relationship Id="rId11" Type="http://schemas.openxmlformats.org/officeDocument/2006/relationships/hyperlink" Target="https://genderphotos.vice.com/" TargetMode="External"/><Relationship Id="rId5" Type="http://schemas.openxmlformats.org/officeDocument/2006/relationships/hyperlink" Target="https://deeperlearning4all.org/images/#images" TargetMode="External"/><Relationship Id="rId15" Type="http://schemas.openxmlformats.org/officeDocument/2006/relationships/hyperlink" Target="https://unsplash.com/license" TargetMode="External"/><Relationship Id="rId10" Type="http://schemas.openxmlformats.org/officeDocument/2006/relationships/hyperlink" Target="https://www.nappy.co/" TargetMode="External"/><Relationship Id="rId19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www.openpeeps.com/" TargetMode="External"/><Relationship Id="rId9" Type="http://schemas.openxmlformats.org/officeDocument/2006/relationships/hyperlink" Target="https://www.imagesofempowerment.org/" TargetMode="External"/><Relationship Id="rId14" Type="http://schemas.openxmlformats.org/officeDocument/2006/relationships/hyperlink" Target="https://unsplas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lickr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or.instructure.com/resources/cc6141bd906f48f09ef3a183fde715bd?share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lkc.ohs.acf.hhs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first5california.com/en-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" TargetMode="External"/><Relationship Id="rId2" Type="http://schemas.openxmlformats.org/officeDocument/2006/relationships/hyperlink" Target="https://www.antibiasleadersece.com/the-film-reflecting-on-anti-bias-education-in-ac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research.edu.au/browse" TargetMode="External"/><Relationship Id="rId5" Type="http://schemas.openxmlformats.org/officeDocument/2006/relationships/hyperlink" Target="https://learninghub.earlychildhoodaustralia.org.au/access-participation-positive-outcomes-inclusion-in-early-childhood/?_gl=1*spn7p8*_ga*NzE5MDAyMTA5LjE3MTA0MTU5MjA.*_ga_JVRXX01CK4*MTcxMDQxNTkxOS4xLjEuMTcxMDQxNjA2OS4zOS4wLjA.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ececompsat" TargetMode="External"/><Relationship Id="rId13" Type="http://schemas.openxmlformats.org/officeDocument/2006/relationships/hyperlink" Target="https://www.youtube.com/watch?v=YwTIliejAsk&amp;list=PLknl7Z_QI4MzaXeOe3CjFqL_CLQa44yWO" TargetMode="External"/><Relationship Id="rId18" Type="http://schemas.openxmlformats.org/officeDocument/2006/relationships/hyperlink" Target="https://www.youtube.com/watch?v=pAETJO7l0Z4&amp;list=PLxl_SpYCzA5A7C6X-KpE1P8giIgaNL68c&amp;pp=iAQB" TargetMode="External"/><Relationship Id="rId3" Type="http://schemas.openxmlformats.org/officeDocument/2006/relationships/hyperlink" Target="https://learninghub.earlychildhoodaustralia.org.au/access-participation-positive-outcomes-inclusion-in-early-childhood/?_gl=1*spn7p8*_ga*NzE5MDAyMTA5LjE3MTA0MTU5MjA.*_ga_JVRXX01CK4*MTcxMDQxNTkxOS4xLjEuMTcxMDQxNjA2OS4zOS4wLjA." TargetMode="External"/><Relationship Id="rId21" Type="http://schemas.openxmlformats.org/officeDocument/2006/relationships/hyperlink" Target="https://www.youtube.com/watch?v=JCw1JX1vt4g&amp;list=PLxl_SpYCzA5ALZizmVXO1-zqmTfRZ8qTS&amp;pp=iAQB" TargetMode="External"/><Relationship Id="rId7" Type="http://schemas.openxmlformats.org/officeDocument/2006/relationships/hyperlink" Target="https://www.youtube.com/@FWIChannel" TargetMode="External"/><Relationship Id="rId12" Type="http://schemas.openxmlformats.org/officeDocument/2006/relationships/hyperlink" Target="https://www.youtube.com/watch?v=KkvwwvMMXlY&amp;list=PLknl7Z_QI4Mx69_ezmAyzxRWlg6IgBYh6" TargetMode="External"/><Relationship Id="rId17" Type="http://schemas.openxmlformats.org/officeDocument/2006/relationships/hyperlink" Target="https://www.youtube.com/playlist?list=PLxl_SpYCzA5DvnaGML9_hoXAT8HNCJybr" TargetMode="External"/><Relationship Id="rId2" Type="http://schemas.openxmlformats.org/officeDocument/2006/relationships/hyperlink" Target="https://www.youtube.com/@PiklerUSA" TargetMode="External"/><Relationship Id="rId16" Type="http://schemas.openxmlformats.org/officeDocument/2006/relationships/hyperlink" Target="https://www.youtube.com/playlist?list=PLxl_SpYCzA5CgGubObhkKJ7DFkADHjypU" TargetMode="External"/><Relationship Id="rId20" Type="http://schemas.openxmlformats.org/officeDocument/2006/relationships/hyperlink" Target="https://www.youtube.com/watch?v=8sROXmmsXcY&amp;list=PLxl_SpYCzA5BBbWyy2uDAAW8M2ckEifpA&amp;pp=iAQ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arlyChildhoodVideos" TargetMode="External"/><Relationship Id="rId11" Type="http://schemas.openxmlformats.org/officeDocument/2006/relationships/hyperlink" Target="https://www.youtube.com/playlist?list=PLknl7Z_QI4Mz-6yzlffs8umI5Q_89UvJj" TargetMode="External"/><Relationship Id="rId5" Type="http://schemas.openxmlformats.org/officeDocument/2006/relationships/hyperlink" Target="https://www.youtube.com/@StartEarly/playlists" TargetMode="External"/><Relationship Id="rId15" Type="http://schemas.openxmlformats.org/officeDocument/2006/relationships/hyperlink" Target="https://www.youtube.com/playlist?list=PLxl_SpYCzA5AhFm7sz5iPIBnGORSTKWv3" TargetMode="External"/><Relationship Id="rId10" Type="http://schemas.openxmlformats.org/officeDocument/2006/relationships/hyperlink" Target="https://www.youtube.com/watch?v=76CCRT5eGqk&amp;list=PLknl7Z_QI4MxpUTt869SrbW62qNAzpkXO" TargetMode="External"/><Relationship Id="rId19" Type="http://schemas.openxmlformats.org/officeDocument/2006/relationships/hyperlink" Target="https://youtube.com/playlist?list=PLxl_SpYCzA5ATvQeSbe_QMo_TuVWVDGP2&amp;si=RqgT9ShvRB1HpbD5" TargetMode="External"/><Relationship Id="rId4" Type="http://schemas.openxmlformats.org/officeDocument/2006/relationships/hyperlink" Target="https://www.youtube.com/@InsideMontessori" TargetMode="External"/><Relationship Id="rId9" Type="http://schemas.openxmlformats.org/officeDocument/2006/relationships/hyperlink" Target="https://www.youtube.com/@RedleafPress" TargetMode="External"/><Relationship Id="rId14" Type="http://schemas.openxmlformats.org/officeDocument/2006/relationships/hyperlink" Target="https://www.youtube.com/watch?v=w-ox6ozkY0k&amp;list=PLxl_SpYCzA5AAPkM80tazpk4yfGUrtaRV" TargetMode="External"/><Relationship Id="rId22" Type="http://schemas.openxmlformats.org/officeDocument/2006/relationships/hyperlink" Target="https://www.youtube.com/watch?v=g9F-mTXvaYg&amp;list=PLxl_SpYCzA5D2sJIEYDjgf0JJwRtOPWGp&amp;pp=iAQ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838200" y="1485900"/>
            <a:ext cx="16611600" cy="8063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  <a:hlinkClick r:id="rId2" tooltip="https://asccc-oeri.org/2024/02/22/early-childhood-education-ece-and-open-educational-resources-oer-videos-and-other-hard-to-find-content/"/>
              </a:rPr>
              <a:t> Videos and Other Hard-to-Find Content.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3665D-E32D-4B4E-9C11-C7E031FB5050}"/>
              </a:ext>
            </a:extLst>
          </p:cNvPr>
          <p:cNvSpPr txBox="1"/>
          <p:nvPr/>
        </p:nvSpPr>
        <p:spPr>
          <a:xfrm>
            <a:off x="3810000" y="4152900"/>
            <a:ext cx="10668000" cy="105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121" lvl="1" algn="ctr">
              <a:lnSpc>
                <a:spcPts val="3923"/>
              </a:lnSpc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Thursday, March 14, 2024</a:t>
            </a:r>
          </a:p>
          <a:p>
            <a:pPr marL="290121" lvl="1" algn="ctr">
              <a:lnSpc>
                <a:spcPts val="3923"/>
              </a:lnSpc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ECE AND OER Conversation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1436585" y="1057275"/>
            <a:ext cx="6945810" cy="727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+mn-ea"/>
                <a:cs typeface="+mn-cs"/>
              </a:rPr>
              <a:t>Videos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6585" y="1814709"/>
            <a:ext cx="6867122" cy="615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2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ECA Learning Hub</a:t>
            </a:r>
          </a:p>
          <a:p>
            <a:pPr marL="1295402" lvl="3" indent="-323850">
              <a:lnSpc>
                <a:spcPts val="2920"/>
              </a:lnSpc>
              <a:buFont typeface="Arial"/>
              <a:buChar char="￭"/>
            </a:pPr>
            <a:r>
              <a:rPr lang="en-US" sz="2000" dirty="0">
                <a:solidFill>
                  <a:srgbClr val="000000"/>
                </a:solidFill>
                <a:latin typeface="TT Hazelnuts"/>
              </a:rPr>
              <a:t>The ECA Learning Hub is well-regarded for producing high-quality online professional learning for educators and teachers.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3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NPR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2" tooltip="https://learninghub.earlychildhoodaustralia.org.au/access-participation-positive-outcomes-inclusion-in-early-childhood/?_gl=1*spn7p8*_ga*NzE5MDAyMTA5LjE3MTA0MTU5MjA.*_ga_JVRXX01CK4*MTcxMDQxNTkxOS4xLjEuMTcxMDQxNjA2OS4zOS4wLjA."/>
            </a:endParaRPr>
          </a:p>
          <a:p>
            <a:pPr marL="863601" lvl="2" indent="-287867">
              <a:lnSpc>
                <a:spcPts val="2920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TT Hazelnuts"/>
              </a:rPr>
              <a:t>Search preschool or other terms</a:t>
            </a:r>
          </a:p>
          <a:p>
            <a:pPr marL="539749" lvl="1" indent="-269875">
              <a:lnSpc>
                <a:spcPts val="3649"/>
              </a:lnSpc>
              <a:buFont typeface="Arial"/>
              <a:buChar char="•"/>
            </a:pPr>
            <a:r>
              <a:rPr lang="en-US" sz="2499" u="sng" dirty="0" err="1">
                <a:solidFill>
                  <a:srgbClr val="000000"/>
                </a:solidFill>
                <a:latin typeface="TT Hazelnuts Bold"/>
                <a:hlinkClick r:id="rId4" tooltip="https://www.youtube.com/@StartEarly/playlists"/>
              </a:rPr>
              <a:t>teachingforchange</a:t>
            </a:r>
            <a:endParaRPr lang="en-US" sz="2499" u="sng" dirty="0">
              <a:solidFill>
                <a:srgbClr val="000000"/>
              </a:solidFill>
              <a:latin typeface="TT Hazelnuts Bold"/>
              <a:hlinkClick r:id="rId5" tooltip="https://www.youtube.com/@StartEarly/playlists"/>
            </a:endParaRP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6" tooltip="https://www.youtube.com/@EarlyChildhoodVideos"/>
              </a:rPr>
              <a:t>TEDx Talks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7" tooltip="https://www.youtube.com/@EarlyChildhoodVideos"/>
            </a:endParaRPr>
          </a:p>
          <a:p>
            <a:pPr marL="1295402" lvl="3" indent="-323850">
              <a:lnSpc>
                <a:spcPts val="2920"/>
              </a:lnSpc>
              <a:buFont typeface="Arial"/>
              <a:buChar char="￭"/>
            </a:pPr>
            <a:r>
              <a:rPr lang="en-US" sz="2000" dirty="0">
                <a:solidFill>
                  <a:srgbClr val="000000"/>
                </a:solidFill>
                <a:latin typeface="TT Hazelnuts"/>
                <a:hlinkClick r:id="rId7" tooltip="https://www.youtube.com/@EarlyChildhoodVideos"/>
              </a:rPr>
              <a:t>.Search early childhood and a plethora of video resources are available around different topics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8" tooltip="https://ca.pbslearningmedia.org/subjects/preschool/?rank_by=recency"/>
              </a:rPr>
              <a:t>Teaching Resources For Preschool Lessons | PBS </a:t>
            </a: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8" tooltip="https://ca.pbslearningmedia.org/subjects/preschool/?rank_by=recency"/>
              </a:rPr>
              <a:t>LearningMedia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8" tooltip="https://ca.pbslearningmedia.org/subjects/preschool/?rank_by=recency"/>
            </a:endParaRPr>
          </a:p>
          <a:p>
            <a:pPr marL="863601" lvl="2" indent="-287867">
              <a:lnSpc>
                <a:spcPts val="2920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TT Hazelnuts"/>
              </a:rPr>
              <a:t>Some of it bases too heavily on the use of their media but does have some helpful multi media resources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98568" y="1057275"/>
            <a:ext cx="6945810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spc="-165">
                <a:solidFill>
                  <a:srgbClr val="000000"/>
                </a:solidFill>
                <a:latin typeface="Carollo Playscript"/>
              </a:rPr>
              <a:t>General Observations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73392" y="1957218"/>
            <a:ext cx="6182551" cy="45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  <a:hlinkClick r:id="rId9" tooltip="https://youtu.be/UN_K6IdO3Uk?si=IDULjZaaZg4_KL5P"/>
              </a:rPr>
              <a:t>Two RIE® Babies</a:t>
            </a:r>
          </a:p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  <a:hlinkClick r:id="rId10" tooltip="https://youtu.be/p33ftfmLg9o?si=VFhUGa3G1E9M_4yu"/>
              </a:rPr>
              <a:t>Observation of child #1</a:t>
            </a:r>
          </a:p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  <a:hlinkClick r:id="rId11" tooltip="https://youtu.be/egNBu647k8o?si=5sTWIPY246q84bFB"/>
              </a:rPr>
              <a:t>Child Observation: Piaget Experiments</a:t>
            </a:r>
          </a:p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  <a:hlinkClick r:id="rId12" tooltip="https://www.youtube.com/watch?v=7DPhIQh91Mw&amp;t=13s"/>
              </a:rPr>
              <a:t>Language for Learning: Infants and Toddlers</a:t>
            </a:r>
          </a:p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  <a:hlinkClick r:id="rId13" tooltip="https://www.youtube.com/@ecelsprogram487"/>
              </a:rPr>
              <a:t>ECELS Program</a:t>
            </a:r>
          </a:p>
          <a:p>
            <a:pPr marL="478982" lvl="1" indent="-239491">
              <a:lnSpc>
                <a:spcPts val="3239"/>
              </a:lnSpc>
              <a:buFont typeface="Arial"/>
              <a:buChar char="•"/>
            </a:pPr>
            <a:r>
              <a:rPr lang="en-US" sz="2218" u="sng">
                <a:solidFill>
                  <a:srgbClr val="000000"/>
                </a:solidFill>
                <a:latin typeface="TT Hazelnuts Bold"/>
              </a:rPr>
              <a:t>http://toddlers.ccdmd.qc.ca/video</a:t>
            </a:r>
          </a:p>
          <a:p>
            <a:pPr marL="957964" lvl="2" indent="-319321">
              <a:lnSpc>
                <a:spcPts val="3239"/>
              </a:lnSpc>
              <a:buFont typeface="Arial"/>
              <a:buChar char="⚬"/>
            </a:pPr>
            <a:endParaRPr lang="en-US" sz="2218" u="sng">
              <a:solidFill>
                <a:srgbClr val="000000"/>
              </a:solidFill>
              <a:latin typeface="TT Hazelnuts Bold"/>
            </a:endParaRPr>
          </a:p>
          <a:p>
            <a:pPr>
              <a:lnSpc>
                <a:spcPts val="3239"/>
              </a:lnSpc>
            </a:pPr>
            <a:endParaRPr lang="en-US" sz="2218" u="sng">
              <a:solidFill>
                <a:srgbClr val="000000"/>
              </a:solidFill>
              <a:latin typeface="TT Hazelnuts Bold"/>
            </a:endParaRPr>
          </a:p>
          <a:p>
            <a:pPr algn="l">
              <a:lnSpc>
                <a:spcPts val="3239"/>
              </a:lnSpc>
            </a:pPr>
            <a:endParaRPr lang="en-US" sz="2218" u="sng">
              <a:solidFill>
                <a:srgbClr val="000000"/>
              </a:solidFill>
              <a:latin typeface="TT Hazelnuts Bold"/>
            </a:endParaRPr>
          </a:p>
          <a:p>
            <a:pPr>
              <a:lnSpc>
                <a:spcPts val="3239"/>
              </a:lnSpc>
            </a:pPr>
            <a:endParaRPr lang="en-US" sz="2218" u="sng">
              <a:solidFill>
                <a:srgbClr val="000000"/>
              </a:solidFill>
              <a:latin typeface="TT Hazelnuts Bold"/>
            </a:endParaRPr>
          </a:p>
        </p:txBody>
      </p:sp>
      <p:sp>
        <p:nvSpPr>
          <p:cNvPr id="11" name="Freeform 11" descr="screen shot from last webiste in list"/>
          <p:cNvSpPr/>
          <p:nvPr/>
        </p:nvSpPr>
        <p:spPr>
          <a:xfrm>
            <a:off x="9798568" y="6393656"/>
            <a:ext cx="7365482" cy="602549"/>
          </a:xfrm>
          <a:custGeom>
            <a:avLst/>
            <a:gdLst/>
            <a:ahLst/>
            <a:cxnLst/>
            <a:rect l="l" t="t" r="r" b="b"/>
            <a:pathLst>
              <a:path w="7365482" h="602549">
                <a:moveTo>
                  <a:pt x="0" y="0"/>
                </a:moveTo>
                <a:lnTo>
                  <a:pt x="7365482" y="0"/>
                </a:lnTo>
                <a:lnTo>
                  <a:pt x="7365482" y="602549"/>
                </a:lnTo>
                <a:lnTo>
                  <a:pt x="0" y="6025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E3092A-78E7-4290-96AC-BF6BA355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780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0000"/>
                </a:solidFill>
                <a:latin typeface="Carollo Playscript Bold"/>
                <a:hlinkClick r:id="rId2" tooltip="https://faq.openoregon.org/pages/images.html"/>
              </a:rPr>
              <a:t>Open Images (openoregon.org)</a:t>
            </a:r>
            <a:br>
              <a:rPr lang="en-US" u="sng" dirty="0">
                <a:solidFill>
                  <a:srgbClr val="000000"/>
                </a:solidFill>
                <a:latin typeface="Carollo Playscript Bold"/>
              </a:rPr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1CC87C-543E-4089-8250-6CFEB972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526000" cy="8115300"/>
          </a:xfrm>
        </p:spPr>
        <p:txBody>
          <a:bodyPr>
            <a:noAutofit/>
          </a:bodyPr>
          <a:lstStyle/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3" tooltip="https://commons.wikimedia.org/wiki/Main_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en-US" sz="1500" u="sng" dirty="0">
                <a:latin typeface="Arimo Bold"/>
              </a:rPr>
              <a:t> </a:t>
            </a:r>
            <a:r>
              <a:rPr lang="en-US" sz="1500" dirty="0">
                <a:latin typeface="Arimo Bold"/>
              </a:rPr>
              <a:t>Media file repository of public domain and freely-licensed educational media content.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4" tooltip="https://www.openpee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Peeps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Hand-drawn, mix-and-match illustration library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5" tooltip="https://deeperlearning4all.org/images/#im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Education: Images of Teachers and Students in Action</a:t>
            </a:r>
            <a:r>
              <a:rPr lang="en-US" sz="1500" dirty="0">
                <a:latin typeface="Arimo"/>
              </a:rPr>
              <a:t> </a:t>
            </a:r>
            <a:r>
              <a:rPr lang="en-US" sz="1500" dirty="0">
                <a:latin typeface="Arimo Bold"/>
              </a:rPr>
              <a:t>Repository of original print-quality photos of real </a:t>
            </a:r>
            <a:r>
              <a:rPr lang="en-US" sz="1500" dirty="0" err="1">
                <a:latin typeface="Arimo Bold"/>
              </a:rPr>
              <a:t>preK</a:t>
            </a:r>
            <a:r>
              <a:rPr lang="en-US" sz="1500" dirty="0">
                <a:latin typeface="Arimo Bold"/>
              </a:rPr>
              <a:t>–12 students 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5" tooltip="https://deeperlearning4all.org/images/#im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Education: Images of Teachers and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5" tooltip="https://deeperlearning4all.org/images/#im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 in Action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Repository of original print-quality photos of real </a:t>
            </a:r>
            <a:r>
              <a:rPr lang="en-US" sz="1500" dirty="0" err="1">
                <a:latin typeface="Arimo Bold"/>
              </a:rPr>
              <a:t>preK</a:t>
            </a:r>
            <a:r>
              <a:rPr lang="en-US" sz="1500" dirty="0">
                <a:latin typeface="Arimo Bold"/>
              </a:rPr>
              <a:t>–12 students </a:t>
            </a:r>
            <a:r>
              <a:rPr lang="en-US" sz="1500" u="sng" dirty="0">
                <a:latin typeface="Arimo Bold"/>
                <a:hlinkClick r:id="rId6" tooltip="https://picnoi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PICNOI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Stock photo library of diverse multi-racial images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7" tooltip="https://affecttheverb.com/collec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Disabled And Here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Photo collection featuring disabled Black, Indigenous, people of color (BIPOC) across the Pacific </a:t>
            </a:r>
            <a:r>
              <a:rPr lang="en-US" sz="1500" dirty="0" err="1">
                <a:latin typeface="Arimo Bold"/>
              </a:rPr>
              <a:t>Northwes</a:t>
            </a:r>
            <a:endParaRPr lang="en-US" sz="1500" dirty="0">
              <a:latin typeface="Arimo Bold"/>
            </a:endParaRP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8" tooltip="https://www.flickr.com/people/198826134@N0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Human Development Institute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Stock photo collection that highlights disability representation licensed</a:t>
            </a:r>
          </a:p>
          <a:p>
            <a:pPr marL="466985" lvl="1" indent="-233493">
              <a:lnSpc>
                <a:spcPts val="3395"/>
              </a:lnSpc>
              <a:buFont typeface="Arial"/>
              <a:buChar char="•"/>
            </a:pPr>
            <a:r>
              <a:rPr lang="en-US" sz="1500" u="sng" dirty="0">
                <a:latin typeface="Arimo Bold"/>
                <a:hlinkClick r:id="rId9" tooltip="https://www.imagesofempowerment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of Empowerment</a:t>
            </a:r>
            <a:r>
              <a:rPr lang="en-US" sz="1500" dirty="0">
                <a:latin typeface="Arimo"/>
              </a:rPr>
              <a:t>: </a:t>
            </a:r>
            <a:r>
              <a:rPr lang="en-US" sz="1500" u="sng" dirty="0">
                <a:latin typeface="Arimo Bold"/>
                <a:hlinkClick r:id="rId10" tooltip="https://www.nappy.c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nappy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Photo library of Black and brown people license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mo Bold"/>
                <a:hlinkClick r:id="rId11" tooltip="https://genderphotos.vice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Gender Spectrum Collection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Stock photo library 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 err="1">
                <a:latin typeface="Arimo Bold"/>
                <a:hlinkClick r:id="rId12" tooltip="https://disabilityin.org/resource/disability-stock-photograph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Disability:IN</a:t>
            </a:r>
            <a:r>
              <a:rPr lang="en-US" sz="1500" dirty="0">
                <a:latin typeface="Arimo"/>
              </a:rPr>
              <a:t> </a:t>
            </a:r>
            <a:r>
              <a:rPr lang="en-US" sz="1500" dirty="0">
                <a:latin typeface="Arimo Bold"/>
              </a:rPr>
              <a:t>Disability inclusive stock photography licensed </a:t>
            </a:r>
          </a:p>
          <a:p>
            <a:pPr marL="576392" lvl="1" indent="-342900">
              <a:lnSpc>
                <a:spcPts val="3395"/>
              </a:lnSpc>
              <a:buFont typeface="Arial" panose="020B0604020202020204" pitchFamily="34" charset="0"/>
              <a:buChar char="•"/>
            </a:pPr>
            <a:r>
              <a:rPr lang="en-US" sz="1500" u="sng" dirty="0" err="1">
                <a:latin typeface="Arimo Bold"/>
                <a:hlinkClick r:id="rId13" tooltip="https://unsplash.com/@canweallgo/collec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AllGo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collects free plus-size stock photos in </a:t>
            </a:r>
            <a:r>
              <a:rPr lang="en-US" sz="1500" dirty="0" err="1">
                <a:latin typeface="Arimo Bold"/>
              </a:rPr>
              <a:t>Unsplash</a:t>
            </a:r>
            <a:r>
              <a:rPr lang="en-US" sz="1500" dirty="0">
                <a:latin typeface="Arimo Bold"/>
              </a:rPr>
              <a:t> (see below).</a:t>
            </a:r>
          </a:p>
          <a:p>
            <a:pPr marL="466985" lvl="1" indent="-233493">
              <a:lnSpc>
                <a:spcPts val="3395"/>
              </a:lnSpc>
              <a:buFont typeface="Arial"/>
              <a:buChar char="•"/>
            </a:pPr>
            <a:r>
              <a:rPr lang="en-US" sz="1500" u="sng" dirty="0" err="1">
                <a:latin typeface="Arimo Bold"/>
                <a:hlinkClick r:id="rId14" tooltip="https://unsplash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All of the </a:t>
            </a:r>
            <a:r>
              <a:rPr lang="en-US" sz="1500" dirty="0" err="1">
                <a:latin typeface="Arimo Bold"/>
              </a:rPr>
              <a:t>impages</a:t>
            </a:r>
            <a:r>
              <a:rPr lang="en-US" sz="1500" dirty="0">
                <a:latin typeface="Arimo Bold"/>
              </a:rPr>
              <a:t> you will find in this repository can be reused, modified, and shared for free; more information about the </a:t>
            </a:r>
            <a:r>
              <a:rPr lang="en-US" sz="1500" u="sng" dirty="0" err="1">
                <a:latin typeface="Arimo Bold"/>
                <a:hlinkClick r:id="rId15" tooltip="https://unsplash.com/licen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500" u="sng" dirty="0">
                <a:latin typeface="Arimo Bold"/>
                <a:hlinkClick r:id="rId15" tooltip="https://unsplash.com/licen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license</a:t>
            </a:r>
            <a:r>
              <a:rPr lang="en-US" sz="1500" dirty="0">
                <a:latin typeface="Arimo Bold"/>
              </a:rPr>
              <a:t>.</a:t>
            </a:r>
          </a:p>
          <a:p>
            <a:pPr marL="466985" lvl="1" indent="-233493">
              <a:lnSpc>
                <a:spcPts val="3395"/>
              </a:lnSpc>
              <a:buFont typeface="Arial"/>
              <a:buChar char="•"/>
            </a:pPr>
            <a:r>
              <a:rPr lang="en-US" sz="1500" u="sng" dirty="0">
                <a:latin typeface="Arimo Bold"/>
                <a:hlinkClick r:id="rId16" tooltip="https://thenounprojec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 Project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Creative Commons licensed icons.</a:t>
            </a:r>
          </a:p>
          <a:p>
            <a:pPr marL="466985" lvl="1" indent="-233493">
              <a:lnSpc>
                <a:spcPts val="3395"/>
              </a:lnSpc>
              <a:buFont typeface="Arial"/>
              <a:buChar char="•"/>
            </a:pPr>
            <a:r>
              <a:rPr lang="en-US" sz="1500" u="sng" dirty="0" err="1">
                <a:latin typeface="Arimo Bold"/>
                <a:hlinkClick r:id="rId17" tooltip="https://openverse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Openverse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An extensive library of openly licensed and public domain stock photos, images, and audio.</a:t>
            </a:r>
          </a:p>
          <a:p>
            <a:pPr marL="466985" lvl="1" indent="-233493">
              <a:lnSpc>
                <a:spcPts val="3395"/>
              </a:lnSpc>
              <a:buFont typeface="Arial"/>
              <a:buChar char="•"/>
            </a:pPr>
            <a:r>
              <a:rPr lang="en-US" sz="1500" u="sng" dirty="0" err="1">
                <a:latin typeface="Arimo Bold"/>
                <a:hlinkClick r:id="rId18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500" dirty="0">
                <a:latin typeface="Arimo"/>
              </a:rPr>
              <a:t>: </a:t>
            </a:r>
            <a:r>
              <a:rPr lang="en-US" sz="1500" dirty="0">
                <a:latin typeface="Arimo Bold"/>
              </a:rPr>
              <a:t>All of the </a:t>
            </a:r>
            <a:r>
              <a:rPr lang="en-US" sz="1500" dirty="0" err="1">
                <a:latin typeface="Arimo Bold"/>
              </a:rPr>
              <a:t>impages</a:t>
            </a:r>
            <a:r>
              <a:rPr lang="en-US" sz="1500" dirty="0">
                <a:latin typeface="Arimo Bold"/>
              </a:rPr>
              <a:t> you will find in this repository can be reused, modified, and shared for free; more information about the </a:t>
            </a:r>
            <a:r>
              <a:rPr lang="en-US" sz="1500" u="sng" dirty="0" err="1">
                <a:latin typeface="Arimo Bold"/>
                <a:hlinkClick r:id="rId19" tooltip="https://pixabay.com/service/licens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500" u="sng" dirty="0">
                <a:latin typeface="Arimo Bold"/>
                <a:hlinkClick r:id="rId19" tooltip="https://pixabay.com/service/licens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License</a:t>
            </a:r>
            <a:r>
              <a:rPr lang="en-US" sz="1500" dirty="0">
                <a:latin typeface="Arimo Bold"/>
              </a:rPr>
              <a:t>.</a:t>
            </a:r>
          </a:p>
          <a:p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639648" y="679450"/>
            <a:ext cx="6945810" cy="727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sng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  <a:hlinkClick r:id="rId2" tooltip="https://www.flickr.com/"/>
              </a:rPr>
              <a:t>Flickr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2068" y="1339850"/>
            <a:ext cx="5825180" cy="231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2556">
                <a:solidFill>
                  <a:srgbClr val="000000"/>
                </a:solidFill>
                <a:latin typeface="TT Hazelnuts Bold"/>
              </a:rPr>
              <a:t>Use license dropdown menu in search results to limit your search to images with Creative Commons licenses.</a:t>
            </a:r>
          </a:p>
          <a:p>
            <a:pPr algn="ctr">
              <a:lnSpc>
                <a:spcPts val="3731"/>
              </a:lnSpc>
            </a:pPr>
            <a:endParaRPr lang="en-US" sz="2556">
              <a:solidFill>
                <a:srgbClr val="000000"/>
              </a:solidFill>
              <a:latin typeface="TT Hazelnuts Bold"/>
            </a:endParaRPr>
          </a:p>
        </p:txBody>
      </p:sp>
      <p:sp>
        <p:nvSpPr>
          <p:cNvPr id="12" name="Freeform 12" descr="Flickr search screenshot"/>
          <p:cNvSpPr/>
          <p:nvPr/>
        </p:nvSpPr>
        <p:spPr>
          <a:xfrm>
            <a:off x="2042068" y="3655747"/>
            <a:ext cx="5556309" cy="3369023"/>
          </a:xfrm>
          <a:custGeom>
            <a:avLst/>
            <a:gdLst/>
            <a:ahLst/>
            <a:cxnLst/>
            <a:rect l="l" t="t" r="r" b="b"/>
            <a:pathLst>
              <a:path w="5556309" h="3369023">
                <a:moveTo>
                  <a:pt x="0" y="0"/>
                </a:moveTo>
                <a:lnTo>
                  <a:pt x="5556309" y="0"/>
                </a:lnTo>
                <a:lnTo>
                  <a:pt x="5556309" y="3369023"/>
                </a:lnTo>
                <a:lnTo>
                  <a:pt x="0" y="3369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118693" y="679450"/>
            <a:ext cx="6945810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u="sng" spc="-165">
                <a:solidFill>
                  <a:srgbClr val="000000"/>
                </a:solidFill>
                <a:latin typeface="Carollo Playscript Bold"/>
                <a:hlinkClick r:id="rId4" tooltip="https://www.google.com/"/>
              </a:rPr>
              <a:t>Google image search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79008" y="1339850"/>
            <a:ext cx="5825180" cy="18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2556">
                <a:solidFill>
                  <a:srgbClr val="000000"/>
                </a:solidFill>
                <a:latin typeface="TT Hazelnuts Bold"/>
              </a:rPr>
              <a:t>From your search results, click on “Images” and then find the usage rights dropdown under search tools.</a:t>
            </a:r>
          </a:p>
          <a:p>
            <a:pPr algn="ctr">
              <a:lnSpc>
                <a:spcPts val="3731"/>
              </a:lnSpc>
            </a:pPr>
            <a:endParaRPr lang="en-US" sz="2556">
              <a:solidFill>
                <a:srgbClr val="000000"/>
              </a:solidFill>
              <a:latin typeface="TT Hazelnuts Bold"/>
            </a:endParaRPr>
          </a:p>
        </p:txBody>
      </p:sp>
      <p:sp>
        <p:nvSpPr>
          <p:cNvPr id="13" name="Freeform 13" descr="google search screenshot"/>
          <p:cNvSpPr/>
          <p:nvPr/>
        </p:nvSpPr>
        <p:spPr>
          <a:xfrm>
            <a:off x="9721295" y="3679896"/>
            <a:ext cx="7740607" cy="3320726"/>
          </a:xfrm>
          <a:custGeom>
            <a:avLst/>
            <a:gdLst/>
            <a:ahLst/>
            <a:cxnLst/>
            <a:rect l="l" t="t" r="r" b="b"/>
            <a:pathLst>
              <a:path w="7740607" h="3320726">
                <a:moveTo>
                  <a:pt x="0" y="0"/>
                </a:moveTo>
                <a:lnTo>
                  <a:pt x="7740607" y="0"/>
                </a:lnTo>
                <a:lnTo>
                  <a:pt x="7740607" y="3320726"/>
                </a:lnTo>
                <a:lnTo>
                  <a:pt x="0" y="3320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1992643" y="1031037"/>
            <a:ext cx="3971519" cy="1736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sng" strike="noStrike" kern="1200" cap="none" spc="-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Early Childhood Education -Open For Antiracism (OFAR)</a:t>
            </a:r>
          </a:p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sng" strike="noStrike" kern="1200" cap="none" spc="-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ollo Playscript Bold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64077" y="2691562"/>
            <a:ext cx="3734766" cy="547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1800">
                <a:solidFill>
                  <a:srgbClr val="000000"/>
                </a:solidFill>
                <a:latin typeface="TT Hazelnuts Bold"/>
              </a:rPr>
              <a:t>It is often challenging to find educational video and video clips that can be incorported in an Early Childhood Education Course that prepares future educators working with children. This resources provides a collection of videos that educators can use in a college course to spark conversations about working with children. </a:t>
            </a:r>
          </a:p>
          <a:p>
            <a:pPr>
              <a:lnSpc>
                <a:spcPts val="2970"/>
              </a:lnSpc>
            </a:pPr>
            <a:r>
              <a:rPr lang="en-US" sz="1800" u="sng">
                <a:solidFill>
                  <a:srgbClr val="000000"/>
                </a:solidFill>
                <a:latin typeface="TT Hazelnuts Bold"/>
                <a:hlinkClick r:id="rId2" tooltip="https://lor.instructure.com/resources/cc6141bd906f48f09ef3a183fde715bd?shared"/>
              </a:rPr>
              <a:t>Early Childhood Education - OFAR | Canvas Commons (instructure.com)</a:t>
            </a:r>
          </a:p>
          <a:p>
            <a:pPr>
              <a:lnSpc>
                <a:spcPts val="2310"/>
              </a:lnSpc>
            </a:pPr>
            <a:endParaRPr lang="en-US" sz="1800" u="sng">
              <a:solidFill>
                <a:srgbClr val="000000"/>
              </a:solidFill>
              <a:latin typeface="TT Hazelnuts Bold"/>
              <a:hlinkClick r:id="rId2" tooltip="https://lor.instructure.com/resources/cc6141bd906f48f09ef3a183fde715bd?shar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90745" y="1266189"/>
            <a:ext cx="383882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 u="sng" spc="-69">
                <a:solidFill>
                  <a:srgbClr val="000000"/>
                </a:solidFill>
                <a:latin typeface="Carollo Playscript Bold"/>
              </a:rPr>
              <a:t>ECE Competencies Videos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90745" y="2926714"/>
            <a:ext cx="3734766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1800">
                <a:solidFill>
                  <a:srgbClr val="000000"/>
                </a:solidFill>
                <a:latin typeface="TT Hazelnuts Bold"/>
              </a:rPr>
              <a:t>Videos in English and Spanish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46394" y="3404098"/>
            <a:ext cx="5842295" cy="3395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Table</a:t>
            </a:r>
          </a:p>
          <a:p>
            <a:pPr marL="0" marR="0" lvl="0" indent="0" algn="ctr" defTabSz="914400" rtl="0" eaLnBrk="1" fontAlgn="auto" latinLnBrk="0" hangingPunct="1">
              <a:lnSpc>
                <a:spcPts val="8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ts val="8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7646249" y="1763744"/>
            <a:ext cx="8727060" cy="22023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Starting from Scratch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80660" y="4450608"/>
            <a:ext cx="7294383" cy="34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Start with Outcomes</a:t>
            </a:r>
          </a:p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Match with course outline of record</a:t>
            </a:r>
          </a:p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Match assessment</a:t>
            </a:r>
          </a:p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Reference a textbook (or two) you like</a:t>
            </a:r>
          </a:p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Put together your concepts</a:t>
            </a:r>
          </a:p>
          <a:p>
            <a:pPr marL="1160484" lvl="2" indent="-386828">
              <a:lnSpc>
                <a:spcPts val="3923"/>
              </a:lnSpc>
              <a:buFont typeface="Arial"/>
              <a:buChar char="⚬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“I teach concepts, not chapters”</a:t>
            </a:r>
          </a:p>
          <a:p>
            <a:pPr marL="580242" lvl="1" indent="-290121">
              <a:lnSpc>
                <a:spcPts val="3923"/>
              </a:lnSpc>
              <a:buFont typeface="Arial"/>
              <a:buChar char="•"/>
            </a:pPr>
            <a:r>
              <a:rPr lang="en-US" sz="2687" dirty="0">
                <a:solidFill>
                  <a:srgbClr val="000000"/>
                </a:solidFill>
                <a:latin typeface="TT Hazelnuts Bold"/>
              </a:rPr>
              <a:t>Start building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6027635" y="1307713"/>
            <a:ext cx="6247295" cy="798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ECE Supports</a:t>
            </a:r>
          </a:p>
        </p:txBody>
      </p:sp>
      <p:grpSp>
        <p:nvGrpSpPr>
          <p:cNvPr id="6" name="Group 6" descr="screen shot of google groups"/>
          <p:cNvGrpSpPr/>
          <p:nvPr/>
        </p:nvGrpSpPr>
        <p:grpSpPr>
          <a:xfrm>
            <a:off x="1868536" y="3188561"/>
            <a:ext cx="4540238" cy="4405902"/>
            <a:chOff x="206" y="587102"/>
            <a:chExt cx="6053650" cy="5874532"/>
          </a:xfrm>
        </p:grpSpPr>
        <p:sp>
          <p:nvSpPr>
            <p:cNvPr id="8" name="TextBox 8"/>
            <p:cNvSpPr txBox="1"/>
            <p:nvPr/>
          </p:nvSpPr>
          <p:spPr>
            <a:xfrm rot="2320">
              <a:off x="206" y="5877173"/>
              <a:ext cx="6053650" cy="584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4"/>
                </a:lnSpc>
              </a:pPr>
              <a:r>
                <a:rPr lang="en-US" sz="3066" spc="-101">
                  <a:solidFill>
                    <a:srgbClr val="000000"/>
                  </a:solidFill>
                  <a:latin typeface="Carollo Playscript Bold"/>
                </a:rPr>
                <a:t>ECE Google Group</a:t>
              </a:r>
            </a:p>
          </p:txBody>
        </p:sp>
        <p:sp>
          <p:nvSpPr>
            <p:cNvPr id="10" name="Freeform 10" descr="ECE Google Group"/>
            <p:cNvSpPr/>
            <p:nvPr/>
          </p:nvSpPr>
          <p:spPr>
            <a:xfrm>
              <a:off x="579530" y="587102"/>
              <a:ext cx="5351183" cy="5102124"/>
            </a:xfrm>
            <a:custGeom>
              <a:avLst/>
              <a:gdLst/>
              <a:ahLst/>
              <a:cxnLst/>
              <a:rect l="l" t="t" r="r" b="b"/>
              <a:pathLst>
                <a:path w="1323163" h="1261580">
                  <a:moveTo>
                    <a:pt x="0" y="0"/>
                  </a:moveTo>
                  <a:lnTo>
                    <a:pt x="1323163" y="0"/>
                  </a:lnTo>
                  <a:lnTo>
                    <a:pt x="1323163" y="1261580"/>
                  </a:lnTo>
                  <a:lnTo>
                    <a:pt x="0" y="1261580"/>
                  </a:lnTo>
                  <a:close/>
                </a:path>
              </a:pathLst>
            </a:custGeom>
            <a:blipFill>
              <a:blip r:embed="rId2"/>
              <a:stretch>
                <a:fillRect l="-34751" r="-347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 descr="screen shot of ASCCC OERI page"/>
          <p:cNvGrpSpPr/>
          <p:nvPr/>
        </p:nvGrpSpPr>
        <p:grpSpPr>
          <a:xfrm>
            <a:off x="10515600" y="3130745"/>
            <a:ext cx="4540238" cy="4465250"/>
            <a:chOff x="206" y="507967"/>
            <a:chExt cx="6053650" cy="5953667"/>
          </a:xfrm>
        </p:grpSpPr>
        <p:sp>
          <p:nvSpPr>
            <p:cNvPr id="14" name="TextBox 14"/>
            <p:cNvSpPr txBox="1"/>
            <p:nvPr/>
          </p:nvSpPr>
          <p:spPr>
            <a:xfrm rot="2320">
              <a:off x="206" y="5877173"/>
              <a:ext cx="6053650" cy="584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4"/>
                </a:lnSpc>
              </a:pPr>
              <a:r>
                <a:rPr lang="en-US" sz="3066" spc="-101">
                  <a:solidFill>
                    <a:srgbClr val="000000"/>
                  </a:solidFill>
                  <a:latin typeface="Carollo Playscript Bold"/>
                </a:rPr>
                <a:t>ASCCC OERI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51441" y="507967"/>
              <a:ext cx="5351183" cy="5102127"/>
              <a:chOff x="0" y="0"/>
              <a:chExt cx="1323163" cy="1261580"/>
            </a:xfrm>
          </p:grpSpPr>
          <p:sp>
            <p:nvSpPr>
              <p:cNvPr id="16" name="Freeform 16" descr="ASCCC OERI"/>
              <p:cNvSpPr/>
              <p:nvPr/>
            </p:nvSpPr>
            <p:spPr>
              <a:xfrm>
                <a:off x="0" y="0"/>
                <a:ext cx="1323163" cy="1261580"/>
              </a:xfrm>
              <a:custGeom>
                <a:avLst/>
                <a:gdLst/>
                <a:ahLst/>
                <a:cxnLst/>
                <a:rect l="l" t="t" r="r" b="b"/>
                <a:pathLst>
                  <a:path w="1323163" h="1261580">
                    <a:moveTo>
                      <a:pt x="0" y="0"/>
                    </a:moveTo>
                    <a:lnTo>
                      <a:pt x="1323163" y="0"/>
                    </a:lnTo>
                    <a:lnTo>
                      <a:pt x="1323163" y="1261580"/>
                    </a:lnTo>
                    <a:lnTo>
                      <a:pt x="0" y="126158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108" r="-2110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745900" y="3977087"/>
            <a:ext cx="11728583" cy="2399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2" b="0" i="0" u="none" strike="noStrike" kern="1200" cap="none" spc="-27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Difference between OER and ZTC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365598" y="2977317"/>
            <a:ext cx="7434437" cy="2585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99" b="0" i="0" u="none" strike="noStrike" kern="1200" cap="none" spc="-25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</a:rPr>
              <a:t>General Resources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41B0-EA6A-224B-1C15-C28E5E5EE0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534865"/>
            <a:ext cx="8229600" cy="1143000"/>
          </a:xfrm>
        </p:spPr>
        <p:txBody>
          <a:bodyPr/>
          <a:lstStyle/>
          <a:p>
            <a:r>
              <a:rPr lang="en-US" spc="-252" dirty="0">
                <a:solidFill>
                  <a:srgbClr val="000000"/>
                </a:solidFill>
                <a:latin typeface="Carollo Playscript Bold"/>
              </a:rPr>
              <a:t>General Resources (cont.)</a:t>
            </a:r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964067" y="2156533"/>
            <a:ext cx="6945810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u="sng" spc="-165" dirty="0">
                <a:solidFill>
                  <a:srgbClr val="000000"/>
                </a:solidFill>
                <a:latin typeface="Carollo Playscript Bold"/>
                <a:hlinkClick r:id="rId2" tooltip="https://eclkc.ohs.acf.hhs.gov/"/>
              </a:rPr>
              <a:t>Head Start | ECLKC (hhs.gov)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34186" y="3651328"/>
            <a:ext cx="6205572" cy="18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>
                <a:solidFill>
                  <a:srgbClr val="000000"/>
                </a:solidFill>
                <a:latin typeface="TT Hazelnuts Bold"/>
              </a:rPr>
              <a:t>Videos, articles, images</a:t>
            </a:r>
          </a:p>
          <a:p>
            <a:pPr marL="551863" lvl="1" indent="-275932" algn="just">
              <a:lnSpc>
                <a:spcPts val="3731"/>
              </a:lnSpc>
              <a:buFont typeface="Arial"/>
              <a:buChar char="•"/>
            </a:pPr>
            <a:r>
              <a:rPr lang="en-US" sz="2556" u="sng">
                <a:solidFill>
                  <a:srgbClr val="000000"/>
                </a:solidFill>
                <a:latin typeface="TT Hazelnuts Bold"/>
              </a:rPr>
              <a:t>Bonus: you can download videos and transcripts</a:t>
            </a:r>
          </a:p>
          <a:p>
            <a:pPr algn="ctr">
              <a:lnSpc>
                <a:spcPts val="3731"/>
              </a:lnSpc>
            </a:pPr>
            <a:endParaRPr lang="en-US" sz="2556" u="sng">
              <a:solidFill>
                <a:srgbClr val="000000"/>
              </a:solidFill>
              <a:latin typeface="TT Hazelnuts Bold"/>
            </a:endParaRPr>
          </a:p>
        </p:txBody>
      </p:sp>
      <p:sp>
        <p:nvSpPr>
          <p:cNvPr id="11" name="Freeform 11" descr="screen shot of video on the headstart"/>
          <p:cNvSpPr/>
          <p:nvPr/>
        </p:nvSpPr>
        <p:spPr>
          <a:xfrm>
            <a:off x="2411224" y="5324396"/>
            <a:ext cx="6340337" cy="2627176"/>
          </a:xfrm>
          <a:custGeom>
            <a:avLst/>
            <a:gdLst/>
            <a:ahLst/>
            <a:cxnLst/>
            <a:rect l="l" t="t" r="r" b="b"/>
            <a:pathLst>
              <a:path w="6340337" h="2627176">
                <a:moveTo>
                  <a:pt x="0" y="0"/>
                </a:moveTo>
                <a:lnTo>
                  <a:pt x="6340337" y="0"/>
                </a:lnTo>
                <a:lnTo>
                  <a:pt x="6340337" y="2627175"/>
                </a:lnTo>
                <a:lnTo>
                  <a:pt x="0" y="262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378123" y="2420687"/>
            <a:ext cx="6945810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u="sng" spc="-165" dirty="0">
                <a:solidFill>
                  <a:srgbClr val="000000"/>
                </a:solidFill>
                <a:latin typeface="Carollo Playscript Bold"/>
                <a:hlinkClick r:id="rId4" tooltip="https://www.first5california.com/en-us/"/>
              </a:rPr>
              <a:t>First 5 California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07978" y="3521783"/>
            <a:ext cx="5825180" cy="18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>
                <a:solidFill>
                  <a:srgbClr val="000000"/>
                </a:solidFill>
                <a:latin typeface="TT Hazelnuts Bold"/>
              </a:rPr>
              <a:t>Easy search fields 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>
                <a:solidFill>
                  <a:srgbClr val="000000"/>
                </a:solidFill>
                <a:latin typeface="TT Hazelnuts Bold"/>
              </a:rPr>
              <a:t>Can embed from youtube</a:t>
            </a:r>
          </a:p>
          <a:p>
            <a:pPr marL="551863" lvl="1" indent="-275932" algn="l">
              <a:lnSpc>
                <a:spcPts val="3731"/>
              </a:lnSpc>
              <a:buFont typeface="Arial"/>
              <a:buChar char="•"/>
            </a:pPr>
            <a:r>
              <a:rPr lang="en-US" sz="2556">
                <a:solidFill>
                  <a:srgbClr val="000000"/>
                </a:solidFill>
                <a:latin typeface="TT Hazelnuts Bold"/>
              </a:rPr>
              <a:t>English and Spanish</a:t>
            </a:r>
          </a:p>
          <a:p>
            <a:pPr>
              <a:lnSpc>
                <a:spcPts val="3731"/>
              </a:lnSpc>
            </a:pPr>
            <a:endParaRPr lang="en-US" sz="2556">
              <a:solidFill>
                <a:srgbClr val="000000"/>
              </a:solidFill>
              <a:latin typeface="TT Hazelnuts Bold"/>
            </a:endParaRPr>
          </a:p>
        </p:txBody>
      </p:sp>
      <p:sp>
        <p:nvSpPr>
          <p:cNvPr id="12" name="Freeform 12" descr="screenshot of first 5"/>
          <p:cNvSpPr/>
          <p:nvPr/>
        </p:nvSpPr>
        <p:spPr>
          <a:xfrm>
            <a:off x="9962678" y="6152050"/>
            <a:ext cx="6193265" cy="971866"/>
          </a:xfrm>
          <a:custGeom>
            <a:avLst/>
            <a:gdLst/>
            <a:ahLst/>
            <a:cxnLst/>
            <a:rect l="l" t="t" r="r" b="b"/>
            <a:pathLst>
              <a:path w="6193265" h="971866">
                <a:moveTo>
                  <a:pt x="0" y="0"/>
                </a:moveTo>
                <a:lnTo>
                  <a:pt x="6193265" y="0"/>
                </a:lnTo>
                <a:lnTo>
                  <a:pt x="6193265" y="971867"/>
                </a:lnTo>
                <a:lnTo>
                  <a:pt x="0" y="971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1765296" y="1195711"/>
            <a:ext cx="6945810" cy="39932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sng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 Bold"/>
                <a:ea typeface="+mn-ea"/>
                <a:cs typeface="+mn-cs"/>
                <a:hlinkClick r:id="rId2" tooltip="https://eclkc.ohs.acf.hhs.gov/"/>
              </a:rPr>
              <a:t>Reflecting on Anti-bias Education in Action: The Early Years - Anti-Bias Leaders ECE </a:t>
            </a:r>
            <a:endParaRPr kumimoji="0" lang="en-US" sz="5000" b="0" i="0" u="sng" strike="noStrike" kern="1200" cap="none" spc="-16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ollo Playscript Bold"/>
              <a:ea typeface="+mn-ea"/>
              <a:cs typeface="+mn-cs"/>
              <a:hlinkClick r:id="rId3" tooltip="https://eclkc.ohs.acf.hhs.gov/"/>
            </a:endParaRPr>
          </a:p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sng" strike="noStrike" kern="1200" cap="none" spc="-16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ollo Playscript Bold"/>
              <a:ea typeface="+mn-ea"/>
              <a:cs typeface="+mn-cs"/>
              <a:hlinkClick r:id="rId3" tooltip="https://eclkc.ohs.acf.hhs.gov/"/>
            </a:endParaRPr>
          </a:p>
        </p:txBody>
      </p:sp>
      <p:sp>
        <p:nvSpPr>
          <p:cNvPr id="11" name="Freeform 11" descr="screen shot of website"/>
          <p:cNvSpPr/>
          <p:nvPr/>
        </p:nvSpPr>
        <p:spPr>
          <a:xfrm>
            <a:off x="1753129" y="5003171"/>
            <a:ext cx="6548269" cy="2948400"/>
          </a:xfrm>
          <a:custGeom>
            <a:avLst/>
            <a:gdLst/>
            <a:ahLst/>
            <a:cxnLst/>
            <a:rect l="l" t="t" r="r" b="b"/>
            <a:pathLst>
              <a:path w="6548269" h="2948400">
                <a:moveTo>
                  <a:pt x="0" y="0"/>
                </a:moveTo>
                <a:lnTo>
                  <a:pt x="6548270" y="0"/>
                </a:lnTo>
                <a:lnTo>
                  <a:pt x="6548270" y="2948400"/>
                </a:lnTo>
                <a:lnTo>
                  <a:pt x="0" y="29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707978" y="1478819"/>
            <a:ext cx="7177353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spc="-165" dirty="0">
                <a:solidFill>
                  <a:srgbClr val="000000"/>
                </a:solidFill>
                <a:latin typeface="Carollo Playscript"/>
              </a:rPr>
              <a:t>Other Countries Stuff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30763" y="2368599"/>
            <a:ext cx="5825180" cy="558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5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Inclusion in early childhood - free resources and professional learning — Early Childhood Australia Learning Hub</a:t>
            </a:r>
          </a:p>
          <a:p>
            <a:pPr>
              <a:lnSpc>
                <a:spcPts val="3731"/>
              </a:lnSpc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5" tooltip="https://learninghub.earlychildhoodaustralia.org.au/access-participation-positive-outcomes-inclusion-in-early-childhood/?_gl=1*spn7p8*_ga*NzE5MDAyMTA5LjE3MTA0MTU5MjA.*_ga_JVRXX01CK4*MTcxMDQxNTkxOS4xLjEuMTcxMDQxNjA2OS4zOS4wLjA."/>
            </a:endParaRPr>
          </a:p>
          <a:p>
            <a:pPr>
              <a:lnSpc>
                <a:spcPts val="3731"/>
              </a:lnSpc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5" tooltip="https://learninghub.earlychildhoodaustralia.org.au/access-participation-positive-outcomes-inclusion-in-early-childhood/?_gl=1*spn7p8*_ga*NzE5MDAyMTA5LjE3MTA0MTU5MjA.*_ga_JVRXX01CK4*MTcxMDQxNTkxOS4xLjEuMTcxMDQxNjA2OS4zOS4wLjA."/>
            </a:endParaRP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6" tooltip="https://www.edresearch.edu.au/browse"/>
              </a:rPr>
              <a:t>Browse the AERO collection | Australian Education Research </a:t>
            </a: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6" tooltip="https://www.edresearch.edu.au/browse"/>
              </a:rPr>
              <a:t>Organisation</a:t>
            </a: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6" tooltip="https://www.edresearch.edu.au/browse"/>
              </a:rPr>
              <a:t> (edresearch.edu.au)</a:t>
            </a:r>
          </a:p>
          <a:p>
            <a:pPr algn="l">
              <a:lnSpc>
                <a:spcPts val="3731"/>
              </a:lnSpc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6" tooltip="https://www.edresearch.edu.au/browse"/>
            </a:endParaRPr>
          </a:p>
          <a:p>
            <a:pPr>
              <a:lnSpc>
                <a:spcPts val="3731"/>
              </a:lnSpc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6" tooltip="https://www.edresearch.edu.au/brows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671095" y="1115658"/>
            <a:ext cx="6945810" cy="727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16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+mn-ea"/>
                <a:cs typeface="+mn-cs"/>
              </a:rPr>
              <a:t>Youtube</a:t>
            </a:r>
            <a:endParaRPr kumimoji="0" lang="en-US" sz="5000" b="0" i="0" u="none" strike="noStrike" kern="1200" cap="none" spc="-16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ollo Playscrip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76878" y="2543466"/>
            <a:ext cx="6867122" cy="660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2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Pikler</a:t>
            </a: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2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 USA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3" tooltip="https://learninghub.earlychildhoodaustralia.org.au/access-participation-positive-outcomes-inclusion-in-early-childhood/?_gl=1*spn7p8*_ga*NzE5MDAyMTA5LjE3MTA0MTU5MjA.*_ga_JVRXX01CK4*MTcxMDQxNTkxOS4xLjEuMTcxMDQxNjA2OS4zOS4wLjA."/>
            </a:endParaRP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4" tooltip="https://learninghub.earlychildhoodaustralia.org.au/access-participation-positive-outcomes-inclusion-in-early-childhood/?_gl=1*spn7p8*_ga*NzE5MDAyMTA5LjE3MTA0MTU5MjA.*_ga_JVRXX01CK4*MTcxMDQxNTkxOS4xLjEuMTcxMDQxNjA2OS4zOS4wLjA."/>
              </a:rPr>
              <a:t>Inside Montessori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3" tooltip="https://learninghub.earlychildhoodaustralia.org.au/access-participation-positive-outcomes-inclusion-in-early-childhood/?_gl=1*spn7p8*_ga*NzE5MDAyMTA5LjE3MTA0MTU5MjA.*_ga_JVRXX01CK4*MTcxMDQxNTkxOS4xLjEuMTcxMDQxNjA2OS4zOS4wLjA."/>
            </a:endParaRP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5" tooltip="https://www.youtube.com/@StartEarly/playlists"/>
              </a:rPr>
              <a:t>Start Early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6" tooltip="https://www.youtube.com/@EarlyChildhoodVideos"/>
              </a:rPr>
              <a:t>CECE Early Childhood Videos at Eastern CT State U.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7" tooltip="https://www.youtube.com/@FWIChannel"/>
              </a:rPr>
              <a:t>FWIChannel</a:t>
            </a:r>
            <a:r>
              <a:rPr lang="en-US" sz="2556" dirty="0">
                <a:solidFill>
                  <a:srgbClr val="000000"/>
                </a:solidFill>
                <a:latin typeface="TT Hazelnuts"/>
              </a:rPr>
              <a:t> (Families and Work Institute)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8" tooltip="https://www.youtube.com/@ececompsat"/>
              </a:rPr>
              <a:t>ECE </a:t>
            </a: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8" tooltip="https://www.youtube.com/@ececompsat"/>
              </a:rPr>
              <a:t>CompSAT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8" tooltip="https://www.youtube.com/@ececompsat"/>
            </a:endParaRP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9" tooltip="https://www.youtube.com/@RedleafPress"/>
              </a:rPr>
              <a:t>RedleafPress</a:t>
            </a:r>
            <a:endParaRPr lang="en-US" sz="2556" u="sng" dirty="0">
              <a:solidFill>
                <a:srgbClr val="000000"/>
              </a:solidFill>
              <a:latin typeface="TT Hazelnuts Bold"/>
              <a:hlinkClick r:id="rId9" tooltip="https://www.youtube.com/@RedleafPress"/>
            </a:endParaRPr>
          </a:p>
          <a:p>
            <a:pPr marL="1103726" lvl="2" indent="-367909">
              <a:lnSpc>
                <a:spcPts val="3731"/>
              </a:lnSpc>
              <a:buFont typeface="Arial"/>
              <a:buChar char="⚬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10" tooltip="https://www.youtube.com/watch?v=76CCRT5eGqk&amp;list=PLknl7Z_QI4MxpUTt869SrbW62qNAzpkXO"/>
              </a:rPr>
              <a:t>Webinars</a:t>
            </a:r>
          </a:p>
          <a:p>
            <a:pPr marL="1103726" lvl="2" indent="-367909">
              <a:lnSpc>
                <a:spcPts val="3731"/>
              </a:lnSpc>
              <a:buFont typeface="Arial"/>
              <a:buChar char="⚬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11" tooltip="https://www.youtube.com/playlist?list=PLknl7Z_QI4Mz-6yzlffs8umI5Q_89UvJj"/>
              </a:rPr>
              <a:t>Focused </a:t>
            </a:r>
            <a:r>
              <a:rPr lang="en-US" sz="2556" u="sng" dirty="0" err="1">
                <a:solidFill>
                  <a:srgbClr val="000000"/>
                </a:solidFill>
                <a:latin typeface="TT Hazelnuts Bold"/>
                <a:hlinkClick r:id="rId11" tooltip="https://www.youtube.com/playlist?list=PLknl7Z_QI4Mz-6yzlffs8umI5Q_89UvJj"/>
              </a:rPr>
              <a:t>Ozbservations</a:t>
            </a: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11" tooltip="https://www.youtube.com/playlist?list=PLknl7Z_QI4Mz-6yzlffs8umI5Q_89UvJj"/>
              </a:rPr>
              <a:t> (Captions)</a:t>
            </a:r>
            <a:r>
              <a:rPr lang="en-US" sz="2556" u="sng" dirty="0">
                <a:solidFill>
                  <a:srgbClr val="000000"/>
                </a:solidFill>
                <a:latin typeface="TT Hazelnuts Bold"/>
              </a:rPr>
              <a:t> </a:t>
            </a:r>
          </a:p>
          <a:p>
            <a:pPr marL="1103726" lvl="2" indent="-367909">
              <a:lnSpc>
                <a:spcPts val="3731"/>
              </a:lnSpc>
              <a:buFont typeface="Arial"/>
              <a:buChar char="⚬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12" tooltip="https://www.youtube.com/watch?v=KkvwwvMMXlY&amp;list=PLknl7Z_QI4Mx69_ezmAyzxRWlg6IgBYh6"/>
              </a:rPr>
              <a:t>Easy Songs for Smooth</a:t>
            </a:r>
          </a:p>
          <a:p>
            <a:pPr marL="1103726" lvl="2" indent="-367909">
              <a:lnSpc>
                <a:spcPts val="3731"/>
              </a:lnSpc>
              <a:buFont typeface="Arial"/>
              <a:buChar char="⚬"/>
            </a:pPr>
            <a:r>
              <a:rPr lang="en-US" sz="2556" u="sng" dirty="0">
                <a:solidFill>
                  <a:srgbClr val="000000"/>
                </a:solidFill>
                <a:latin typeface="TT Hazelnuts Bold"/>
                <a:hlinkClick r:id="rId13" tooltip="https://www.youtube.com/watch?v=YwTIliejAsk&amp;list=PLknl7Z_QI4MzaXeOe3CjFqL_CLQa44yWO"/>
              </a:rPr>
              <a:t>Focused Observation Video Clips</a:t>
            </a:r>
          </a:p>
          <a:p>
            <a:pPr marL="551863" lvl="1" indent="-275932">
              <a:lnSpc>
                <a:spcPts val="3731"/>
              </a:lnSpc>
              <a:buFont typeface="Arial"/>
              <a:buChar char="•"/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13" tooltip="https://www.youtube.com/watch?v=YwTIliejAsk&amp;list=PLknl7Z_QI4MzaXeOe3CjFqL_CLQa44yWO"/>
            </a:endParaRPr>
          </a:p>
          <a:p>
            <a:pPr>
              <a:lnSpc>
                <a:spcPts val="3731"/>
              </a:lnSpc>
            </a:pPr>
            <a:endParaRPr lang="en-US" sz="2556" u="sng" dirty="0">
              <a:solidFill>
                <a:srgbClr val="000000"/>
              </a:solidFill>
              <a:latin typeface="TT Hazelnuts Bold"/>
              <a:hlinkClick r:id="rId13" tooltip="https://www.youtube.com/watch?v=YwTIliejAsk&amp;list=PLknl7Z_QI4MzaXeOe3CjFqL_CLQa44yW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91800" y="2543466"/>
            <a:ext cx="6443688" cy="589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9213" lvl="1" indent="-249607">
              <a:lnSpc>
                <a:spcPts val="3375"/>
              </a:lnSpc>
              <a:buFont typeface="Arial"/>
              <a:buChar char="•"/>
            </a:pPr>
            <a:r>
              <a:rPr lang="en-US" sz="2312" u="sng" dirty="0" err="1">
                <a:solidFill>
                  <a:srgbClr val="000000"/>
                </a:solidFill>
                <a:latin typeface="TT Hazelnuts Bold"/>
              </a:rPr>
              <a:t>WestEd</a:t>
            </a:r>
            <a:r>
              <a:rPr lang="en-US" sz="2312" u="sng" dirty="0">
                <a:solidFill>
                  <a:srgbClr val="000000"/>
                </a:solidFill>
                <a:latin typeface="TT Hazelnuts Bold"/>
              </a:rPr>
              <a:t> DRDP Resources funded by CDSS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4" tooltip="https://www.youtube.com/watch?v=w-ox6ozkY0k&amp;list=PLxl_SpYCzA5AAPkM80tazpk4yfGUrtaRV"/>
              </a:rPr>
              <a:t>Video Examples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5" tooltip="https://www.youtube.com/playlist?list=PLxl_SpYCzA5AhFm7sz5iPIBnGORSTKWv3"/>
              </a:rPr>
              <a:t>Dual Language Learners CPIN Online Module Series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6" tooltip="https://www.youtube.com/playlist?list=PLxl_SpYCzA5CgGubObhkKJ7DFkADHjypU"/>
              </a:rPr>
              <a:t>DRDP Recorded Webinars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7" tooltip="https://www.youtube.com/playlist?list=PLxl_SpYCzA5DvnaGML9_hoXAT8HNCJybr"/>
              </a:rPr>
              <a:t>Watching my Child Grow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8" tooltip="https://www.youtube.com/watch?v=pAETJO7l0Z4&amp;list=PLxl_SpYCzA5A7C6X-KpE1P8giIgaNL68c&amp;pp=iAQB"/>
              </a:rPr>
              <a:t>DRDP Tutorials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19" tooltip="https://youtube.com/playlist?list=PLxl_SpYCzA5ATvQeSbe_QMo_TuVWVDGP2&amp;si=RqgT9ShvRB1HpbD5"/>
              </a:rPr>
              <a:t>DRDP Resources Microlearning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20" tooltip="https://www.youtube.com/watch?v=8sROXmmsXcY&amp;list=PLxl_SpYCzA5BBbWyy2uDAAW8M2ckEifpA&amp;pp=iAQB"/>
              </a:rPr>
              <a:t>DRDP Online for Teachers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21" tooltip="https://www.youtube.com/watch?v=JCw1JX1vt4g&amp;list=PLxl_SpYCzA5ALZizmVXO1-zqmTfRZ8qTS&amp;pp=iAQB"/>
              </a:rPr>
              <a:t>Health &amp; Safety</a:t>
            </a:r>
          </a:p>
          <a:p>
            <a:pPr marL="998426" lvl="2" indent="-332809">
              <a:lnSpc>
                <a:spcPts val="3375"/>
              </a:lnSpc>
              <a:buFont typeface="Arial"/>
              <a:buChar char="⚬"/>
            </a:pPr>
            <a:r>
              <a:rPr lang="en-US" sz="2312" u="sng" dirty="0">
                <a:solidFill>
                  <a:srgbClr val="000000"/>
                </a:solidFill>
                <a:latin typeface="TT Hazelnuts Bold"/>
                <a:hlinkClick r:id="rId22" tooltip="https://www.youtube.com/watch?v=g9F-mTXvaYg&amp;list=PLxl_SpYCzA5D2sJIEYDjgf0JJwRtOPWGp&amp;pp=iAQB"/>
              </a:rPr>
              <a:t>DRDP Online for Administrators</a:t>
            </a:r>
          </a:p>
          <a:p>
            <a:pPr>
              <a:lnSpc>
                <a:spcPts val="3375"/>
              </a:lnSpc>
            </a:pPr>
            <a:endParaRPr lang="en-US" sz="2312" u="sng" dirty="0">
              <a:solidFill>
                <a:srgbClr val="000000"/>
              </a:solidFill>
              <a:latin typeface="TT Hazelnuts Bold"/>
              <a:hlinkClick r:id="rId22" tooltip="https://www.youtube.com/watch?v=g9F-mTXvaYg&amp;list=PLxl_SpYCzA5D2sJIEYDjgf0JJwRtOPWGp&amp;pp=iAQB"/>
            </a:endParaRPr>
          </a:p>
          <a:p>
            <a:pPr algn="l">
              <a:lnSpc>
                <a:spcPts val="3375"/>
              </a:lnSpc>
            </a:pPr>
            <a:endParaRPr lang="en-US" sz="2312" u="sng" dirty="0">
              <a:solidFill>
                <a:srgbClr val="000000"/>
              </a:solidFill>
              <a:latin typeface="TT Hazelnuts Bold"/>
              <a:hlinkClick r:id="rId22" tooltip="https://www.youtube.com/watch?v=g9F-mTXvaYg&amp;list=PLxl_SpYCzA5D2sJIEYDjgf0JJwRtOPWGp&amp;pp=iAQB"/>
            </a:endParaRPr>
          </a:p>
          <a:p>
            <a:pPr>
              <a:lnSpc>
                <a:spcPts val="3375"/>
              </a:lnSpc>
            </a:pPr>
            <a:endParaRPr lang="en-US" sz="2312" u="sng" dirty="0">
              <a:solidFill>
                <a:srgbClr val="000000"/>
              </a:solidFill>
              <a:latin typeface="TT Hazelnuts Bold"/>
              <a:hlinkClick r:id="rId22" tooltip="https://www.youtube.com/watch?v=g9F-mTXvaYg&amp;list=PLxl_SpYCzA5D2sJIEYDjgf0JJwRtOPWGp&amp;pp=iAQ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B9929DE936468066C8E97FEC58C9" ma:contentTypeVersion="20" ma:contentTypeDescription="Create a new document." ma:contentTypeScope="" ma:versionID="9a3eb04d6c9f94b6b540e7a0dc484fb7">
  <xsd:schema xmlns:xsd="http://www.w3.org/2001/XMLSchema" xmlns:xs="http://www.w3.org/2001/XMLSchema" xmlns:p="http://schemas.microsoft.com/office/2006/metadata/properties" xmlns:ns1="http://schemas.microsoft.com/sharepoint/v3" xmlns:ns3="b34fa79f-7750-4930-8c8e-f8b76d15fcf7" xmlns:ns4="bd834034-0eb1-496e-af0c-fd87a4c8f71e" targetNamespace="http://schemas.microsoft.com/office/2006/metadata/properties" ma:root="true" ma:fieldsID="6629227d8036bfc76d7a4be7cd7d470a" ns1:_="" ns3:_="" ns4:_="">
    <xsd:import namespace="http://schemas.microsoft.com/sharepoint/v3"/>
    <xsd:import namespace="b34fa79f-7750-4930-8c8e-f8b76d15fcf7"/>
    <xsd:import namespace="bd834034-0eb1-496e-af0c-fd87a4c8f7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fa79f-7750-4930-8c8e-f8b76d15f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34034-0eb1-496e-af0c-fd87a4c8f7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34fa79f-7750-4930-8c8e-f8b76d15fcf7" xsi:nil="true"/>
  </documentManagement>
</p:properties>
</file>

<file path=customXml/itemProps1.xml><?xml version="1.0" encoding="utf-8"?>
<ds:datastoreItem xmlns:ds="http://schemas.openxmlformats.org/officeDocument/2006/customXml" ds:itemID="{996B9EA3-E9A3-48DA-89B2-3884DC29A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42B7F-F5C1-4470-BE3B-8456BDE12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4fa79f-7750-4930-8c8e-f8b76d15fcf7"/>
    <ds:schemaRef ds:uri="bd834034-0eb1-496e-af0c-fd87a4c8f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87BB0-9BD4-470F-A28B-664F2AE51427}">
  <ds:schemaRefs>
    <ds:schemaRef ds:uri="http://schemas.microsoft.com/office/2006/metadata/properties"/>
    <ds:schemaRef ds:uri="b34fa79f-7750-4930-8c8e-f8b76d15fcf7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d834034-0eb1-496e-af0c-fd87a4c8f71e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721</Words>
  <Application>Microsoft Office PowerPoint</Application>
  <PresentationFormat>Custom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TT Hazelnuts Bold</vt:lpstr>
      <vt:lpstr>Calibri</vt:lpstr>
      <vt:lpstr>Arimo</vt:lpstr>
      <vt:lpstr>Carollo Playscript</vt:lpstr>
      <vt:lpstr>Arial</vt:lpstr>
      <vt:lpstr>TT Hazelnuts</vt:lpstr>
      <vt:lpstr>Carollo Playscript Bold</vt:lpstr>
      <vt:lpstr>Arimo Bold</vt:lpstr>
      <vt:lpstr>Office Theme</vt:lpstr>
      <vt:lpstr> Videos and Other Hard-to-Find Content.</vt:lpstr>
      <vt:lpstr>Table of Contents</vt:lpstr>
      <vt:lpstr>Starting from Scratch</vt:lpstr>
      <vt:lpstr>ECE Supports</vt:lpstr>
      <vt:lpstr>Difference between OER and ZTC</vt:lpstr>
      <vt:lpstr>General Resources</vt:lpstr>
      <vt:lpstr>General Resources (cont.)</vt:lpstr>
      <vt:lpstr>Reflecting on Anti-bias Education in Action: The Early Years - Anti-Bias Leaders ECE  </vt:lpstr>
      <vt:lpstr>Youtube</vt:lpstr>
      <vt:lpstr>Videos</vt:lpstr>
      <vt:lpstr>Open Images (openoregon.org) </vt:lpstr>
      <vt:lpstr>Flickr</vt:lpstr>
      <vt:lpstr>Early Childhood Education -Open For Antiracism (OFAR)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Videos and Other Hard-to-Find Content.</dc:title>
  <dc:creator>Amanda Taintor</dc:creator>
  <cp:lastModifiedBy>ASCCC1</cp:lastModifiedBy>
  <cp:revision>4</cp:revision>
  <dcterms:created xsi:type="dcterms:W3CDTF">2006-08-16T00:00:00Z</dcterms:created>
  <dcterms:modified xsi:type="dcterms:W3CDTF">2024-03-20T17:19:23Z</dcterms:modified>
  <dc:identifier>DAF_filx3sY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0x01010001C4B9929DE936468066C8E97FEC58C9</vt:lpwstr>
  </property>
</Properties>
</file>